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 id="2147483756" r:id="rId5"/>
  </p:sldMasterIdLst>
  <p:notesMasterIdLst>
    <p:notesMasterId r:id="rId26"/>
  </p:notesMasterIdLst>
  <p:sldIdLst>
    <p:sldId id="331" r:id="rId6"/>
    <p:sldId id="256" r:id="rId7"/>
    <p:sldId id="304" r:id="rId8"/>
    <p:sldId id="332" r:id="rId9"/>
    <p:sldId id="340" r:id="rId10"/>
    <p:sldId id="308" r:id="rId11"/>
    <p:sldId id="310" r:id="rId12"/>
    <p:sldId id="335" r:id="rId13"/>
    <p:sldId id="337" r:id="rId14"/>
    <p:sldId id="338" r:id="rId15"/>
    <p:sldId id="339" r:id="rId16"/>
    <p:sldId id="315" r:id="rId17"/>
    <p:sldId id="336" r:id="rId18"/>
    <p:sldId id="316" r:id="rId19"/>
    <p:sldId id="321" r:id="rId20"/>
    <p:sldId id="328" r:id="rId21"/>
    <p:sldId id="342" r:id="rId22"/>
    <p:sldId id="343" r:id="rId23"/>
    <p:sldId id="344" r:id="rId24"/>
    <p:sldId id="299" r:id="rId25"/>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A5"/>
    <a:srgbClr val="0071BB"/>
    <a:srgbClr val="8EB4E3"/>
    <a:srgbClr val="000000"/>
    <a:srgbClr val="229DD9"/>
    <a:srgbClr val="0072CE"/>
    <a:srgbClr val="FFD303"/>
    <a:srgbClr val="216283"/>
    <a:srgbClr val="EFB87B"/>
    <a:srgbClr val="E4E9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09" autoAdjust="0"/>
    <p:restoredTop sz="94653"/>
  </p:normalViewPr>
  <p:slideViewPr>
    <p:cSldViewPr>
      <p:cViewPr varScale="1">
        <p:scale>
          <a:sx n="111" d="100"/>
          <a:sy n="111" d="100"/>
        </p:scale>
        <p:origin x="1050" y="96"/>
      </p:cViewPr>
      <p:guideLst>
        <p:guide orient="horz" pos="2160"/>
        <p:guide pos="2880"/>
        <p:guide pos="3120"/>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F0C548-3F6D-4D1E-BD9E-0540863EA57A}" type="datetimeFigureOut">
              <a:rPr lang="en-GB" smtClean="0"/>
              <a:t>05/01/2026</a:t>
            </a:fld>
            <a:endParaRPr lang="en-GB"/>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6040F5-7C00-4769-9BC6-7D3D92791DC1}" type="slidenum">
              <a:rPr lang="en-GB" smtClean="0"/>
              <a:t>‹#›</a:t>
            </a:fld>
            <a:endParaRPr lang="en-GB"/>
          </a:p>
        </p:txBody>
      </p:sp>
    </p:spTree>
    <p:extLst>
      <p:ext uri="{BB962C8B-B14F-4D97-AF65-F5344CB8AC3E}">
        <p14:creationId xmlns:p14="http://schemas.microsoft.com/office/powerpoint/2010/main" val="2473842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47650" y="228600"/>
            <a:ext cx="9420606"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29304" y="5353963"/>
            <a:ext cx="9450324"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742950" y="1600200"/>
            <a:ext cx="84201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556001"/>
            <a:ext cx="69342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A94A72-2ABD-45E5-88FB-893AE05D3E50}" type="datetimeFigureOut">
              <a:rPr lang="en-GB" smtClean="0"/>
              <a:t>05/01/2026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B6489-A375-4F43-8AAA-D4446EC5D68B}"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A94A72-2ABD-45E5-88FB-893AE05D3E50}" type="datetimeFigureOut">
              <a:rPr lang="en-GB" smtClean="0"/>
              <a:t>05/01/2026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B6489-A375-4F43-8AAA-D4446EC5D68B}"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47650" y="228600"/>
            <a:ext cx="9420606"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0A94A72-2ABD-45E5-88FB-893AE05D3E50}" type="datetimeFigureOut">
              <a:rPr lang="en-GB" smtClean="0"/>
              <a:t>05/01/2026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B6489-A375-4F43-8AAA-D4446EC5D68B}" type="slidenum">
              <a:rPr lang="en-GB" smtClean="0"/>
              <a:t>‹#›</a:t>
            </a:fld>
            <a:endParaRPr lang="en-GB"/>
          </a:p>
        </p:txBody>
      </p:sp>
      <p:grpSp>
        <p:nvGrpSpPr>
          <p:cNvPr id="15" name="Group 14"/>
          <p:cNvGrpSpPr>
            <a:grpSpLocks noChangeAspect="1"/>
          </p:cNvGrpSpPr>
          <p:nvPr/>
        </p:nvGrpSpPr>
        <p:grpSpPr bwMode="hidden">
          <a:xfrm>
            <a:off x="229304" y="714191"/>
            <a:ext cx="9450324"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7181850" y="1447803"/>
            <a:ext cx="222885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95300" y="1447800"/>
            <a:ext cx="652145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1468" r="26834" b="1160"/>
          <a:stretch/>
        </p:blipFill>
        <p:spPr bwMode="auto">
          <a:xfrm>
            <a:off x="-8313" y="0"/>
            <a:ext cx="329681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742950" y="2130427"/>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pic>
        <p:nvPicPr>
          <p:cNvPr id="8"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9851" r="3625" b="30911"/>
          <a:stretch/>
        </p:blipFill>
        <p:spPr bwMode="auto">
          <a:xfrm>
            <a:off x="1" y="1268760"/>
            <a:ext cx="9906000" cy="558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8841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02864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4"/>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0732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88151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62801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7201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533269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2" y="273052"/>
            <a:ext cx="553772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1"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09569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A94A72-2ABD-45E5-88FB-893AE05D3E50}" type="datetimeFigureOut">
              <a:rPr lang="en-GB" smtClean="0"/>
              <a:t>05/01/2026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B6489-A375-4F43-8AAA-D4446EC5D68B}" type="slidenum">
              <a:rPr lang="en-GB" smtClean="0"/>
              <a:t>‹#›</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738283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89057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0"/>
            <a:ext cx="222885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95300" y="274640"/>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15665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47650" y="228600"/>
            <a:ext cx="9420606"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551393" y="4203592"/>
            <a:ext cx="3116131"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837597" y="4075290"/>
            <a:ext cx="6006558"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064455" y="4087562"/>
            <a:ext cx="5923645"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6076946" y="4074177"/>
            <a:ext cx="3583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29304" y="4058555"/>
            <a:ext cx="9450324"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747535" y="2463560"/>
            <a:ext cx="84201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481312" y="1437449"/>
            <a:ext cx="6952545"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A94A72-2ABD-45E5-88FB-893AE05D3E50}" type="datetimeFigureOut">
              <a:rPr lang="en-GB" smtClean="0"/>
              <a:t>05/01/2026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CB6489-A375-4F43-8AAA-D4446EC5D68B}"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20A94A72-2ABD-45E5-88FB-893AE05D3E50}" type="datetimeFigureOut">
              <a:rPr lang="en-GB" smtClean="0"/>
              <a:t>05/01/2026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CB6489-A375-4F43-8AAA-D4446EC5D68B}" type="slidenum">
              <a:rPr lang="en-GB" smtClean="0"/>
              <a:t>‹#›</a:t>
            </a:fld>
            <a:endParaRPr lang="en-GB"/>
          </a:p>
        </p:txBody>
      </p:sp>
      <p:sp>
        <p:nvSpPr>
          <p:cNvPr id="9" name="Content Placeholder 8"/>
          <p:cNvSpPr>
            <a:spLocks noGrp="1"/>
          </p:cNvSpPr>
          <p:nvPr>
            <p:ph sz="quarter" idx="13"/>
          </p:nvPr>
        </p:nvSpPr>
        <p:spPr>
          <a:xfrm>
            <a:off x="733043" y="2679192"/>
            <a:ext cx="4140708"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5032248" y="2679192"/>
            <a:ext cx="4140708"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3044" y="2678114"/>
            <a:ext cx="4140708"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33778" y="3429003"/>
            <a:ext cx="4138393"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35550" y="2678113"/>
            <a:ext cx="4140708"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0" y="3429003"/>
            <a:ext cx="4140708"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A94A72-2ABD-45E5-88FB-893AE05D3E50}" type="datetimeFigureOut">
              <a:rPr lang="en-GB" smtClean="0"/>
              <a:t>05/01/2026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FCB6489-A375-4F43-8AAA-D4446EC5D68B}"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0A94A72-2ABD-45E5-88FB-893AE05D3E50}" type="datetimeFigureOut">
              <a:rPr lang="en-GB" smtClean="0"/>
              <a:t>05/01/2026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FCB6489-A375-4F43-8AAA-D4446EC5D68B}"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47650" y="228600"/>
            <a:ext cx="9420606"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29304" y="714191"/>
            <a:ext cx="9450324"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0A94A72-2ABD-45E5-88FB-893AE05D3E50}" type="datetimeFigureOut">
              <a:rPr lang="en-GB" smtClean="0"/>
              <a:t>05/01/2026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FCB6489-A375-4F43-8AAA-D4446EC5D68B}"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47650" y="228600"/>
            <a:ext cx="9420606"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0A94A72-2ABD-45E5-88FB-893AE05D3E50}" type="datetimeFigureOut">
              <a:rPr lang="en-GB" smtClean="0"/>
              <a:t>05/01/2026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CB6489-A375-4F43-8AAA-D4446EC5D68B}" type="slidenum">
              <a:rPr lang="en-GB" smtClean="0"/>
              <a:t>‹#›</a:t>
            </a:fld>
            <a:endParaRPr lang="en-GB"/>
          </a:p>
        </p:txBody>
      </p:sp>
      <p:sp>
        <p:nvSpPr>
          <p:cNvPr id="4" name="Text Placeholder 3"/>
          <p:cNvSpPr>
            <a:spLocks noGrp="1"/>
          </p:cNvSpPr>
          <p:nvPr>
            <p:ph type="body" sz="half" idx="2"/>
          </p:nvPr>
        </p:nvSpPr>
        <p:spPr>
          <a:xfrm>
            <a:off x="990600" y="3581403"/>
            <a:ext cx="36322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29304" y="714191"/>
            <a:ext cx="9450324"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90600" y="2286000"/>
            <a:ext cx="36322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5039625" y="1828800"/>
            <a:ext cx="422941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47650" y="228600"/>
            <a:ext cx="9420606"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29304" y="5353963"/>
            <a:ext cx="9450324"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5280336" y="338667"/>
            <a:ext cx="413036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5274029" y="2785533"/>
            <a:ext cx="4136673"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A94A72-2ABD-45E5-88FB-893AE05D3E50}" type="datetimeFigureOut">
              <a:rPr lang="en-GB" smtClean="0"/>
              <a:t>05/01/2026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CB6489-A375-4F43-8AAA-D4446EC5D68B}" type="slidenum">
              <a:rPr lang="en-GB" smtClean="0"/>
              <a:t>‹#›</a:t>
            </a:fld>
            <a:endParaRPr lang="en-GB"/>
          </a:p>
        </p:txBody>
      </p:sp>
      <p:sp>
        <p:nvSpPr>
          <p:cNvPr id="3" name="Picture Placeholder 2"/>
          <p:cNvSpPr>
            <a:spLocks noGrp="1"/>
          </p:cNvSpPr>
          <p:nvPr>
            <p:ph type="pic" idx="1"/>
          </p:nvPr>
        </p:nvSpPr>
        <p:spPr>
          <a:xfrm>
            <a:off x="908050" y="1371600"/>
            <a:ext cx="386334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47650" y="228600"/>
            <a:ext cx="9420606"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29304" y="1679429"/>
            <a:ext cx="9450324"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95300" y="338328"/>
            <a:ext cx="89154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593978" y="6250167"/>
            <a:ext cx="4102248" cy="365125"/>
          </a:xfrm>
          <a:prstGeom prst="rect">
            <a:avLst/>
          </a:prstGeom>
        </p:spPr>
        <p:txBody>
          <a:bodyPr vert="horz" lIns="91440" tIns="45720" rIns="91440" bIns="45720" rtlCol="0" anchor="ctr"/>
          <a:lstStyle>
            <a:lvl1pPr algn="r">
              <a:defRPr sz="1000">
                <a:solidFill>
                  <a:schemeClr val="tx2"/>
                </a:solidFill>
              </a:defRPr>
            </a:lvl1pPr>
          </a:lstStyle>
          <a:p>
            <a:fld id="{20A94A72-2ABD-45E5-88FB-893AE05D3E50}" type="datetimeFigureOut">
              <a:rPr lang="en-GB" smtClean="0"/>
              <a:t>05/01/2026</a:t>
            </a:fld>
            <a:endParaRPr lang="en-GB"/>
          </a:p>
        </p:txBody>
      </p:sp>
      <p:sp>
        <p:nvSpPr>
          <p:cNvPr id="5" name="Footer Placeholder 4"/>
          <p:cNvSpPr>
            <a:spLocks noGrp="1"/>
          </p:cNvSpPr>
          <p:nvPr>
            <p:ph type="ftr" sz="quarter" idx="3"/>
          </p:nvPr>
        </p:nvSpPr>
        <p:spPr>
          <a:xfrm>
            <a:off x="209776" y="6250167"/>
            <a:ext cx="4102249" cy="365125"/>
          </a:xfrm>
          <a:prstGeom prst="rect">
            <a:avLst/>
          </a:prstGeom>
        </p:spPr>
        <p:txBody>
          <a:bodyPr vert="horz" lIns="91440" tIns="45720" rIns="91440" bIns="45720" rtlCol="0" anchor="ctr"/>
          <a:lstStyle>
            <a:lvl1pPr algn="l">
              <a:defRPr sz="1000">
                <a:solidFill>
                  <a:schemeClr val="tx2"/>
                </a:solidFill>
              </a:defRPr>
            </a:lvl1pPr>
          </a:lstStyle>
          <a:p>
            <a:endParaRPr lang="en-GB"/>
          </a:p>
        </p:txBody>
      </p:sp>
      <p:sp>
        <p:nvSpPr>
          <p:cNvPr id="6" name="Slide Number Placeholder 5"/>
          <p:cNvSpPr>
            <a:spLocks noGrp="1"/>
          </p:cNvSpPr>
          <p:nvPr>
            <p:ph type="sldNum" sz="quarter" idx="4"/>
          </p:nvPr>
        </p:nvSpPr>
        <p:spPr>
          <a:xfrm>
            <a:off x="4323680" y="6250166"/>
            <a:ext cx="1258645" cy="365125"/>
          </a:xfrm>
          <a:prstGeom prst="rect">
            <a:avLst/>
          </a:prstGeom>
        </p:spPr>
        <p:txBody>
          <a:bodyPr vert="horz" lIns="91440" tIns="45720" rIns="91440" bIns="45720" rtlCol="0" anchor="ctr"/>
          <a:lstStyle>
            <a:lvl1pPr algn="ctr">
              <a:defRPr sz="1000">
                <a:solidFill>
                  <a:schemeClr val="tx2"/>
                </a:solidFill>
              </a:defRPr>
            </a:lvl1pPr>
          </a:lstStyle>
          <a:p>
            <a:fld id="{3FCB6489-A375-4F43-8AAA-D4446EC5D68B}" type="slidenum">
              <a:rPr lang="en-GB" smtClean="0"/>
              <a:t>‹#›</a:t>
            </a:fld>
            <a:endParaRPr lang="en-GB"/>
          </a:p>
        </p:txBody>
      </p:sp>
      <p:sp>
        <p:nvSpPr>
          <p:cNvPr id="3" name="Text Placeholder 2"/>
          <p:cNvSpPr>
            <a:spLocks noGrp="1"/>
          </p:cNvSpPr>
          <p:nvPr>
            <p:ph type="body" idx="1"/>
          </p:nvPr>
        </p:nvSpPr>
        <p:spPr>
          <a:xfrm>
            <a:off x="944741" y="2675467"/>
            <a:ext cx="8025694"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2"/>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C1ADBF-465B-4BBA-A50A-2B8D63DF8F0B}" type="datetimeFigureOut">
              <a:rPr lang="en-GB" smtClean="0">
                <a:solidFill>
                  <a:prstClr val="black">
                    <a:tint val="75000"/>
                  </a:prstClr>
                </a:solidFill>
              </a:rPr>
              <a:pPr/>
              <a:t>05/01/2026</a:t>
            </a:fld>
            <a:endParaRPr lang="en-GB">
              <a:solidFill>
                <a:prstClr val="black">
                  <a:tint val="75000"/>
                </a:prstClr>
              </a:solidFill>
            </a:endParaRPr>
          </a:p>
        </p:txBody>
      </p:sp>
      <p:sp>
        <p:nvSpPr>
          <p:cNvPr id="5" name="Footer Placeholder 4"/>
          <p:cNvSpPr>
            <a:spLocks noGrp="1"/>
          </p:cNvSpPr>
          <p:nvPr>
            <p:ph type="ftr" sz="quarter" idx="3"/>
          </p:nvPr>
        </p:nvSpPr>
        <p:spPr>
          <a:xfrm>
            <a:off x="3384550" y="6356352"/>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0A5731-C115-48F3-92B9-4C9E7E5415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866779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hyperlink" Target="https://youtu.be/-LAQ7080NhQ"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2CE"/>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4E6DA846-EB1D-CC4B-8F60-87E26AD5BBBA}"/>
              </a:ext>
            </a:extLst>
          </p:cNvPr>
          <p:cNvSpPr txBox="1"/>
          <p:nvPr/>
        </p:nvSpPr>
        <p:spPr>
          <a:xfrm>
            <a:off x="1640632" y="1141581"/>
            <a:ext cx="6696744" cy="2431435"/>
          </a:xfrm>
          <a:prstGeom prst="rect">
            <a:avLst/>
          </a:prstGeom>
          <a:solidFill>
            <a:srgbClr val="8EB4E3">
              <a:alpha val="80000"/>
            </a:srgbClr>
          </a:solidFill>
          <a:effectLst>
            <a:softEdge rad="127000"/>
          </a:effectLst>
        </p:spPr>
        <p:txBody>
          <a:bodyPr wrap="square">
            <a:spAutoFit/>
          </a:bodyPr>
          <a:lstStyle/>
          <a:p>
            <a:pPr algn="ctr" defTabSz="914292">
              <a:defRPr/>
            </a:pPr>
            <a:endParaRPr lang="en-US" sz="1400" dirty="0">
              <a:latin typeface="Arial Rounded MT Bold" panose="020F0704030504030204" pitchFamily="34" charset="0"/>
            </a:endParaRPr>
          </a:p>
          <a:p>
            <a:pPr algn="ctr" defTabSz="914292">
              <a:defRPr/>
            </a:pPr>
            <a:r>
              <a:rPr lang="en-US" sz="4000" dirty="0">
                <a:latin typeface="Arial Rounded MT Bold" panose="020F0704030504030204" pitchFamily="34" charset="0"/>
              </a:rPr>
              <a:t>GP Consultant Exchange Dorchester 2018 </a:t>
            </a:r>
            <a:endParaRPr lang="en-GB" sz="4000" dirty="0">
              <a:latin typeface="Arial Rounded MT Bold" panose="020F0704030504030204" pitchFamily="34" charset="0"/>
              <a:cs typeface="Arial" panose="020B0604020202020204" pitchFamily="34" charset="0"/>
            </a:endParaRPr>
          </a:p>
          <a:p>
            <a:pPr algn="ctr"/>
            <a:endParaRPr lang="en-US" sz="1400" dirty="0">
              <a:latin typeface="Arial Rounded MT Bold" panose="020F0704030504030204" pitchFamily="34" charset="0"/>
            </a:endParaRPr>
          </a:p>
          <a:p>
            <a:pPr algn="ctr"/>
            <a:r>
              <a:rPr lang="en-US" sz="2400" dirty="0">
                <a:latin typeface="Arial Rounded MT Bold" panose="020F0704030504030204" pitchFamily="34" charset="0"/>
              </a:rPr>
              <a:t>Celebration of Learning and Next Steps</a:t>
            </a:r>
            <a:r>
              <a:rPr lang="en-US" sz="2000" dirty="0">
                <a:latin typeface="Arial Rounded MT Bold" panose="020F0704030504030204" pitchFamily="34" charset="0"/>
              </a:rPr>
              <a:t> </a:t>
            </a:r>
          </a:p>
          <a:p>
            <a:pPr defTabSz="914292">
              <a:defRPr/>
            </a:pPr>
            <a:endParaRPr lang="en-GB" sz="2000" dirty="0">
              <a:solidFill>
                <a:srgbClr val="0072CE"/>
              </a:solidFill>
              <a:latin typeface="Arial Rounded MT Bold" panose="020F0704030504030204" pitchFamily="34" charset="0"/>
              <a:cs typeface="Arial" panose="020B0604020202020204" pitchFamily="34" charset="0"/>
            </a:endParaRPr>
          </a:p>
        </p:txBody>
      </p:sp>
    </p:spTree>
    <p:extLst>
      <p:ext uri="{BB962C8B-B14F-4D97-AF65-F5344CB8AC3E}">
        <p14:creationId xmlns:p14="http://schemas.microsoft.com/office/powerpoint/2010/main" val="2536939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208584" y="158967"/>
            <a:ext cx="8170772"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All schemes – Work Differently?</a:t>
            </a:r>
          </a:p>
        </p:txBody>
      </p:sp>
      <p:pic>
        <p:nvPicPr>
          <p:cNvPr id="2050" name="Picture 2" descr="Image result for clock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6470" y="27690"/>
            <a:ext cx="788556" cy="7885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906C703-133E-A844-9AB4-1C4BFE8954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12506" y="1196752"/>
            <a:ext cx="7416824" cy="4968552"/>
          </a:xfrm>
          <a:prstGeom prst="rect">
            <a:avLst/>
          </a:prstGeom>
          <a:noFill/>
          <a:ln>
            <a:noFill/>
          </a:ln>
        </p:spPr>
      </p:pic>
    </p:spTree>
    <p:extLst>
      <p:ext uri="{BB962C8B-B14F-4D97-AF65-F5344CB8AC3E}">
        <p14:creationId xmlns:p14="http://schemas.microsoft.com/office/powerpoint/2010/main" val="828949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208584" y="158967"/>
            <a:ext cx="8170772"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All schemes – Do it again?</a:t>
            </a:r>
          </a:p>
        </p:txBody>
      </p:sp>
      <p:pic>
        <p:nvPicPr>
          <p:cNvPr id="2050" name="Picture 2" descr="Image result for clock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6470" y="27690"/>
            <a:ext cx="788556" cy="7885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791BD7E-49B0-CA44-ADD7-E9843CBEA74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08584" y="1196752"/>
            <a:ext cx="7272808" cy="4824536"/>
          </a:xfrm>
          <a:prstGeom prst="rect">
            <a:avLst/>
          </a:prstGeom>
          <a:noFill/>
          <a:ln>
            <a:noFill/>
          </a:ln>
        </p:spPr>
      </p:pic>
    </p:spTree>
    <p:extLst>
      <p:ext uri="{BB962C8B-B14F-4D97-AF65-F5344CB8AC3E}">
        <p14:creationId xmlns:p14="http://schemas.microsoft.com/office/powerpoint/2010/main" val="1044690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954420" y="158967"/>
            <a:ext cx="8424936"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Collaboration</a:t>
            </a:r>
          </a:p>
        </p:txBody>
      </p:sp>
      <p:pic>
        <p:nvPicPr>
          <p:cNvPr id="3074" name="Picture 2" descr="Image result for network people png icon"/>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100000"/>
                    </a14:imgEffect>
                  </a14:imgLayer>
                </a14:imgProps>
              </a:ext>
              <a:ext uri="{28A0092B-C50C-407E-A947-70E740481C1C}">
                <a14:useLocalDpi xmlns:a14="http://schemas.microsoft.com/office/drawing/2010/main" val="0"/>
              </a:ext>
            </a:extLst>
          </a:blip>
          <a:srcRect/>
          <a:stretch>
            <a:fillRect/>
          </a:stretch>
        </p:blipFill>
        <p:spPr bwMode="auto">
          <a:xfrm>
            <a:off x="179524" y="76829"/>
            <a:ext cx="725018" cy="725018"/>
          </a:xfrm>
          <a:prstGeom prst="rect">
            <a:avLst/>
          </a:prstGeom>
          <a:noFill/>
          <a:extLst>
            <a:ext uri="{909E8E84-426E-40DD-AFC4-6F175D3DCCD1}">
              <a14:hiddenFill xmlns:a14="http://schemas.microsoft.com/office/drawing/2010/main">
                <a:solidFill>
                  <a:srgbClr val="FFFFFF"/>
                </a:solidFill>
              </a14:hiddenFill>
            </a:ext>
          </a:extLst>
        </p:spPr>
      </p:pic>
      <p:sp>
        <p:nvSpPr>
          <p:cNvPr id="48" name="Slide Number Placeholder 5"/>
          <p:cNvSpPr txBox="1">
            <a:spLocks/>
          </p:cNvSpPr>
          <p:nvPr/>
        </p:nvSpPr>
        <p:spPr bwMode="auto">
          <a:xfrm>
            <a:off x="6925358" y="6600095"/>
            <a:ext cx="297125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r" eaLnBrk="1" hangingPunct="1">
              <a:spcBef>
                <a:spcPct val="0"/>
              </a:spcBef>
              <a:buFontTx/>
              <a:buNone/>
            </a:pPr>
            <a:endParaRPr lang="en-GB" altLang="en-US" sz="7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4296E49-D699-6D42-A5C3-56546D13CB32}"/>
              </a:ext>
            </a:extLst>
          </p:cNvPr>
          <p:cNvSpPr/>
          <p:nvPr/>
        </p:nvSpPr>
        <p:spPr>
          <a:xfrm>
            <a:off x="5745088" y="4365104"/>
            <a:ext cx="3312368" cy="1754326"/>
          </a:xfrm>
          <a:prstGeom prst="rect">
            <a:avLst/>
          </a:prstGeom>
        </p:spPr>
        <p:txBody>
          <a:bodyPr wrap="square">
            <a:spAutoFit/>
          </a:bodyPr>
          <a:lstStyle/>
          <a:p>
            <a:pPr algn="ctr">
              <a:buClr>
                <a:schemeClr val="bg1"/>
              </a:buClr>
            </a:pPr>
            <a:r>
              <a:rPr lang="en-GB" dirty="0"/>
              <a:t>“I was surprised by just how much team work there is in secondary care and that despite all of the pressures on the NHS these teams are still able to function at such a high level. </a:t>
            </a:r>
            <a:endParaRPr lang="en-GB" sz="900" i="1" dirty="0"/>
          </a:p>
        </p:txBody>
      </p:sp>
      <p:grpSp>
        <p:nvGrpSpPr>
          <p:cNvPr id="13" name="Group 12">
            <a:extLst>
              <a:ext uri="{FF2B5EF4-FFF2-40B4-BE49-F238E27FC236}">
                <a16:creationId xmlns:a16="http://schemas.microsoft.com/office/drawing/2014/main" id="{2A2416B2-10D4-CD45-93CF-CDE8784B6C59}"/>
              </a:ext>
            </a:extLst>
          </p:cNvPr>
          <p:cNvGrpSpPr/>
          <p:nvPr/>
        </p:nvGrpSpPr>
        <p:grpSpPr>
          <a:xfrm>
            <a:off x="488504" y="1193425"/>
            <a:ext cx="3168352" cy="2118585"/>
            <a:chOff x="2288704" y="1224000"/>
            <a:chExt cx="2511326" cy="1628936"/>
          </a:xfrm>
        </p:grpSpPr>
        <p:grpSp>
          <p:nvGrpSpPr>
            <p:cNvPr id="15" name="Group 14">
              <a:extLst>
                <a:ext uri="{FF2B5EF4-FFF2-40B4-BE49-F238E27FC236}">
                  <a16:creationId xmlns:a16="http://schemas.microsoft.com/office/drawing/2014/main" id="{B0E7E874-B146-724B-B755-03413F2EEA7E}"/>
                </a:ext>
              </a:extLst>
            </p:cNvPr>
            <p:cNvGrpSpPr/>
            <p:nvPr/>
          </p:nvGrpSpPr>
          <p:grpSpPr>
            <a:xfrm>
              <a:off x="2288704" y="1224000"/>
              <a:ext cx="2511326" cy="1628936"/>
              <a:chOff x="3955646" y="1371791"/>
              <a:chExt cx="1861450" cy="1121105"/>
            </a:xfrm>
          </p:grpSpPr>
          <p:sp>
            <p:nvSpPr>
              <p:cNvPr id="17" name="Oval Callout 16">
                <a:extLst>
                  <a:ext uri="{FF2B5EF4-FFF2-40B4-BE49-F238E27FC236}">
                    <a16:creationId xmlns:a16="http://schemas.microsoft.com/office/drawing/2014/main" id="{80DFACA3-D743-A946-98AE-227BB93F63EC}"/>
                  </a:ext>
                </a:extLst>
              </p:cNvPr>
              <p:cNvSpPr/>
              <p:nvPr/>
            </p:nvSpPr>
            <p:spPr>
              <a:xfrm>
                <a:off x="3955646" y="1371791"/>
                <a:ext cx="1861450" cy="1121105"/>
              </a:xfrm>
              <a:prstGeom prst="wedgeEllipseCallout">
                <a:avLst>
                  <a:gd name="adj1" fmla="val -38666"/>
                  <a:gd name="adj2" fmla="val 5203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18" name="Rectangle 17">
                <a:extLst>
                  <a:ext uri="{FF2B5EF4-FFF2-40B4-BE49-F238E27FC236}">
                    <a16:creationId xmlns:a16="http://schemas.microsoft.com/office/drawing/2014/main" id="{3BAB5827-8FDE-554A-AC40-88F2A721301E}"/>
                  </a:ext>
                </a:extLst>
              </p:cNvPr>
              <p:cNvSpPr/>
              <p:nvPr/>
            </p:nvSpPr>
            <p:spPr>
              <a:xfrm>
                <a:off x="3990051" y="1567914"/>
                <a:ext cx="1768139" cy="230832"/>
              </a:xfrm>
              <a:prstGeom prst="rect">
                <a:avLst/>
              </a:prstGeom>
            </p:spPr>
            <p:txBody>
              <a:bodyPr wrap="square">
                <a:spAutoFit/>
              </a:bodyPr>
              <a:lstStyle/>
              <a:p>
                <a:pPr algn="ctr">
                  <a:buClr>
                    <a:prstClr val="white"/>
                  </a:buClr>
                </a:pPr>
                <a:endParaRPr lang="en-GB" sz="900" dirty="0">
                  <a:latin typeface="Gadugi" panose="020B0502040204020203" pitchFamily="34" charset="0"/>
                  <a:cs typeface="Microsoft Tai Le" panose="020B0502040204020203" pitchFamily="34" charset="0"/>
                </a:endParaRPr>
              </a:p>
            </p:txBody>
          </p:sp>
        </p:grpSp>
        <p:sp>
          <p:nvSpPr>
            <p:cNvPr id="6" name="Rectangle 5">
              <a:extLst>
                <a:ext uri="{FF2B5EF4-FFF2-40B4-BE49-F238E27FC236}">
                  <a16:creationId xmlns:a16="http://schemas.microsoft.com/office/drawing/2014/main" id="{D7F593D7-604C-E749-AEE5-7EA5A6D6C931}"/>
                </a:ext>
              </a:extLst>
            </p:cNvPr>
            <p:cNvSpPr/>
            <p:nvPr/>
          </p:nvSpPr>
          <p:spPr>
            <a:xfrm>
              <a:off x="2400612" y="1491057"/>
              <a:ext cx="2228191" cy="1017565"/>
            </a:xfrm>
            <a:prstGeom prst="rect">
              <a:avLst/>
            </a:prstGeom>
          </p:spPr>
          <p:txBody>
            <a:bodyPr wrap="square">
              <a:spAutoFit/>
            </a:bodyPr>
            <a:lstStyle/>
            <a:p>
              <a:pPr algn="ctr"/>
              <a:r>
                <a:rPr lang="en-GB" sz="2000" i="1" dirty="0"/>
                <a:t>“We are all dealing with a stretched service - we need to work together, not create barriers.” </a:t>
              </a:r>
            </a:p>
          </p:txBody>
        </p:sp>
      </p:grpSp>
      <p:grpSp>
        <p:nvGrpSpPr>
          <p:cNvPr id="31" name="Group 30">
            <a:extLst>
              <a:ext uri="{FF2B5EF4-FFF2-40B4-BE49-F238E27FC236}">
                <a16:creationId xmlns:a16="http://schemas.microsoft.com/office/drawing/2014/main" id="{276554A2-973D-3E48-8FA6-792D6D12E767}"/>
              </a:ext>
            </a:extLst>
          </p:cNvPr>
          <p:cNvGrpSpPr/>
          <p:nvPr/>
        </p:nvGrpSpPr>
        <p:grpSpPr>
          <a:xfrm>
            <a:off x="6984776" y="1139915"/>
            <a:ext cx="2630256" cy="1330183"/>
            <a:chOff x="2711509" y="1349379"/>
            <a:chExt cx="1861450" cy="1131404"/>
          </a:xfrm>
        </p:grpSpPr>
        <p:sp>
          <p:nvSpPr>
            <p:cNvPr id="32" name="Oval Callout 31">
              <a:extLst>
                <a:ext uri="{FF2B5EF4-FFF2-40B4-BE49-F238E27FC236}">
                  <a16:creationId xmlns:a16="http://schemas.microsoft.com/office/drawing/2014/main" id="{59397506-F2CB-9042-825F-1D8F41CF9882}"/>
                </a:ext>
              </a:extLst>
            </p:cNvPr>
            <p:cNvSpPr/>
            <p:nvPr/>
          </p:nvSpPr>
          <p:spPr>
            <a:xfrm>
              <a:off x="2711509" y="1349379"/>
              <a:ext cx="1861450" cy="1131404"/>
            </a:xfrm>
            <a:prstGeom prst="wedgeEllipseCallout">
              <a:avLst>
                <a:gd name="adj1" fmla="val 53693"/>
                <a:gd name="adj2" fmla="val 49770"/>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33" name="Rectangle 32">
              <a:extLst>
                <a:ext uri="{FF2B5EF4-FFF2-40B4-BE49-F238E27FC236}">
                  <a16:creationId xmlns:a16="http://schemas.microsoft.com/office/drawing/2014/main" id="{EAD041BF-AF84-934A-AE56-BD335ACEB156}"/>
                </a:ext>
              </a:extLst>
            </p:cNvPr>
            <p:cNvSpPr/>
            <p:nvPr/>
          </p:nvSpPr>
          <p:spPr>
            <a:xfrm>
              <a:off x="2784159" y="1563304"/>
              <a:ext cx="1768139" cy="243748"/>
            </a:xfrm>
            <a:prstGeom prst="rect">
              <a:avLst/>
            </a:prstGeom>
          </p:spPr>
          <p:txBody>
            <a:bodyPr wrap="square">
              <a:spAutoFit/>
            </a:bodyPr>
            <a:lstStyle/>
            <a:p>
              <a:pPr algn="ctr">
                <a:buClr>
                  <a:schemeClr val="bg1"/>
                </a:buClr>
              </a:pPr>
              <a:endParaRPr lang="en-GB" sz="900" dirty="0">
                <a:latin typeface="Gadugi" panose="020B0502040204020203" pitchFamily="34" charset="0"/>
                <a:cs typeface="Microsoft Tai Le" panose="020B0502040204020203" pitchFamily="34" charset="0"/>
              </a:endParaRPr>
            </a:p>
          </p:txBody>
        </p:sp>
      </p:grpSp>
      <p:sp>
        <p:nvSpPr>
          <p:cNvPr id="8" name="TextBox 7">
            <a:extLst>
              <a:ext uri="{FF2B5EF4-FFF2-40B4-BE49-F238E27FC236}">
                <a16:creationId xmlns:a16="http://schemas.microsoft.com/office/drawing/2014/main" id="{C26B5660-FE6C-EB41-A5DB-F7280EA95F58}"/>
              </a:ext>
            </a:extLst>
          </p:cNvPr>
          <p:cNvSpPr txBox="1"/>
          <p:nvPr/>
        </p:nvSpPr>
        <p:spPr>
          <a:xfrm>
            <a:off x="7087432" y="1464569"/>
            <a:ext cx="2357776" cy="707886"/>
          </a:xfrm>
          <a:prstGeom prst="rect">
            <a:avLst/>
          </a:prstGeom>
          <a:noFill/>
        </p:spPr>
        <p:txBody>
          <a:bodyPr wrap="square" rtlCol="0">
            <a:spAutoFit/>
          </a:bodyPr>
          <a:lstStyle/>
          <a:p>
            <a:pPr algn="ctr"/>
            <a:r>
              <a:rPr lang="en-GB" sz="2000" i="1" dirty="0"/>
              <a:t>“The luxury state of </a:t>
            </a:r>
          </a:p>
          <a:p>
            <a:pPr algn="ctr"/>
            <a:r>
              <a:rPr lang="en-GB" sz="2000" i="1" dirty="0"/>
              <a:t>having an MDT”</a:t>
            </a:r>
            <a:endParaRPr lang="en-US" sz="2000" dirty="0"/>
          </a:p>
        </p:txBody>
      </p:sp>
      <p:sp>
        <p:nvSpPr>
          <p:cNvPr id="53" name="Oval Callout 52">
            <a:extLst>
              <a:ext uri="{FF2B5EF4-FFF2-40B4-BE49-F238E27FC236}">
                <a16:creationId xmlns:a16="http://schemas.microsoft.com/office/drawing/2014/main" id="{8F6CC072-8976-5942-B0A4-3B9B5A1EE544}"/>
              </a:ext>
            </a:extLst>
          </p:cNvPr>
          <p:cNvSpPr/>
          <p:nvPr/>
        </p:nvSpPr>
        <p:spPr>
          <a:xfrm>
            <a:off x="3697179" y="1831580"/>
            <a:ext cx="3674502" cy="1985920"/>
          </a:xfrm>
          <a:prstGeom prst="wedgeEllipseCallout">
            <a:avLst>
              <a:gd name="adj1" fmla="val -54824"/>
              <a:gd name="adj2" fmla="val 49029"/>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30" name="Rectangle 29">
            <a:extLst>
              <a:ext uri="{FF2B5EF4-FFF2-40B4-BE49-F238E27FC236}">
                <a16:creationId xmlns:a16="http://schemas.microsoft.com/office/drawing/2014/main" id="{82F4AA8A-C78A-3148-8315-EE92FD98F1C3}"/>
              </a:ext>
            </a:extLst>
          </p:cNvPr>
          <p:cNvSpPr/>
          <p:nvPr/>
        </p:nvSpPr>
        <p:spPr>
          <a:xfrm>
            <a:off x="3891556" y="2241545"/>
            <a:ext cx="3306957" cy="1323438"/>
          </a:xfrm>
          <a:prstGeom prst="rect">
            <a:avLst/>
          </a:prstGeom>
        </p:spPr>
        <p:txBody>
          <a:bodyPr wrap="square">
            <a:spAutoFit/>
          </a:bodyPr>
          <a:lstStyle/>
          <a:p>
            <a:pPr algn="ctr">
              <a:buClr>
                <a:schemeClr val="bg1"/>
              </a:buClr>
            </a:pPr>
            <a:r>
              <a:rPr lang="en-GB" sz="2000" dirty="0">
                <a:cs typeface="Baghdad" pitchFamily="2" charset="-78"/>
              </a:rPr>
              <a:t>“The amazing camaraderie in a very difficult working environment that provides support for the staff”</a:t>
            </a:r>
          </a:p>
        </p:txBody>
      </p:sp>
      <p:grpSp>
        <p:nvGrpSpPr>
          <p:cNvPr id="55" name="Group 54">
            <a:extLst>
              <a:ext uri="{FF2B5EF4-FFF2-40B4-BE49-F238E27FC236}">
                <a16:creationId xmlns:a16="http://schemas.microsoft.com/office/drawing/2014/main" id="{7993698B-1D6B-694C-B7EC-BF5354B49FCA}"/>
              </a:ext>
            </a:extLst>
          </p:cNvPr>
          <p:cNvGrpSpPr/>
          <p:nvPr/>
        </p:nvGrpSpPr>
        <p:grpSpPr>
          <a:xfrm>
            <a:off x="704528" y="3974948"/>
            <a:ext cx="4032448" cy="2238392"/>
            <a:chOff x="3955646" y="1371791"/>
            <a:chExt cx="1861450" cy="1121105"/>
          </a:xfrm>
        </p:grpSpPr>
        <p:sp>
          <p:nvSpPr>
            <p:cNvPr id="56" name="Oval Callout 55">
              <a:extLst>
                <a:ext uri="{FF2B5EF4-FFF2-40B4-BE49-F238E27FC236}">
                  <a16:creationId xmlns:a16="http://schemas.microsoft.com/office/drawing/2014/main" id="{7E3EF459-ABF4-8344-A7A4-4856A438AF05}"/>
                </a:ext>
              </a:extLst>
            </p:cNvPr>
            <p:cNvSpPr/>
            <p:nvPr/>
          </p:nvSpPr>
          <p:spPr>
            <a:xfrm>
              <a:off x="3955646" y="1371791"/>
              <a:ext cx="1861450" cy="1121105"/>
            </a:xfrm>
            <a:prstGeom prst="wedgeEllipseCallout">
              <a:avLst>
                <a:gd name="adj1" fmla="val -38666"/>
                <a:gd name="adj2" fmla="val 5203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57" name="Rectangle 56">
              <a:extLst>
                <a:ext uri="{FF2B5EF4-FFF2-40B4-BE49-F238E27FC236}">
                  <a16:creationId xmlns:a16="http://schemas.microsoft.com/office/drawing/2014/main" id="{157DDF6D-E632-3D4C-B6AD-05D0996C5001}"/>
                </a:ext>
              </a:extLst>
            </p:cNvPr>
            <p:cNvSpPr/>
            <p:nvPr/>
          </p:nvSpPr>
          <p:spPr>
            <a:xfrm>
              <a:off x="3990051" y="1567914"/>
              <a:ext cx="1768139" cy="230832"/>
            </a:xfrm>
            <a:prstGeom prst="rect">
              <a:avLst/>
            </a:prstGeom>
          </p:spPr>
          <p:txBody>
            <a:bodyPr wrap="square">
              <a:spAutoFit/>
            </a:bodyPr>
            <a:lstStyle/>
            <a:p>
              <a:pPr algn="ctr">
                <a:buClr>
                  <a:prstClr val="white"/>
                </a:buClr>
              </a:pPr>
              <a:endParaRPr lang="en-GB" sz="900" dirty="0">
                <a:latin typeface="Gadugi" panose="020B0502040204020203" pitchFamily="34" charset="0"/>
                <a:cs typeface="Microsoft Tai Le" panose="020B0502040204020203" pitchFamily="34" charset="0"/>
              </a:endParaRPr>
            </a:p>
          </p:txBody>
        </p:sp>
      </p:grpSp>
      <p:grpSp>
        <p:nvGrpSpPr>
          <p:cNvPr id="52" name="Group 51">
            <a:extLst>
              <a:ext uri="{FF2B5EF4-FFF2-40B4-BE49-F238E27FC236}">
                <a16:creationId xmlns:a16="http://schemas.microsoft.com/office/drawing/2014/main" id="{3C14893F-3454-404C-B18A-6750D3CBC915}"/>
              </a:ext>
            </a:extLst>
          </p:cNvPr>
          <p:cNvGrpSpPr/>
          <p:nvPr/>
        </p:nvGrpSpPr>
        <p:grpSpPr>
          <a:xfrm>
            <a:off x="5393431" y="3870647"/>
            <a:ext cx="3985925" cy="2729448"/>
            <a:chOff x="2711509" y="1349379"/>
            <a:chExt cx="1861450" cy="1131404"/>
          </a:xfrm>
        </p:grpSpPr>
        <p:sp>
          <p:nvSpPr>
            <p:cNvPr id="54" name="Oval Callout 53">
              <a:extLst>
                <a:ext uri="{FF2B5EF4-FFF2-40B4-BE49-F238E27FC236}">
                  <a16:creationId xmlns:a16="http://schemas.microsoft.com/office/drawing/2014/main" id="{E0E7B96F-DD21-1A49-80A4-A0EDEAB2CCDB}"/>
                </a:ext>
              </a:extLst>
            </p:cNvPr>
            <p:cNvSpPr/>
            <p:nvPr/>
          </p:nvSpPr>
          <p:spPr>
            <a:xfrm>
              <a:off x="2711509" y="1349379"/>
              <a:ext cx="1861450" cy="1131404"/>
            </a:xfrm>
            <a:prstGeom prst="wedgeEllipseCallout">
              <a:avLst>
                <a:gd name="adj1" fmla="val 53693"/>
                <a:gd name="adj2" fmla="val 49770"/>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58" name="Rectangle 57">
              <a:extLst>
                <a:ext uri="{FF2B5EF4-FFF2-40B4-BE49-F238E27FC236}">
                  <a16:creationId xmlns:a16="http://schemas.microsoft.com/office/drawing/2014/main" id="{F0B363C5-FB89-7443-BECD-763DABF7BB07}"/>
                </a:ext>
              </a:extLst>
            </p:cNvPr>
            <p:cNvSpPr/>
            <p:nvPr/>
          </p:nvSpPr>
          <p:spPr>
            <a:xfrm>
              <a:off x="2784159" y="1563304"/>
              <a:ext cx="1768139" cy="243748"/>
            </a:xfrm>
            <a:prstGeom prst="rect">
              <a:avLst/>
            </a:prstGeom>
          </p:spPr>
          <p:txBody>
            <a:bodyPr wrap="square">
              <a:spAutoFit/>
            </a:bodyPr>
            <a:lstStyle/>
            <a:p>
              <a:pPr algn="ctr">
                <a:buClr>
                  <a:schemeClr val="bg1"/>
                </a:buClr>
              </a:pPr>
              <a:endParaRPr lang="en-GB" sz="900" dirty="0">
                <a:latin typeface="Gadugi" panose="020B0502040204020203" pitchFamily="34" charset="0"/>
                <a:cs typeface="Microsoft Tai Le" panose="020B0502040204020203" pitchFamily="34" charset="0"/>
              </a:endParaRPr>
            </a:p>
          </p:txBody>
        </p:sp>
      </p:grpSp>
      <p:sp>
        <p:nvSpPr>
          <p:cNvPr id="35" name="Rectangle 34">
            <a:extLst>
              <a:ext uri="{FF2B5EF4-FFF2-40B4-BE49-F238E27FC236}">
                <a16:creationId xmlns:a16="http://schemas.microsoft.com/office/drawing/2014/main" id="{A32B6F96-455C-7043-83C5-F41FB95A1142}"/>
              </a:ext>
            </a:extLst>
          </p:cNvPr>
          <p:cNvSpPr/>
          <p:nvPr/>
        </p:nvSpPr>
        <p:spPr>
          <a:xfrm>
            <a:off x="1064568" y="4365104"/>
            <a:ext cx="3312368" cy="1477328"/>
          </a:xfrm>
          <a:prstGeom prst="rect">
            <a:avLst/>
          </a:prstGeom>
        </p:spPr>
        <p:txBody>
          <a:bodyPr wrap="square">
            <a:spAutoFit/>
          </a:bodyPr>
          <a:lstStyle/>
          <a:p>
            <a:pPr lvl="0" algn="ct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“How difficult it is for consultants to contact GP’s I think the idea of a directory with everybody’s preferred method of contact is an excellent idea.”</a:t>
            </a:r>
          </a:p>
        </p:txBody>
      </p:sp>
    </p:spTree>
    <p:extLst>
      <p:ext uri="{BB962C8B-B14F-4D97-AF65-F5344CB8AC3E}">
        <p14:creationId xmlns:p14="http://schemas.microsoft.com/office/powerpoint/2010/main" val="1953752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954420" y="158967"/>
            <a:ext cx="8424936"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 Compassion (</a:t>
            </a:r>
            <a:r>
              <a:rPr lang="en-GB" sz="3200" b="1" dirty="0">
                <a:solidFill>
                  <a:srgbClr val="FF0000"/>
                </a:solidFill>
                <a:latin typeface="Arial Rounded MT Bold" panose="020F0704030504030204" pitchFamily="34" charset="0"/>
                <a:cs typeface="Arial" panose="020B0604020202020204" pitchFamily="34" charset="0"/>
              </a:rPr>
              <a:t>and Jealousy!)</a:t>
            </a:r>
          </a:p>
        </p:txBody>
      </p:sp>
      <p:pic>
        <p:nvPicPr>
          <p:cNvPr id="50" name="Picture 2" descr="Image result for stethoscope icon png">
            <a:extLst>
              <a:ext uri="{FF2B5EF4-FFF2-40B4-BE49-F238E27FC236}">
                <a16:creationId xmlns:a16="http://schemas.microsoft.com/office/drawing/2014/main" id="{16207864-ED19-8B4A-BB36-85DB2EEB2212}"/>
              </a:ext>
            </a:extLst>
          </p:cNvPr>
          <p:cNvPicPr>
            <a:picLocks noChangeAspect="1" noChangeArrowheads="1"/>
          </p:cNvPicPr>
          <p:nvPr/>
        </p:nvPicPr>
        <p:blipFill>
          <a:blip r:embed="rId2" cstate="print">
            <a:duotone>
              <a:prstClr val="black"/>
              <a:schemeClr val="accent1">
                <a:tint val="45000"/>
                <a:satMod val="400000"/>
              </a:schemeClr>
            </a:duotone>
            <a:alphaModFix/>
            <a:extLst>
              <a:ext uri="{BEBA8EAE-BF5A-486C-A8C5-ECC9F3942E4B}">
                <a14:imgProps xmlns:a14="http://schemas.microsoft.com/office/drawing/2010/main">
                  <a14:imgLayer r:embed="rId3">
                    <a14:imgEffect>
                      <a14:sharpenSoften amount="100000"/>
                    </a14:imgEffect>
                    <a14:imgEffect>
                      <a14:colorTemperature colorTemp="11500"/>
                    </a14:imgEffect>
                    <a14:imgEffect>
                      <a14:saturation sat="400000"/>
                    </a14:imgEffect>
                    <a14:imgEffect>
                      <a14:brightnessContrast bright="91000" contrast="1000"/>
                    </a14:imgEffect>
                  </a14:imgLayer>
                </a14:imgProps>
              </a:ext>
              <a:ext uri="{28A0092B-C50C-407E-A947-70E740481C1C}">
                <a14:useLocalDpi xmlns:a14="http://schemas.microsoft.com/office/drawing/2010/main" val="0"/>
              </a:ext>
            </a:extLst>
          </a:blip>
          <a:srcRect/>
          <a:stretch>
            <a:fillRect/>
          </a:stretch>
        </p:blipFill>
        <p:spPr bwMode="auto">
          <a:xfrm>
            <a:off x="56456" y="25318"/>
            <a:ext cx="811394" cy="811394"/>
          </a:xfrm>
          <a:prstGeom prst="rect">
            <a:avLst/>
          </a:prstGeom>
          <a:noFill/>
          <a:ln>
            <a:noFill/>
          </a:ln>
        </p:spPr>
      </p:pic>
      <p:grpSp>
        <p:nvGrpSpPr>
          <p:cNvPr id="9" name="Group 8">
            <a:extLst>
              <a:ext uri="{FF2B5EF4-FFF2-40B4-BE49-F238E27FC236}">
                <a16:creationId xmlns:a16="http://schemas.microsoft.com/office/drawing/2014/main" id="{FC46EF29-6FF9-3B4D-BD97-EA4381A3EF61}"/>
              </a:ext>
            </a:extLst>
          </p:cNvPr>
          <p:cNvGrpSpPr/>
          <p:nvPr/>
        </p:nvGrpSpPr>
        <p:grpSpPr>
          <a:xfrm>
            <a:off x="344488" y="1296783"/>
            <a:ext cx="3528392" cy="2420249"/>
            <a:chOff x="2288704" y="1224000"/>
            <a:chExt cx="2511326" cy="1702015"/>
          </a:xfrm>
        </p:grpSpPr>
        <p:grpSp>
          <p:nvGrpSpPr>
            <p:cNvPr id="10" name="Group 9">
              <a:extLst>
                <a:ext uri="{FF2B5EF4-FFF2-40B4-BE49-F238E27FC236}">
                  <a16:creationId xmlns:a16="http://schemas.microsoft.com/office/drawing/2014/main" id="{C4183EF0-CF51-344C-81F2-7A30A0C18958}"/>
                </a:ext>
              </a:extLst>
            </p:cNvPr>
            <p:cNvGrpSpPr/>
            <p:nvPr/>
          </p:nvGrpSpPr>
          <p:grpSpPr>
            <a:xfrm>
              <a:off x="2288704" y="1224000"/>
              <a:ext cx="2511326" cy="1628936"/>
              <a:chOff x="3955646" y="1371791"/>
              <a:chExt cx="1861450" cy="1121105"/>
            </a:xfrm>
          </p:grpSpPr>
          <p:sp>
            <p:nvSpPr>
              <p:cNvPr id="12" name="Oval Callout 11">
                <a:extLst>
                  <a:ext uri="{FF2B5EF4-FFF2-40B4-BE49-F238E27FC236}">
                    <a16:creationId xmlns:a16="http://schemas.microsoft.com/office/drawing/2014/main" id="{7015B9C8-F661-7544-9D98-EF6D134774CC}"/>
                  </a:ext>
                </a:extLst>
              </p:cNvPr>
              <p:cNvSpPr/>
              <p:nvPr/>
            </p:nvSpPr>
            <p:spPr>
              <a:xfrm>
                <a:off x="3955646" y="1371791"/>
                <a:ext cx="1861450" cy="1121105"/>
              </a:xfrm>
              <a:prstGeom prst="wedgeEllipseCallout">
                <a:avLst>
                  <a:gd name="adj1" fmla="val -38666"/>
                  <a:gd name="adj2" fmla="val 5203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13" name="Rectangle 12">
                <a:extLst>
                  <a:ext uri="{FF2B5EF4-FFF2-40B4-BE49-F238E27FC236}">
                    <a16:creationId xmlns:a16="http://schemas.microsoft.com/office/drawing/2014/main" id="{23DD4FD0-6665-4147-A73B-E85D856EB317}"/>
                  </a:ext>
                </a:extLst>
              </p:cNvPr>
              <p:cNvSpPr/>
              <p:nvPr/>
            </p:nvSpPr>
            <p:spPr>
              <a:xfrm>
                <a:off x="3990051" y="1567914"/>
                <a:ext cx="1768139" cy="230832"/>
              </a:xfrm>
              <a:prstGeom prst="rect">
                <a:avLst/>
              </a:prstGeom>
            </p:spPr>
            <p:txBody>
              <a:bodyPr wrap="square">
                <a:spAutoFit/>
              </a:bodyPr>
              <a:lstStyle/>
              <a:p>
                <a:pPr algn="ctr">
                  <a:buClr>
                    <a:prstClr val="white"/>
                  </a:buClr>
                </a:pPr>
                <a:endParaRPr lang="en-GB" sz="900" dirty="0">
                  <a:latin typeface="Gadugi" panose="020B0502040204020203" pitchFamily="34" charset="0"/>
                  <a:cs typeface="Microsoft Tai Le" panose="020B0502040204020203" pitchFamily="34" charset="0"/>
                </a:endParaRPr>
              </a:p>
            </p:txBody>
          </p:sp>
        </p:grpSp>
        <p:sp>
          <p:nvSpPr>
            <p:cNvPr id="11" name="Rectangle 10">
              <a:extLst>
                <a:ext uri="{FF2B5EF4-FFF2-40B4-BE49-F238E27FC236}">
                  <a16:creationId xmlns:a16="http://schemas.microsoft.com/office/drawing/2014/main" id="{34BB58A8-99C3-F54F-8A1F-9E35D916B158}"/>
                </a:ext>
              </a:extLst>
            </p:cNvPr>
            <p:cNvSpPr/>
            <p:nvPr/>
          </p:nvSpPr>
          <p:spPr>
            <a:xfrm>
              <a:off x="2390493" y="1577150"/>
              <a:ext cx="2228191" cy="1348865"/>
            </a:xfrm>
            <a:prstGeom prst="rect">
              <a:avLst/>
            </a:prstGeom>
          </p:spPr>
          <p:txBody>
            <a:bodyPr wrap="square">
              <a:spAutoFit/>
            </a:bodyPr>
            <a:lstStyle/>
            <a:p>
              <a:pPr lvl="0" algn="ctr"/>
              <a:r>
                <a:rPr lang="en-GB" dirty="0"/>
                <a:t>“The consultant was doing all the work on the ward round (except writing the notes). It was very much a consultant delivered service.”</a:t>
              </a:r>
            </a:p>
          </p:txBody>
        </p:sp>
      </p:grpSp>
      <p:grpSp>
        <p:nvGrpSpPr>
          <p:cNvPr id="14" name="Group 13">
            <a:extLst>
              <a:ext uri="{FF2B5EF4-FFF2-40B4-BE49-F238E27FC236}">
                <a16:creationId xmlns:a16="http://schemas.microsoft.com/office/drawing/2014/main" id="{88483185-CFCA-9F42-AADF-56D2DBF6A4E5}"/>
              </a:ext>
            </a:extLst>
          </p:cNvPr>
          <p:cNvGrpSpPr/>
          <p:nvPr/>
        </p:nvGrpSpPr>
        <p:grpSpPr>
          <a:xfrm>
            <a:off x="1136576" y="4262743"/>
            <a:ext cx="3168352" cy="2118585"/>
            <a:chOff x="2288704" y="1224000"/>
            <a:chExt cx="2511326" cy="1628936"/>
          </a:xfrm>
        </p:grpSpPr>
        <p:grpSp>
          <p:nvGrpSpPr>
            <p:cNvPr id="15" name="Group 14">
              <a:extLst>
                <a:ext uri="{FF2B5EF4-FFF2-40B4-BE49-F238E27FC236}">
                  <a16:creationId xmlns:a16="http://schemas.microsoft.com/office/drawing/2014/main" id="{E7C17C73-E659-B143-B676-9479D7ACB6CF}"/>
                </a:ext>
              </a:extLst>
            </p:cNvPr>
            <p:cNvGrpSpPr/>
            <p:nvPr/>
          </p:nvGrpSpPr>
          <p:grpSpPr>
            <a:xfrm>
              <a:off x="2288704" y="1224000"/>
              <a:ext cx="2511326" cy="1628936"/>
              <a:chOff x="3955646" y="1371791"/>
              <a:chExt cx="1861450" cy="1121105"/>
            </a:xfrm>
          </p:grpSpPr>
          <p:sp>
            <p:nvSpPr>
              <p:cNvPr id="17" name="Oval Callout 16">
                <a:extLst>
                  <a:ext uri="{FF2B5EF4-FFF2-40B4-BE49-F238E27FC236}">
                    <a16:creationId xmlns:a16="http://schemas.microsoft.com/office/drawing/2014/main" id="{9F0E8FFB-EA1A-5948-9BA3-5E1F41E6C1B3}"/>
                  </a:ext>
                </a:extLst>
              </p:cNvPr>
              <p:cNvSpPr/>
              <p:nvPr/>
            </p:nvSpPr>
            <p:spPr>
              <a:xfrm>
                <a:off x="3955646" y="1371791"/>
                <a:ext cx="1861450" cy="1121105"/>
              </a:xfrm>
              <a:prstGeom prst="wedgeEllipseCallout">
                <a:avLst>
                  <a:gd name="adj1" fmla="val -38666"/>
                  <a:gd name="adj2" fmla="val 5203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18" name="Rectangle 17">
                <a:extLst>
                  <a:ext uri="{FF2B5EF4-FFF2-40B4-BE49-F238E27FC236}">
                    <a16:creationId xmlns:a16="http://schemas.microsoft.com/office/drawing/2014/main" id="{AFAA784E-CB05-A743-BF68-420D8705A73C}"/>
                  </a:ext>
                </a:extLst>
              </p:cNvPr>
              <p:cNvSpPr/>
              <p:nvPr/>
            </p:nvSpPr>
            <p:spPr>
              <a:xfrm>
                <a:off x="3990051" y="1567914"/>
                <a:ext cx="1768139" cy="230832"/>
              </a:xfrm>
              <a:prstGeom prst="rect">
                <a:avLst/>
              </a:prstGeom>
            </p:spPr>
            <p:txBody>
              <a:bodyPr wrap="square">
                <a:spAutoFit/>
              </a:bodyPr>
              <a:lstStyle/>
              <a:p>
                <a:pPr algn="ctr">
                  <a:buClr>
                    <a:prstClr val="white"/>
                  </a:buClr>
                </a:pPr>
                <a:endParaRPr lang="en-GB" sz="900" dirty="0">
                  <a:latin typeface="Gadugi" panose="020B0502040204020203" pitchFamily="34" charset="0"/>
                  <a:cs typeface="Microsoft Tai Le" panose="020B0502040204020203" pitchFamily="34" charset="0"/>
                </a:endParaRPr>
              </a:p>
            </p:txBody>
          </p:sp>
        </p:grpSp>
        <p:sp>
          <p:nvSpPr>
            <p:cNvPr id="16" name="Rectangle 15">
              <a:extLst>
                <a:ext uri="{FF2B5EF4-FFF2-40B4-BE49-F238E27FC236}">
                  <a16:creationId xmlns:a16="http://schemas.microsoft.com/office/drawing/2014/main" id="{48826657-DB19-1D42-9872-542E0E106967}"/>
                </a:ext>
              </a:extLst>
            </p:cNvPr>
            <p:cNvSpPr/>
            <p:nvPr/>
          </p:nvSpPr>
          <p:spPr>
            <a:xfrm>
              <a:off x="2400612" y="1491057"/>
              <a:ext cx="2228191" cy="922908"/>
            </a:xfrm>
            <a:prstGeom prst="rect">
              <a:avLst/>
            </a:prstGeom>
          </p:spPr>
          <p:txBody>
            <a:bodyPr wrap="square">
              <a:spAutoFit/>
            </a:bodyPr>
            <a:lstStyle/>
            <a:p>
              <a:pPr lvl="0" algn="ctr"/>
              <a:r>
                <a:rPr lang="en-GB" dirty="0">
                  <a:solidFill>
                    <a:srgbClr val="FF0000"/>
                  </a:solidFill>
                </a:rPr>
                <a:t>“The huge amount of resources that have gone into secondary care compared to primary care.”</a:t>
              </a:r>
            </a:p>
          </p:txBody>
        </p:sp>
      </p:grpSp>
      <p:grpSp>
        <p:nvGrpSpPr>
          <p:cNvPr id="19" name="Group 18">
            <a:extLst>
              <a:ext uri="{FF2B5EF4-FFF2-40B4-BE49-F238E27FC236}">
                <a16:creationId xmlns:a16="http://schemas.microsoft.com/office/drawing/2014/main" id="{777174B8-D170-F444-BD7B-443F52C2B1AB}"/>
              </a:ext>
            </a:extLst>
          </p:cNvPr>
          <p:cNvGrpSpPr/>
          <p:nvPr/>
        </p:nvGrpSpPr>
        <p:grpSpPr>
          <a:xfrm>
            <a:off x="5025009" y="3645024"/>
            <a:ext cx="4354348" cy="2955071"/>
            <a:chOff x="2711509" y="1349379"/>
            <a:chExt cx="1861450" cy="1131404"/>
          </a:xfrm>
        </p:grpSpPr>
        <p:sp>
          <p:nvSpPr>
            <p:cNvPr id="20" name="Oval Callout 19">
              <a:extLst>
                <a:ext uri="{FF2B5EF4-FFF2-40B4-BE49-F238E27FC236}">
                  <a16:creationId xmlns:a16="http://schemas.microsoft.com/office/drawing/2014/main" id="{5A4ADD1D-10DF-A449-B7A8-79B5497498AE}"/>
                </a:ext>
              </a:extLst>
            </p:cNvPr>
            <p:cNvSpPr/>
            <p:nvPr/>
          </p:nvSpPr>
          <p:spPr>
            <a:xfrm>
              <a:off x="2711509" y="1349379"/>
              <a:ext cx="1861450" cy="1131404"/>
            </a:xfrm>
            <a:prstGeom prst="wedgeEllipseCallout">
              <a:avLst>
                <a:gd name="adj1" fmla="val 53693"/>
                <a:gd name="adj2" fmla="val 49770"/>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21" name="Rectangle 20">
              <a:extLst>
                <a:ext uri="{FF2B5EF4-FFF2-40B4-BE49-F238E27FC236}">
                  <a16:creationId xmlns:a16="http://schemas.microsoft.com/office/drawing/2014/main" id="{62D150E6-AB05-094D-B177-8C1C9B85A50F}"/>
                </a:ext>
              </a:extLst>
            </p:cNvPr>
            <p:cNvSpPr/>
            <p:nvPr/>
          </p:nvSpPr>
          <p:spPr>
            <a:xfrm>
              <a:off x="2784159" y="1563304"/>
              <a:ext cx="1768139" cy="243748"/>
            </a:xfrm>
            <a:prstGeom prst="rect">
              <a:avLst/>
            </a:prstGeom>
          </p:spPr>
          <p:txBody>
            <a:bodyPr wrap="square">
              <a:spAutoFit/>
            </a:bodyPr>
            <a:lstStyle/>
            <a:p>
              <a:pPr algn="ctr">
                <a:buClr>
                  <a:schemeClr val="bg1"/>
                </a:buClr>
              </a:pPr>
              <a:endParaRPr lang="en-GB" sz="900" dirty="0">
                <a:latin typeface="Gadugi" panose="020B0502040204020203" pitchFamily="34" charset="0"/>
                <a:cs typeface="Microsoft Tai Le" panose="020B0502040204020203" pitchFamily="34" charset="0"/>
              </a:endParaRPr>
            </a:p>
          </p:txBody>
        </p:sp>
      </p:grpSp>
      <p:grpSp>
        <p:nvGrpSpPr>
          <p:cNvPr id="22" name="Group 21">
            <a:extLst>
              <a:ext uri="{FF2B5EF4-FFF2-40B4-BE49-F238E27FC236}">
                <a16:creationId xmlns:a16="http://schemas.microsoft.com/office/drawing/2014/main" id="{8BA954BD-C46D-4446-8DD5-5FD0DF6ED666}"/>
              </a:ext>
            </a:extLst>
          </p:cNvPr>
          <p:cNvGrpSpPr/>
          <p:nvPr/>
        </p:nvGrpSpPr>
        <p:grpSpPr>
          <a:xfrm>
            <a:off x="4448944" y="1412776"/>
            <a:ext cx="4752528" cy="2003152"/>
            <a:chOff x="2711509" y="1349379"/>
            <a:chExt cx="1861450" cy="1131404"/>
          </a:xfrm>
        </p:grpSpPr>
        <p:sp>
          <p:nvSpPr>
            <p:cNvPr id="23" name="Oval Callout 22">
              <a:extLst>
                <a:ext uri="{FF2B5EF4-FFF2-40B4-BE49-F238E27FC236}">
                  <a16:creationId xmlns:a16="http://schemas.microsoft.com/office/drawing/2014/main" id="{7888591D-A902-9447-B88F-0E2995B10E17}"/>
                </a:ext>
              </a:extLst>
            </p:cNvPr>
            <p:cNvSpPr/>
            <p:nvPr/>
          </p:nvSpPr>
          <p:spPr>
            <a:xfrm>
              <a:off x="2711509" y="1349379"/>
              <a:ext cx="1861450" cy="1131404"/>
            </a:xfrm>
            <a:prstGeom prst="wedgeEllipseCallout">
              <a:avLst>
                <a:gd name="adj1" fmla="val 53693"/>
                <a:gd name="adj2" fmla="val 49770"/>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24" name="Rectangle 23">
              <a:extLst>
                <a:ext uri="{FF2B5EF4-FFF2-40B4-BE49-F238E27FC236}">
                  <a16:creationId xmlns:a16="http://schemas.microsoft.com/office/drawing/2014/main" id="{EF58ECF9-C26F-B44E-AAE4-5363E83475AF}"/>
                </a:ext>
              </a:extLst>
            </p:cNvPr>
            <p:cNvSpPr/>
            <p:nvPr/>
          </p:nvSpPr>
          <p:spPr>
            <a:xfrm>
              <a:off x="2784159" y="1563304"/>
              <a:ext cx="1768139" cy="243748"/>
            </a:xfrm>
            <a:prstGeom prst="rect">
              <a:avLst/>
            </a:prstGeom>
          </p:spPr>
          <p:txBody>
            <a:bodyPr wrap="square">
              <a:spAutoFit/>
            </a:bodyPr>
            <a:lstStyle/>
            <a:p>
              <a:pPr algn="ctr">
                <a:buClr>
                  <a:schemeClr val="bg1"/>
                </a:buClr>
              </a:pPr>
              <a:endParaRPr lang="en-GB" sz="900" dirty="0">
                <a:latin typeface="Gadugi" panose="020B0502040204020203" pitchFamily="34" charset="0"/>
                <a:cs typeface="Microsoft Tai Le" panose="020B0502040204020203" pitchFamily="34" charset="0"/>
              </a:endParaRPr>
            </a:p>
          </p:txBody>
        </p:sp>
      </p:grpSp>
      <p:sp>
        <p:nvSpPr>
          <p:cNvPr id="6" name="Rectangle 5">
            <a:extLst>
              <a:ext uri="{FF2B5EF4-FFF2-40B4-BE49-F238E27FC236}">
                <a16:creationId xmlns:a16="http://schemas.microsoft.com/office/drawing/2014/main" id="{45EC88F2-3A50-3247-8B8D-388E8A5A377E}"/>
              </a:ext>
            </a:extLst>
          </p:cNvPr>
          <p:cNvSpPr/>
          <p:nvPr/>
        </p:nvSpPr>
        <p:spPr>
          <a:xfrm>
            <a:off x="4818865" y="1806701"/>
            <a:ext cx="4012686" cy="1200329"/>
          </a:xfrm>
          <a:prstGeom prst="rect">
            <a:avLst/>
          </a:prstGeom>
        </p:spPr>
        <p:txBody>
          <a:bodyPr wrap="square">
            <a:spAutoFit/>
          </a:bodyPr>
          <a:lstStyle/>
          <a:p>
            <a:pPr lvl="0" algn="ct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“I think it is easy to not see the person on the other end of a letter as a true colleague but really the GP service does a very good job”</a:t>
            </a:r>
          </a:p>
        </p:txBody>
      </p:sp>
      <p:sp>
        <p:nvSpPr>
          <p:cNvPr id="8" name="Rectangle 7">
            <a:extLst>
              <a:ext uri="{FF2B5EF4-FFF2-40B4-BE49-F238E27FC236}">
                <a16:creationId xmlns:a16="http://schemas.microsoft.com/office/drawing/2014/main" id="{306D331E-5AEA-1844-A1FA-744760C3E6AA}"/>
              </a:ext>
            </a:extLst>
          </p:cNvPr>
          <p:cNvSpPr/>
          <p:nvPr/>
        </p:nvSpPr>
        <p:spPr>
          <a:xfrm>
            <a:off x="5457056" y="4133979"/>
            <a:ext cx="3374495" cy="2031325"/>
          </a:xfrm>
          <a:prstGeom prst="rect">
            <a:avLst/>
          </a:prstGeom>
        </p:spPr>
        <p:txBody>
          <a:bodyPr wrap="square">
            <a:spAutoFit/>
          </a:bodyPr>
          <a:lstStyle/>
          <a:p>
            <a:pPr lvl="0" algn="ct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“I was impressed by the competence in dealing with a very wide range of patient types (from a tiny baby to an elderly gentleman) with great skill and in-depth assessment in a very short time frame.”</a:t>
            </a:r>
          </a:p>
        </p:txBody>
      </p:sp>
    </p:spTree>
    <p:extLst>
      <p:ext uri="{BB962C8B-B14F-4D97-AF65-F5344CB8AC3E}">
        <p14:creationId xmlns:p14="http://schemas.microsoft.com/office/powerpoint/2010/main" val="323010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954420" y="158967"/>
            <a:ext cx="8424936"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Complexity</a:t>
            </a:r>
          </a:p>
        </p:txBody>
      </p:sp>
      <p:pic>
        <p:nvPicPr>
          <p:cNvPr id="7170" name="Picture 2" descr="Image result for scribble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81266" y="104869"/>
            <a:ext cx="692969" cy="692969"/>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181265" y="1105863"/>
            <a:ext cx="3007271" cy="1747074"/>
            <a:chOff x="2711508" y="1349379"/>
            <a:chExt cx="1702765" cy="1398887"/>
          </a:xfrm>
        </p:grpSpPr>
        <p:sp>
          <p:nvSpPr>
            <p:cNvPr id="17" name="Oval Callout 16"/>
            <p:cNvSpPr/>
            <p:nvPr/>
          </p:nvSpPr>
          <p:spPr>
            <a:xfrm>
              <a:off x="2711508" y="1349379"/>
              <a:ext cx="1702765" cy="1398887"/>
            </a:xfrm>
            <a:prstGeom prst="wedgeEllipseCallout">
              <a:avLst>
                <a:gd name="adj1" fmla="val 44881"/>
                <a:gd name="adj2" fmla="val 54258"/>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18" name="Rectangle 17"/>
            <p:cNvSpPr/>
            <p:nvPr/>
          </p:nvSpPr>
          <p:spPr>
            <a:xfrm>
              <a:off x="2774264" y="1593898"/>
              <a:ext cx="1575503" cy="722783"/>
            </a:xfrm>
            <a:prstGeom prst="rect">
              <a:avLst/>
            </a:prstGeom>
          </p:spPr>
          <p:txBody>
            <a:bodyPr wrap="square">
              <a:spAutoFit/>
            </a:bodyPr>
            <a:lstStyle/>
            <a:p>
              <a:pPr algn="ctr">
                <a:buClr>
                  <a:schemeClr val="bg1"/>
                </a:buClr>
              </a:pPr>
              <a:r>
                <a:rPr lang="en-GB" dirty="0">
                  <a:latin typeface="Gadugi" panose="020B0502040204020203" pitchFamily="34" charset="0"/>
                </a:rPr>
                <a:t>“The efficiency of GP to navigate through complex case and medications in short time.”</a:t>
              </a:r>
            </a:p>
          </p:txBody>
        </p:sp>
      </p:grpSp>
      <p:grpSp>
        <p:nvGrpSpPr>
          <p:cNvPr id="19" name="Group 18"/>
          <p:cNvGrpSpPr/>
          <p:nvPr/>
        </p:nvGrpSpPr>
        <p:grpSpPr>
          <a:xfrm>
            <a:off x="3862002" y="965406"/>
            <a:ext cx="5508879" cy="3632293"/>
            <a:chOff x="3955646" y="1371791"/>
            <a:chExt cx="2658338" cy="3199713"/>
          </a:xfrm>
        </p:grpSpPr>
        <p:sp>
          <p:nvSpPr>
            <p:cNvPr id="20" name="Oval Callout 19"/>
            <p:cNvSpPr/>
            <p:nvPr/>
          </p:nvSpPr>
          <p:spPr>
            <a:xfrm>
              <a:off x="3955646" y="1371791"/>
              <a:ext cx="2658338" cy="3199713"/>
            </a:xfrm>
            <a:prstGeom prst="wedgeEllipseCallout">
              <a:avLst>
                <a:gd name="adj1" fmla="val 44216"/>
                <a:gd name="adj2" fmla="val 50917"/>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endParaRPr>
            </a:p>
          </p:txBody>
        </p:sp>
        <p:sp>
          <p:nvSpPr>
            <p:cNvPr id="21" name="Rectangle 20"/>
            <p:cNvSpPr/>
            <p:nvPr/>
          </p:nvSpPr>
          <p:spPr>
            <a:xfrm>
              <a:off x="4308374" y="1719589"/>
              <a:ext cx="1980626" cy="2521440"/>
            </a:xfrm>
            <a:prstGeom prst="rect">
              <a:avLst/>
            </a:prstGeom>
          </p:spPr>
          <p:txBody>
            <a:bodyPr wrap="square">
              <a:spAutoFit/>
            </a:bodyPr>
            <a:lstStyle/>
            <a:p>
              <a:pPr lvl="0" algn="ctr"/>
              <a:r>
                <a:rPr lang="en-GB" dirty="0"/>
                <a:t>“There is a lot of risk taking in primary care and uncertainty, which takes great skill and confidence to manage.  I am concerned that we do not talk about this enough, that the NHS does not support us enough (</a:t>
              </a:r>
              <a:r>
                <a:rPr lang="en-GB" dirty="0" err="1"/>
                <a:t>ie</a:t>
              </a:r>
              <a:r>
                <a:rPr lang="en-GB" dirty="0"/>
                <a:t> protect us from decisions that do not turn out well) and that there are several contradictory messages given by the NHS (refer less vs refer more; admit less vs make the service safer).”</a:t>
              </a:r>
            </a:p>
          </p:txBody>
        </p:sp>
      </p:grpSp>
      <p:grpSp>
        <p:nvGrpSpPr>
          <p:cNvPr id="22" name="Group 21"/>
          <p:cNvGrpSpPr/>
          <p:nvPr/>
        </p:nvGrpSpPr>
        <p:grpSpPr>
          <a:xfrm>
            <a:off x="308824" y="3645024"/>
            <a:ext cx="4428152" cy="3096343"/>
            <a:chOff x="2946675" y="1685418"/>
            <a:chExt cx="1861450" cy="1454724"/>
          </a:xfrm>
        </p:grpSpPr>
        <p:sp>
          <p:nvSpPr>
            <p:cNvPr id="23" name="Oval Callout 22"/>
            <p:cNvSpPr/>
            <p:nvPr/>
          </p:nvSpPr>
          <p:spPr>
            <a:xfrm>
              <a:off x="2946675" y="1685418"/>
              <a:ext cx="1861450" cy="1454724"/>
            </a:xfrm>
            <a:prstGeom prst="wedgeEllipseCallout">
              <a:avLst>
                <a:gd name="adj1" fmla="val 59882"/>
                <a:gd name="adj2" fmla="val 25655"/>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24" name="Rectangle 23"/>
            <p:cNvSpPr/>
            <p:nvPr/>
          </p:nvSpPr>
          <p:spPr>
            <a:xfrm>
              <a:off x="3190351" y="1883551"/>
              <a:ext cx="1345346" cy="1084497"/>
            </a:xfrm>
            <a:prstGeom prst="rect">
              <a:avLst/>
            </a:prstGeom>
          </p:spPr>
          <p:txBody>
            <a:bodyPr wrap="square">
              <a:spAutoFit/>
            </a:bodyPr>
            <a:lstStyle/>
            <a:p>
              <a:pPr algn="ctr">
                <a:buClr>
                  <a:schemeClr val="bg1"/>
                </a:buClr>
              </a:pPr>
              <a:r>
                <a:rPr lang="en-GB" dirty="0">
                  <a:latin typeface="Gadugi" panose="020B0502040204020203" pitchFamily="34" charset="0"/>
                </a:rPr>
                <a:t>“I joined a geriatrics consultant and saw the ongoing pressures on community care from the other side. I perhaps was a little surprised at the level of involvement the geris team still have after discharge that I wasn’t previously aware of.“</a:t>
              </a:r>
            </a:p>
          </p:txBody>
        </p:sp>
      </p:grpSp>
      <p:grpSp>
        <p:nvGrpSpPr>
          <p:cNvPr id="28" name="Group 27"/>
          <p:cNvGrpSpPr/>
          <p:nvPr/>
        </p:nvGrpSpPr>
        <p:grpSpPr>
          <a:xfrm>
            <a:off x="5729620" y="4839769"/>
            <a:ext cx="2681365" cy="1808036"/>
            <a:chOff x="2711508" y="1349379"/>
            <a:chExt cx="1702765" cy="1398888"/>
          </a:xfrm>
        </p:grpSpPr>
        <p:sp>
          <p:nvSpPr>
            <p:cNvPr id="29" name="Oval Callout 28"/>
            <p:cNvSpPr/>
            <p:nvPr/>
          </p:nvSpPr>
          <p:spPr>
            <a:xfrm>
              <a:off x="2711508" y="1349379"/>
              <a:ext cx="1702765" cy="1398888"/>
            </a:xfrm>
            <a:prstGeom prst="wedgeEllipseCallout">
              <a:avLst>
                <a:gd name="adj1" fmla="val -41452"/>
                <a:gd name="adj2" fmla="val 52098"/>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30" name="Rectangle 29"/>
            <p:cNvSpPr/>
            <p:nvPr/>
          </p:nvSpPr>
          <p:spPr>
            <a:xfrm>
              <a:off x="2763440" y="1644267"/>
              <a:ext cx="1575503" cy="714386"/>
            </a:xfrm>
            <a:prstGeom prst="rect">
              <a:avLst/>
            </a:prstGeom>
          </p:spPr>
          <p:txBody>
            <a:bodyPr wrap="square">
              <a:spAutoFit/>
            </a:bodyPr>
            <a:lstStyle/>
            <a:p>
              <a:pPr algn="ctr">
                <a:buClr>
                  <a:schemeClr val="bg1"/>
                </a:buClr>
              </a:pPr>
              <a:r>
                <a:rPr lang="en-GB" dirty="0"/>
                <a:t>“Consultants face the same social challenges in their consultations.”</a:t>
              </a:r>
              <a:r>
                <a:rPr lang="en-GB" sz="900" dirty="0"/>
                <a:t> </a:t>
              </a:r>
              <a:endParaRPr lang="en-GB" sz="900" dirty="0">
                <a:latin typeface="Gadugi" panose="020B0502040204020203" pitchFamily="34" charset="0"/>
              </a:endParaRPr>
            </a:p>
          </p:txBody>
        </p:sp>
      </p:grpSp>
    </p:spTree>
    <p:extLst>
      <p:ext uri="{BB962C8B-B14F-4D97-AF65-F5344CB8AC3E}">
        <p14:creationId xmlns:p14="http://schemas.microsoft.com/office/powerpoint/2010/main" val="3461112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954420" y="158967"/>
            <a:ext cx="8424936"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Efficiency</a:t>
            </a:r>
          </a:p>
        </p:txBody>
      </p:sp>
      <p:pic>
        <p:nvPicPr>
          <p:cNvPr id="15362" name="Picture 2" descr="Image result for quick icon png"/>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652" y="-18672"/>
            <a:ext cx="1039675" cy="864096"/>
          </a:xfrm>
          <a:prstGeom prst="rect">
            <a:avLst/>
          </a:prstGeom>
          <a:noFill/>
          <a:extLst>
            <a:ext uri="{909E8E84-426E-40DD-AFC4-6F175D3DCCD1}">
              <a14:hiddenFill xmlns:a14="http://schemas.microsoft.com/office/drawing/2010/main">
                <a:solidFill>
                  <a:srgbClr val="FFFFFF"/>
                </a:solidFill>
              </a14:hiddenFill>
            </a:ext>
          </a:extLst>
        </p:spPr>
      </p:pic>
      <p:sp>
        <p:nvSpPr>
          <p:cNvPr id="25" name="Oval Callout 24"/>
          <p:cNvSpPr/>
          <p:nvPr/>
        </p:nvSpPr>
        <p:spPr>
          <a:xfrm>
            <a:off x="6681192" y="1202967"/>
            <a:ext cx="3084250" cy="1263760"/>
          </a:xfrm>
          <a:prstGeom prst="wedgeEllipseCallout">
            <a:avLst>
              <a:gd name="adj1" fmla="val -45996"/>
              <a:gd name="adj2" fmla="val 4754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endParaRPr>
          </a:p>
        </p:txBody>
      </p:sp>
      <p:sp>
        <p:nvSpPr>
          <p:cNvPr id="28" name="Oval Callout 27"/>
          <p:cNvSpPr/>
          <p:nvPr/>
        </p:nvSpPr>
        <p:spPr>
          <a:xfrm>
            <a:off x="4588185" y="2612576"/>
            <a:ext cx="3064740" cy="1816321"/>
          </a:xfrm>
          <a:prstGeom prst="wedgeEllipseCallout">
            <a:avLst>
              <a:gd name="adj1" fmla="val 59882"/>
              <a:gd name="adj2" fmla="val 25655"/>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3" name="Rectangle 2">
            <a:extLst>
              <a:ext uri="{FF2B5EF4-FFF2-40B4-BE49-F238E27FC236}">
                <a16:creationId xmlns:a16="http://schemas.microsoft.com/office/drawing/2014/main" id="{7F63210F-747F-3449-B79E-0235CFA88732}"/>
              </a:ext>
            </a:extLst>
          </p:cNvPr>
          <p:cNvSpPr/>
          <p:nvPr/>
        </p:nvSpPr>
        <p:spPr>
          <a:xfrm>
            <a:off x="4763854" y="2955110"/>
            <a:ext cx="2713402" cy="1231106"/>
          </a:xfrm>
          <a:prstGeom prst="rect">
            <a:avLst/>
          </a:prstGeom>
        </p:spPr>
        <p:txBody>
          <a:bodyPr wrap="square">
            <a:spAutoFit/>
          </a:bodyPr>
          <a:lstStyle/>
          <a:p>
            <a:pPr algn="ctr">
              <a:buClr>
                <a:schemeClr val="bg1"/>
              </a:buClr>
            </a:pPr>
            <a:r>
              <a:rPr lang="en-GB" i="1" dirty="0"/>
              <a:t>“Unfortunately there was a lot of time spent searching </a:t>
            </a:r>
          </a:p>
          <a:p>
            <a:pPr algn="ctr">
              <a:buClr>
                <a:schemeClr val="bg1"/>
              </a:buClr>
            </a:pPr>
            <a:r>
              <a:rPr lang="en-GB" i="1" dirty="0"/>
              <a:t>for folders strewn across the ward.”</a:t>
            </a:r>
            <a:endParaRPr lang="en-GB" sz="2000" i="1" dirty="0"/>
          </a:p>
        </p:txBody>
      </p:sp>
      <p:sp>
        <p:nvSpPr>
          <p:cNvPr id="4" name="Rectangle 3">
            <a:extLst>
              <a:ext uri="{FF2B5EF4-FFF2-40B4-BE49-F238E27FC236}">
                <a16:creationId xmlns:a16="http://schemas.microsoft.com/office/drawing/2014/main" id="{ACD373A8-926D-A646-90B4-6FAA6DB0213E}"/>
              </a:ext>
            </a:extLst>
          </p:cNvPr>
          <p:cNvSpPr/>
          <p:nvPr/>
        </p:nvSpPr>
        <p:spPr>
          <a:xfrm>
            <a:off x="6675145" y="1412776"/>
            <a:ext cx="3096344" cy="923330"/>
          </a:xfrm>
          <a:prstGeom prst="rect">
            <a:avLst/>
          </a:prstGeom>
        </p:spPr>
        <p:txBody>
          <a:bodyPr wrap="square">
            <a:spAutoFit/>
          </a:bodyPr>
          <a:lstStyle/>
          <a:p>
            <a:pPr lvl="0" algn="ctr">
              <a:buClr>
                <a:prstClr val="white"/>
              </a:buClr>
            </a:pPr>
            <a:r>
              <a:rPr lang="en-GB" i="1" dirty="0">
                <a:latin typeface="Arial Rounded MT Bold" panose="020F0704030504030204" pitchFamily="34" charset="77"/>
              </a:rPr>
              <a:t>“Hospital records still </a:t>
            </a:r>
          </a:p>
          <a:p>
            <a:pPr lvl="0" algn="ctr">
              <a:buClr>
                <a:prstClr val="white"/>
              </a:buClr>
            </a:pPr>
            <a:r>
              <a:rPr lang="en-GB" i="1" dirty="0">
                <a:latin typeface="Arial Rounded MT Bold" panose="020F0704030504030204" pitchFamily="34" charset="77"/>
              </a:rPr>
              <a:t>have the wrong GPs listed!”</a:t>
            </a:r>
          </a:p>
        </p:txBody>
      </p:sp>
      <p:sp>
        <p:nvSpPr>
          <p:cNvPr id="30" name="Oval Callout 29">
            <a:extLst>
              <a:ext uri="{FF2B5EF4-FFF2-40B4-BE49-F238E27FC236}">
                <a16:creationId xmlns:a16="http://schemas.microsoft.com/office/drawing/2014/main" id="{23639A31-FE7C-A849-85D5-A9CBBDA99B45}"/>
              </a:ext>
            </a:extLst>
          </p:cNvPr>
          <p:cNvSpPr/>
          <p:nvPr/>
        </p:nvSpPr>
        <p:spPr>
          <a:xfrm>
            <a:off x="4110638" y="4583392"/>
            <a:ext cx="5450874" cy="2085967"/>
          </a:xfrm>
          <a:prstGeom prst="wedgeEllipseCallout">
            <a:avLst>
              <a:gd name="adj1" fmla="val -45996"/>
              <a:gd name="adj2" fmla="val 4754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endParaRPr>
          </a:p>
        </p:txBody>
      </p:sp>
      <p:grpSp>
        <p:nvGrpSpPr>
          <p:cNvPr id="11" name="Group 10">
            <a:extLst>
              <a:ext uri="{FF2B5EF4-FFF2-40B4-BE49-F238E27FC236}">
                <a16:creationId xmlns:a16="http://schemas.microsoft.com/office/drawing/2014/main" id="{F990828E-1F04-E84D-A6AB-A84981969E9A}"/>
              </a:ext>
            </a:extLst>
          </p:cNvPr>
          <p:cNvGrpSpPr/>
          <p:nvPr/>
        </p:nvGrpSpPr>
        <p:grpSpPr>
          <a:xfrm>
            <a:off x="488503" y="1046724"/>
            <a:ext cx="4099681" cy="2742316"/>
            <a:chOff x="1949628" y="902709"/>
            <a:chExt cx="3723452" cy="2742316"/>
          </a:xfrm>
        </p:grpSpPr>
        <p:sp>
          <p:nvSpPr>
            <p:cNvPr id="12" name="Oval Callout 11"/>
            <p:cNvSpPr/>
            <p:nvPr/>
          </p:nvSpPr>
          <p:spPr>
            <a:xfrm>
              <a:off x="1949628" y="902709"/>
              <a:ext cx="3723452" cy="2742316"/>
            </a:xfrm>
            <a:prstGeom prst="wedgeEllipseCallout">
              <a:avLst>
                <a:gd name="adj1" fmla="val -45996"/>
                <a:gd name="adj2" fmla="val 4754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endParaRPr>
            </a:p>
          </p:txBody>
        </p:sp>
        <p:sp>
          <p:nvSpPr>
            <p:cNvPr id="5" name="Rectangle 4">
              <a:extLst>
                <a:ext uri="{FF2B5EF4-FFF2-40B4-BE49-F238E27FC236}">
                  <a16:creationId xmlns:a16="http://schemas.microsoft.com/office/drawing/2014/main" id="{019958CD-EDDB-2D47-ABFF-9D8A97F28C63}"/>
                </a:ext>
              </a:extLst>
            </p:cNvPr>
            <p:cNvSpPr/>
            <p:nvPr/>
          </p:nvSpPr>
          <p:spPr>
            <a:xfrm>
              <a:off x="2325857" y="1138298"/>
              <a:ext cx="2862006" cy="2308324"/>
            </a:xfrm>
            <a:prstGeom prst="rect">
              <a:avLst/>
            </a:prstGeom>
          </p:spPr>
          <p:txBody>
            <a:bodyPr wrap="square">
              <a:spAutoFit/>
            </a:bodyPr>
            <a:lstStyle/>
            <a:p>
              <a:pPr algn="ctr">
                <a:buClr>
                  <a:schemeClr val="bg1"/>
                </a:buClr>
              </a:pPr>
              <a:r>
                <a:rPr lang="en-GB" sz="1000" i="1" dirty="0"/>
                <a:t>“</a:t>
              </a:r>
              <a:r>
                <a:rPr lang="en-GB" dirty="0"/>
                <a:t>“Shocking facilities and support equipment, Office furniture old and broken, IT not working nor integrated, multiple systems not working together making it difficult to use easily for patient care, so not used?”</a:t>
              </a:r>
              <a:r>
                <a:rPr lang="en-GB" sz="1000" dirty="0"/>
                <a:t> </a:t>
              </a:r>
              <a:endParaRPr lang="en-GB" sz="1000" i="1" dirty="0"/>
            </a:p>
          </p:txBody>
        </p:sp>
      </p:grpSp>
      <p:sp>
        <p:nvSpPr>
          <p:cNvPr id="32" name="Rectangle 31">
            <a:extLst>
              <a:ext uri="{FF2B5EF4-FFF2-40B4-BE49-F238E27FC236}">
                <a16:creationId xmlns:a16="http://schemas.microsoft.com/office/drawing/2014/main" id="{AA39962D-31AA-0E41-A59E-9C298EE167B2}"/>
              </a:ext>
            </a:extLst>
          </p:cNvPr>
          <p:cNvSpPr/>
          <p:nvPr/>
        </p:nvSpPr>
        <p:spPr>
          <a:xfrm>
            <a:off x="4592960" y="5036983"/>
            <a:ext cx="4377511" cy="1200329"/>
          </a:xfrm>
          <a:prstGeom prst="rect">
            <a:avLst/>
          </a:prstGeom>
        </p:spPr>
        <p:txBody>
          <a:bodyPr wrap="square">
            <a:spAutoFit/>
          </a:bodyPr>
          <a:lstStyle/>
          <a:p>
            <a:pPr algn="ctr">
              <a:buClr>
                <a:schemeClr val="bg1"/>
              </a:buClr>
            </a:pPr>
            <a:r>
              <a:rPr lang="en-GB" i="1" dirty="0"/>
              <a:t>“GPs will not get discharge summaries for 3 days at least therefore if a blood test needs to be done within a week you need to arrange it to be done yourself.”</a:t>
            </a:r>
          </a:p>
        </p:txBody>
      </p:sp>
      <p:sp>
        <p:nvSpPr>
          <p:cNvPr id="35" name="Oval Callout 34">
            <a:extLst>
              <a:ext uri="{FF2B5EF4-FFF2-40B4-BE49-F238E27FC236}">
                <a16:creationId xmlns:a16="http://schemas.microsoft.com/office/drawing/2014/main" id="{D4272D5F-FAD4-A046-B482-1ABAA3E9823C}"/>
              </a:ext>
            </a:extLst>
          </p:cNvPr>
          <p:cNvSpPr/>
          <p:nvPr/>
        </p:nvSpPr>
        <p:spPr>
          <a:xfrm>
            <a:off x="240002" y="4390133"/>
            <a:ext cx="3405351" cy="2063203"/>
          </a:xfrm>
          <a:prstGeom prst="wedgeEllipseCallout">
            <a:avLst>
              <a:gd name="adj1" fmla="val -45996"/>
              <a:gd name="adj2" fmla="val 4754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endParaRPr>
          </a:p>
        </p:txBody>
      </p:sp>
      <p:sp>
        <p:nvSpPr>
          <p:cNvPr id="36" name="Rectangle 35">
            <a:extLst>
              <a:ext uri="{FF2B5EF4-FFF2-40B4-BE49-F238E27FC236}">
                <a16:creationId xmlns:a16="http://schemas.microsoft.com/office/drawing/2014/main" id="{7CF196B3-726B-4344-92AD-D3054CB8C375}"/>
              </a:ext>
            </a:extLst>
          </p:cNvPr>
          <p:cNvSpPr/>
          <p:nvPr/>
        </p:nvSpPr>
        <p:spPr>
          <a:xfrm>
            <a:off x="547029" y="4762519"/>
            <a:ext cx="2791296" cy="1477328"/>
          </a:xfrm>
          <a:prstGeom prst="rect">
            <a:avLst/>
          </a:prstGeom>
        </p:spPr>
        <p:txBody>
          <a:bodyPr wrap="square">
            <a:spAutoFit/>
          </a:bodyPr>
          <a:lstStyle/>
          <a:p>
            <a:pPr algn="ctr">
              <a:buClr>
                <a:schemeClr val="bg1"/>
              </a:buClr>
            </a:pPr>
            <a:r>
              <a:rPr lang="en-GB" dirty="0"/>
              <a:t>“The use of acute Hospital beds for non acute patients, social cases are still blocking so much needed bed!”</a:t>
            </a:r>
            <a:r>
              <a:rPr lang="en-GB" sz="900" dirty="0"/>
              <a:t> </a:t>
            </a:r>
            <a:endParaRPr lang="en-GB" sz="9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3974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069390" y="158967"/>
            <a:ext cx="8309966"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Education</a:t>
            </a:r>
          </a:p>
        </p:txBody>
      </p:sp>
      <p:pic>
        <p:nvPicPr>
          <p:cNvPr id="9218" name="Picture 2" descr="Image result for books icon png"/>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8838" y="60871"/>
            <a:ext cx="771714" cy="771714"/>
          </a:xfrm>
          <a:prstGeom prst="rect">
            <a:avLst/>
          </a:prstGeom>
          <a:noFill/>
          <a:extLst>
            <a:ext uri="{909E8E84-426E-40DD-AFC4-6F175D3DCCD1}">
              <a14:hiddenFill xmlns:a14="http://schemas.microsoft.com/office/drawing/2010/main">
                <a:solidFill>
                  <a:srgbClr val="FFFFFF"/>
                </a:solidFill>
              </a14:hiddenFill>
            </a:ext>
          </a:extLst>
        </p:spPr>
      </p:pic>
      <p:sp>
        <p:nvSpPr>
          <p:cNvPr id="9" name="Oval Callout 8">
            <a:extLst>
              <a:ext uri="{FF2B5EF4-FFF2-40B4-BE49-F238E27FC236}">
                <a16:creationId xmlns:a16="http://schemas.microsoft.com/office/drawing/2014/main" id="{3E6CD52C-8A4B-2A4E-9652-C5D09DDC94E2}"/>
              </a:ext>
            </a:extLst>
          </p:cNvPr>
          <p:cNvSpPr/>
          <p:nvPr/>
        </p:nvSpPr>
        <p:spPr>
          <a:xfrm>
            <a:off x="1352600" y="2905713"/>
            <a:ext cx="3697146" cy="1688846"/>
          </a:xfrm>
          <a:prstGeom prst="wedgeEllipseCallout">
            <a:avLst>
              <a:gd name="adj1" fmla="val 59882"/>
              <a:gd name="adj2" fmla="val 25655"/>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13" name="Oval Callout 12">
            <a:extLst>
              <a:ext uri="{FF2B5EF4-FFF2-40B4-BE49-F238E27FC236}">
                <a16:creationId xmlns:a16="http://schemas.microsoft.com/office/drawing/2014/main" id="{F6C49561-C6FB-F347-A2F6-ADF581E0E8B6}"/>
              </a:ext>
            </a:extLst>
          </p:cNvPr>
          <p:cNvSpPr/>
          <p:nvPr/>
        </p:nvSpPr>
        <p:spPr>
          <a:xfrm>
            <a:off x="5401797" y="1004391"/>
            <a:ext cx="4409996" cy="2568626"/>
          </a:xfrm>
          <a:prstGeom prst="wedgeEllipseCallout">
            <a:avLst>
              <a:gd name="adj1" fmla="val -45996"/>
              <a:gd name="adj2" fmla="val 4754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endParaRPr>
          </a:p>
        </p:txBody>
      </p:sp>
      <p:sp>
        <p:nvSpPr>
          <p:cNvPr id="14" name="Oval Callout 13">
            <a:extLst>
              <a:ext uri="{FF2B5EF4-FFF2-40B4-BE49-F238E27FC236}">
                <a16:creationId xmlns:a16="http://schemas.microsoft.com/office/drawing/2014/main" id="{466D5E2D-BB48-7E4B-8F4B-7DD0259599E6}"/>
              </a:ext>
            </a:extLst>
          </p:cNvPr>
          <p:cNvSpPr/>
          <p:nvPr/>
        </p:nvSpPr>
        <p:spPr>
          <a:xfrm>
            <a:off x="4808984" y="4005064"/>
            <a:ext cx="4824536" cy="2664296"/>
          </a:xfrm>
          <a:prstGeom prst="wedgeEllipseCallout">
            <a:avLst>
              <a:gd name="adj1" fmla="val -45996"/>
              <a:gd name="adj2" fmla="val 47546"/>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endParaRPr>
          </a:p>
        </p:txBody>
      </p:sp>
      <p:sp>
        <p:nvSpPr>
          <p:cNvPr id="18" name="Oval Callout 17">
            <a:extLst>
              <a:ext uri="{FF2B5EF4-FFF2-40B4-BE49-F238E27FC236}">
                <a16:creationId xmlns:a16="http://schemas.microsoft.com/office/drawing/2014/main" id="{F7872012-959A-584D-A02B-CDE7EEE748BB}"/>
              </a:ext>
            </a:extLst>
          </p:cNvPr>
          <p:cNvSpPr/>
          <p:nvPr/>
        </p:nvSpPr>
        <p:spPr>
          <a:xfrm>
            <a:off x="0" y="4785457"/>
            <a:ext cx="3296816" cy="1955911"/>
          </a:xfrm>
          <a:prstGeom prst="wedgeEllipseCallout">
            <a:avLst>
              <a:gd name="adj1" fmla="val 59882"/>
              <a:gd name="adj2" fmla="val 25655"/>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19" name="Oval Callout 18">
            <a:extLst>
              <a:ext uri="{FF2B5EF4-FFF2-40B4-BE49-F238E27FC236}">
                <a16:creationId xmlns:a16="http://schemas.microsoft.com/office/drawing/2014/main" id="{F725ED63-4EBE-4947-8613-2BE8854F3161}"/>
              </a:ext>
            </a:extLst>
          </p:cNvPr>
          <p:cNvSpPr/>
          <p:nvPr/>
        </p:nvSpPr>
        <p:spPr>
          <a:xfrm>
            <a:off x="344488" y="1035327"/>
            <a:ext cx="3744416" cy="1713539"/>
          </a:xfrm>
          <a:prstGeom prst="wedgeEllipseCallout">
            <a:avLst>
              <a:gd name="adj1" fmla="val 59882"/>
              <a:gd name="adj2" fmla="val 25655"/>
            </a:avLst>
          </a:prstGeom>
          <a:noFill/>
          <a:ln>
            <a:solidFill>
              <a:srgbClr val="0072CE"/>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buClr>
                <a:prstClr val="white"/>
              </a:buClr>
            </a:pPr>
            <a:endParaRPr lang="en-GB" sz="900" i="1" dirty="0">
              <a:solidFill>
                <a:schemeClr val="tx1"/>
              </a:solidFill>
              <a:latin typeface="Gadugi" panose="020B0502040204020203" pitchFamily="34" charset="0"/>
            </a:endParaRPr>
          </a:p>
        </p:txBody>
      </p:sp>
      <p:sp>
        <p:nvSpPr>
          <p:cNvPr id="4" name="Rectangle 3">
            <a:extLst>
              <a:ext uri="{FF2B5EF4-FFF2-40B4-BE49-F238E27FC236}">
                <a16:creationId xmlns:a16="http://schemas.microsoft.com/office/drawing/2014/main" id="{A41EE315-5095-9343-9753-5D6EDDB366B4}"/>
              </a:ext>
            </a:extLst>
          </p:cNvPr>
          <p:cNvSpPr/>
          <p:nvPr/>
        </p:nvSpPr>
        <p:spPr>
          <a:xfrm>
            <a:off x="493446" y="1340601"/>
            <a:ext cx="3446499" cy="1200329"/>
          </a:xfrm>
          <a:prstGeom prst="rect">
            <a:avLst/>
          </a:prstGeom>
        </p:spPr>
        <p:txBody>
          <a:bodyPr wrap="square">
            <a:spAutoFit/>
          </a:bodyPr>
          <a:lstStyle/>
          <a:p>
            <a:pPr lvl="0" algn="ctr">
              <a:buClr>
                <a:prstClr val="white"/>
              </a:buClr>
            </a:pPr>
            <a:r>
              <a:rPr lang="en-GB" dirty="0"/>
              <a:t>“I will understand referrals from GP better because I have refreshed my experience of how a GP practice is run.”</a:t>
            </a:r>
          </a:p>
        </p:txBody>
      </p:sp>
      <p:sp>
        <p:nvSpPr>
          <p:cNvPr id="5" name="Rectangle 4">
            <a:extLst>
              <a:ext uri="{FF2B5EF4-FFF2-40B4-BE49-F238E27FC236}">
                <a16:creationId xmlns:a16="http://schemas.microsoft.com/office/drawing/2014/main" id="{A91C679A-3089-AD48-B71B-1A59F2DF64C7}"/>
              </a:ext>
            </a:extLst>
          </p:cNvPr>
          <p:cNvSpPr/>
          <p:nvPr/>
        </p:nvSpPr>
        <p:spPr>
          <a:xfrm>
            <a:off x="189762" y="5149766"/>
            <a:ext cx="2908548" cy="1200329"/>
          </a:xfrm>
          <a:prstGeom prst="rect">
            <a:avLst/>
          </a:prstGeom>
        </p:spPr>
        <p:txBody>
          <a:bodyPr wrap="square">
            <a:spAutoFit/>
          </a:bodyPr>
          <a:lstStyle/>
          <a:p>
            <a:pPr lvl="0" algn="ctr"/>
            <a:r>
              <a:rPr lang="en-GB" dirty="0"/>
              <a:t>“A great insight after 23 </a:t>
            </a:r>
            <a:r>
              <a:rPr lang="en-GB" dirty="0" err="1"/>
              <a:t>yrs</a:t>
            </a:r>
            <a:r>
              <a:rPr lang="en-GB" dirty="0"/>
              <a:t> of hospital practise. Should be mandatory - including for our trainees.”</a:t>
            </a:r>
          </a:p>
        </p:txBody>
      </p:sp>
      <p:sp>
        <p:nvSpPr>
          <p:cNvPr id="6" name="Rectangle 5">
            <a:extLst>
              <a:ext uri="{FF2B5EF4-FFF2-40B4-BE49-F238E27FC236}">
                <a16:creationId xmlns:a16="http://schemas.microsoft.com/office/drawing/2014/main" id="{F02F54D5-8C4C-DC48-8678-EA909329C890}"/>
              </a:ext>
            </a:extLst>
          </p:cNvPr>
          <p:cNvSpPr/>
          <p:nvPr/>
        </p:nvSpPr>
        <p:spPr>
          <a:xfrm>
            <a:off x="5611184" y="1548081"/>
            <a:ext cx="4022336" cy="1754326"/>
          </a:xfrm>
          <a:prstGeom prst="rect">
            <a:avLst/>
          </a:prstGeom>
        </p:spPr>
        <p:txBody>
          <a:bodyPr wrap="square">
            <a:spAutoFit/>
          </a:bodyPr>
          <a:lstStyle/>
          <a:p>
            <a:pPr algn="ctr">
              <a:buClr>
                <a:schemeClr val="bg1"/>
              </a:buClr>
            </a:pPr>
            <a:r>
              <a:rPr lang="en-GB" dirty="0">
                <a:cs typeface="Apple Chancery" panose="03020702040506060504" pitchFamily="66" charset="-79"/>
              </a:rPr>
              <a:t>“I realised that consultants don’t have the luxury of having the patients whole medical record or drug history in front of them, hence the importance of giving as much details, in the referral letters we send.”</a:t>
            </a:r>
          </a:p>
        </p:txBody>
      </p:sp>
      <p:sp>
        <p:nvSpPr>
          <p:cNvPr id="20" name="Rectangle 19">
            <a:extLst>
              <a:ext uri="{FF2B5EF4-FFF2-40B4-BE49-F238E27FC236}">
                <a16:creationId xmlns:a16="http://schemas.microsoft.com/office/drawing/2014/main" id="{2E905125-F400-AF40-8D1B-34A2877394C9}"/>
              </a:ext>
            </a:extLst>
          </p:cNvPr>
          <p:cNvSpPr/>
          <p:nvPr/>
        </p:nvSpPr>
        <p:spPr>
          <a:xfrm>
            <a:off x="1709957" y="3149971"/>
            <a:ext cx="2741670" cy="1200329"/>
          </a:xfrm>
          <a:prstGeom prst="rect">
            <a:avLst/>
          </a:prstGeom>
        </p:spPr>
        <p:txBody>
          <a:bodyPr wrap="square">
            <a:spAutoFit/>
          </a:bodyPr>
          <a:lstStyle/>
          <a:p>
            <a:pPr lvl="0" algn="ctr"/>
            <a:r>
              <a:rPr lang="en-GB" dirty="0"/>
              <a:t>“The value of knowing our colleagues personally; realising we're in it together.”</a:t>
            </a:r>
          </a:p>
        </p:txBody>
      </p:sp>
      <p:sp>
        <p:nvSpPr>
          <p:cNvPr id="23" name="Rectangle 22">
            <a:extLst>
              <a:ext uri="{FF2B5EF4-FFF2-40B4-BE49-F238E27FC236}">
                <a16:creationId xmlns:a16="http://schemas.microsoft.com/office/drawing/2014/main" id="{B3E36F09-AD5D-B14A-9D6C-409265EFEE6B}"/>
              </a:ext>
            </a:extLst>
          </p:cNvPr>
          <p:cNvSpPr/>
          <p:nvPr/>
        </p:nvSpPr>
        <p:spPr>
          <a:xfrm>
            <a:off x="5238131" y="4378440"/>
            <a:ext cx="3975146" cy="2031325"/>
          </a:xfrm>
          <a:prstGeom prst="rect">
            <a:avLst/>
          </a:prstGeom>
        </p:spPr>
        <p:txBody>
          <a:bodyPr wrap="square">
            <a:spAutoFit/>
          </a:bodyPr>
          <a:lstStyle/>
          <a:p>
            <a:pPr algn="ctr">
              <a:buClr>
                <a:schemeClr val="bg1"/>
              </a:buClr>
            </a:pPr>
            <a:r>
              <a:rPr lang="en-GB" dirty="0">
                <a:ea typeface="Batang" panose="02030600000101010101" pitchFamily="18" charset="-127"/>
              </a:rPr>
              <a:t>“We had a helpful conversation about writing useful care plans for avoiding hospital admissions. I think we need time to plan these properly with patients and family and sharing what we have discussed either in primary care or secondary care is really important”</a:t>
            </a:r>
          </a:p>
        </p:txBody>
      </p:sp>
    </p:spTree>
    <p:extLst>
      <p:ext uri="{BB962C8B-B14F-4D97-AF65-F5344CB8AC3E}">
        <p14:creationId xmlns:p14="http://schemas.microsoft.com/office/powerpoint/2010/main" val="763703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208584" y="158967"/>
            <a:ext cx="8170772"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Summary</a:t>
            </a:r>
          </a:p>
        </p:txBody>
      </p:sp>
      <p:pic>
        <p:nvPicPr>
          <p:cNvPr id="2050" name="Picture 2" descr="Image result for clock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6470" y="27690"/>
            <a:ext cx="788556" cy="78855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4AF86788-60ED-7840-A016-E660D1E60169}"/>
              </a:ext>
            </a:extLst>
          </p:cNvPr>
          <p:cNvSpPr>
            <a:spLocks noGrp="1"/>
          </p:cNvSpPr>
          <p:nvPr>
            <p:ph idx="1"/>
          </p:nvPr>
        </p:nvSpPr>
        <p:spPr>
          <a:xfrm>
            <a:off x="490606" y="1340768"/>
            <a:ext cx="8915400" cy="4525963"/>
          </a:xfrm>
        </p:spPr>
        <p:txBody>
          <a:bodyPr/>
          <a:lstStyle/>
          <a:p>
            <a:r>
              <a:rPr lang="en-US" dirty="0">
                <a:solidFill>
                  <a:srgbClr val="0054A5"/>
                </a:solidFill>
              </a:rPr>
              <a:t>23 GP consultant pairs</a:t>
            </a:r>
          </a:p>
          <a:p>
            <a:r>
              <a:rPr lang="en-US" dirty="0">
                <a:solidFill>
                  <a:srgbClr val="0054A5"/>
                </a:solidFill>
              </a:rPr>
              <a:t>Enables closer working between 1ry and 2ry care</a:t>
            </a:r>
          </a:p>
          <a:p>
            <a:r>
              <a:rPr lang="en-US" dirty="0">
                <a:solidFill>
                  <a:srgbClr val="0054A5"/>
                </a:solidFill>
              </a:rPr>
              <a:t>Common themes from feedback:</a:t>
            </a:r>
          </a:p>
          <a:p>
            <a:pPr lvl="1"/>
            <a:r>
              <a:rPr lang="en-US" dirty="0">
                <a:solidFill>
                  <a:srgbClr val="0054A5"/>
                </a:solidFill>
              </a:rPr>
              <a:t>Collaboration</a:t>
            </a:r>
          </a:p>
          <a:p>
            <a:pPr lvl="1"/>
            <a:r>
              <a:rPr lang="en-US" dirty="0">
                <a:solidFill>
                  <a:srgbClr val="0054A5"/>
                </a:solidFill>
              </a:rPr>
              <a:t>Compassion (&amp; Jealousy!)</a:t>
            </a:r>
          </a:p>
          <a:p>
            <a:pPr lvl="1"/>
            <a:r>
              <a:rPr lang="en-US" dirty="0">
                <a:solidFill>
                  <a:srgbClr val="0054A5"/>
                </a:solidFill>
              </a:rPr>
              <a:t>Complexity</a:t>
            </a:r>
          </a:p>
          <a:p>
            <a:pPr lvl="1"/>
            <a:r>
              <a:rPr lang="en-US" dirty="0">
                <a:solidFill>
                  <a:srgbClr val="0054A5"/>
                </a:solidFill>
              </a:rPr>
              <a:t>Efficiency</a:t>
            </a:r>
          </a:p>
          <a:p>
            <a:pPr lvl="1"/>
            <a:r>
              <a:rPr lang="en-US" dirty="0">
                <a:solidFill>
                  <a:srgbClr val="0054A5"/>
                </a:solidFill>
              </a:rPr>
              <a:t>Education</a:t>
            </a:r>
          </a:p>
          <a:p>
            <a:pPr lvl="1"/>
            <a:endParaRPr lang="en-US" dirty="0"/>
          </a:p>
          <a:p>
            <a:endParaRPr lang="en-US" dirty="0"/>
          </a:p>
        </p:txBody>
      </p:sp>
    </p:spTree>
    <p:extLst>
      <p:ext uri="{BB962C8B-B14F-4D97-AF65-F5344CB8AC3E}">
        <p14:creationId xmlns:p14="http://schemas.microsoft.com/office/powerpoint/2010/main" val="2742297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208584" y="158967"/>
            <a:ext cx="8170772"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Next Steps?</a:t>
            </a:r>
          </a:p>
        </p:txBody>
      </p:sp>
      <p:pic>
        <p:nvPicPr>
          <p:cNvPr id="2050" name="Picture 2" descr="Image result for clock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6470" y="27690"/>
            <a:ext cx="788556" cy="78855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a:extLst>
              <a:ext uri="{FF2B5EF4-FFF2-40B4-BE49-F238E27FC236}">
                <a16:creationId xmlns:a16="http://schemas.microsoft.com/office/drawing/2014/main" id="{B4BB35B6-5AE4-EA4D-8BC7-9594053B29CA}"/>
              </a:ext>
            </a:extLst>
          </p:cNvPr>
          <p:cNvSpPr txBox="1">
            <a:spLocks/>
          </p:cNvSpPr>
          <p:nvPr/>
        </p:nvSpPr>
        <p:spPr>
          <a:xfrm>
            <a:off x="490606" y="1340768"/>
            <a:ext cx="89154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solidFill>
                  <a:srgbClr val="0054A5"/>
                </a:solidFill>
              </a:rPr>
              <a:t>Further exchanges</a:t>
            </a:r>
          </a:p>
          <a:p>
            <a:r>
              <a:rPr lang="en-US" dirty="0">
                <a:solidFill>
                  <a:srgbClr val="0054A5"/>
                </a:solidFill>
              </a:rPr>
              <a:t>Visit different specialties on the same day</a:t>
            </a:r>
          </a:p>
          <a:p>
            <a:r>
              <a:rPr lang="en-US" dirty="0">
                <a:solidFill>
                  <a:srgbClr val="0054A5"/>
                </a:solidFill>
              </a:rPr>
              <a:t>Exchange with a practice (instead of a GP)</a:t>
            </a:r>
          </a:p>
          <a:p>
            <a:r>
              <a:rPr lang="en-US" dirty="0">
                <a:solidFill>
                  <a:srgbClr val="0054A5"/>
                </a:solidFill>
              </a:rPr>
              <a:t>GP and Consultant directories</a:t>
            </a:r>
          </a:p>
          <a:p>
            <a:r>
              <a:rPr lang="en-US" dirty="0">
                <a:solidFill>
                  <a:srgbClr val="0054A5"/>
                </a:solidFill>
              </a:rPr>
              <a:t>New ways of working</a:t>
            </a:r>
          </a:p>
          <a:p>
            <a:endParaRPr lang="en-US" dirty="0"/>
          </a:p>
          <a:p>
            <a:endParaRPr lang="en-US" dirty="0"/>
          </a:p>
        </p:txBody>
      </p:sp>
    </p:spTree>
    <p:extLst>
      <p:ext uri="{BB962C8B-B14F-4D97-AF65-F5344CB8AC3E}">
        <p14:creationId xmlns:p14="http://schemas.microsoft.com/office/powerpoint/2010/main" val="772862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208584" y="158967"/>
            <a:ext cx="8170772"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Closing thoughts</a:t>
            </a:r>
          </a:p>
        </p:txBody>
      </p:sp>
      <p:pic>
        <p:nvPicPr>
          <p:cNvPr id="2050" name="Picture 2" descr="Image result for clock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6470" y="27690"/>
            <a:ext cx="788556" cy="78855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a:extLst>
              <a:ext uri="{FF2B5EF4-FFF2-40B4-BE49-F238E27FC236}">
                <a16:creationId xmlns:a16="http://schemas.microsoft.com/office/drawing/2014/main" id="{B4BB35B6-5AE4-EA4D-8BC7-9594053B29CA}"/>
              </a:ext>
            </a:extLst>
          </p:cNvPr>
          <p:cNvSpPr txBox="1">
            <a:spLocks/>
          </p:cNvSpPr>
          <p:nvPr/>
        </p:nvSpPr>
        <p:spPr>
          <a:xfrm>
            <a:off x="490606" y="1340768"/>
            <a:ext cx="89154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2800" dirty="0">
                <a:solidFill>
                  <a:srgbClr val="0054A5"/>
                </a:solidFill>
              </a:rPr>
              <a:t>Mark Twain wrote that travel broadens the mind. After walking in each other’s kingdom, we have gained a different perspective. Once we have this perspective, we find it easier to be more compassionate and resilient. We appreciate the challenges each other face in the NHS. Respect for each other and collaboration with each other come more naturally. Perhaps we will find that our kingdoms are not so different after all. Perhaps we will recognise that we all live in the same kingdom, and that we can share our wisdom for the benefit of all.</a:t>
            </a:r>
            <a:endParaRPr lang="en-US" sz="2800" dirty="0">
              <a:solidFill>
                <a:srgbClr val="0054A5"/>
              </a:solidFill>
            </a:endParaRPr>
          </a:p>
          <a:p>
            <a:endParaRPr lang="en-US" sz="2800" dirty="0">
              <a:solidFill>
                <a:srgbClr val="0054A5"/>
              </a:solidFill>
            </a:endParaRPr>
          </a:p>
        </p:txBody>
      </p:sp>
    </p:spTree>
    <p:extLst>
      <p:ext uri="{BB962C8B-B14F-4D97-AF65-F5344CB8AC3E}">
        <p14:creationId xmlns:p14="http://schemas.microsoft.com/office/powerpoint/2010/main" val="838017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2CE"/>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159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71BB"/>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AF217F5-0C2B-DD47-93B4-735BF70CE538}"/>
              </a:ext>
            </a:extLst>
          </p:cNvPr>
          <p:cNvPicPr>
            <a:picLocks noGrp="1" noChangeAspect="1"/>
          </p:cNvPicPr>
          <p:nvPr>
            <p:ph idx="4294967295"/>
          </p:nvPr>
        </p:nvPicPr>
        <p:blipFill>
          <a:blip r:embed="rId2"/>
          <a:stretch>
            <a:fillRect/>
          </a:stretch>
        </p:blipFill>
        <p:spPr>
          <a:xfrm>
            <a:off x="7562" y="274638"/>
            <a:ext cx="9890125" cy="6308725"/>
          </a:xfrm>
        </p:spPr>
      </p:pic>
    </p:spTree>
    <p:extLst>
      <p:ext uri="{BB962C8B-B14F-4D97-AF65-F5344CB8AC3E}">
        <p14:creationId xmlns:p14="http://schemas.microsoft.com/office/powerpoint/2010/main" val="347169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8" t="-11736" r="-628" b="11736"/>
          <a:stretch/>
        </p:blipFill>
        <p:spPr bwMode="auto">
          <a:xfrm>
            <a:off x="311135" y="1484784"/>
            <a:ext cx="2589611" cy="3452814"/>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ular Callout 1"/>
          <p:cNvSpPr/>
          <p:nvPr/>
        </p:nvSpPr>
        <p:spPr>
          <a:xfrm>
            <a:off x="3005194" y="1298827"/>
            <a:ext cx="6700334" cy="4505276"/>
          </a:xfrm>
          <a:prstGeom prst="wedgeRoundRectCallout">
            <a:avLst>
              <a:gd name="adj1" fmla="val -30655"/>
              <a:gd name="adj2" fmla="val 65045"/>
              <a:gd name="adj3" fmla="val 16667"/>
            </a:avLst>
          </a:prstGeom>
          <a:solidFill>
            <a:srgbClr val="FFD303"/>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nchorCtr="0"/>
          <a:lstStyle/>
          <a:p>
            <a:endParaRPr lang="en-GB" sz="1300" b="1">
              <a:solidFill>
                <a:srgbClr val="229DD9"/>
              </a:solidFill>
              <a:latin typeface="Frutiger BQ" pitchFamily="50" charset="0"/>
              <a:ea typeface="Frutiger-Light" panose="02020603050405020304" pitchFamily="18" charset="0"/>
              <a:cs typeface="Frutiger-Light" panose="02020603050405020304" pitchFamily="18" charset="0"/>
            </a:endParaRPr>
          </a:p>
        </p:txBody>
      </p:sp>
      <p:sp>
        <p:nvSpPr>
          <p:cNvPr id="9" name="Rectangle 8"/>
          <p:cNvSpPr/>
          <p:nvPr/>
        </p:nvSpPr>
        <p:spPr>
          <a:xfrm>
            <a:off x="3368824" y="1956302"/>
            <a:ext cx="6336704" cy="3093154"/>
          </a:xfrm>
          <a:prstGeom prst="rect">
            <a:avLst/>
          </a:prstGeom>
        </p:spPr>
        <p:txBody>
          <a:bodyPr wrap="square">
            <a:spAutoFit/>
          </a:bodyPr>
          <a:lstStyle/>
          <a:p>
            <a:r>
              <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rPr>
              <a:t>As the NHS celebrates it 70th birthday, there is a growing recognition that the primary secondary care divide has become a gaping chasm that adversely affects patient care. </a:t>
            </a:r>
          </a:p>
          <a:p>
            <a:endPar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endParaRPr>
          </a:p>
          <a:p>
            <a:r>
              <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rPr>
              <a:t>The NHS Five Year Forward View called for better integration of GP, community health, mental health and hospital services. Despite this, there is a lack of communication and understanding between primary and secondary care, which hinders collaborative working. </a:t>
            </a:r>
          </a:p>
          <a:p>
            <a:endPar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endParaRPr>
          </a:p>
          <a:p>
            <a:r>
              <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rPr>
              <a:t>Clinicians increasingly tend to work in silos of their own specialist area. We are so overstretched that clinicians everywhere are trying to avoid more work and are competing for scarce resources. This leads to poor communication and fragmented care which is unsafe for patients.</a:t>
            </a:r>
          </a:p>
        </p:txBody>
      </p:sp>
      <p:sp>
        <p:nvSpPr>
          <p:cNvPr id="10" name="TextBox 9"/>
          <p:cNvSpPr txBox="1"/>
          <p:nvPr/>
        </p:nvSpPr>
        <p:spPr>
          <a:xfrm>
            <a:off x="311134" y="5085184"/>
            <a:ext cx="3417730" cy="646331"/>
          </a:xfrm>
          <a:prstGeom prst="rect">
            <a:avLst/>
          </a:prstGeom>
          <a:noFill/>
        </p:spPr>
        <p:txBody>
          <a:bodyPr wrap="square" rtlCol="0">
            <a:spAutoFit/>
          </a:bodyPr>
          <a:lstStyle/>
          <a:p>
            <a:r>
              <a:rPr lang="en-GB" sz="1200" dirty="0">
                <a:solidFill>
                  <a:srgbClr val="0072CE"/>
                </a:solidFill>
                <a:latin typeface="Arial Rounded MT Bold" panose="020F0704030504030204" pitchFamily="34" charset="0"/>
              </a:rPr>
              <a:t>Dr Adam Fraser</a:t>
            </a:r>
          </a:p>
          <a:p>
            <a:r>
              <a:rPr lang="en-GB" sz="1200" dirty="0">
                <a:solidFill>
                  <a:srgbClr val="0072CE"/>
                </a:solidFill>
                <a:latin typeface="Arial Rounded MT Bold" panose="020F0704030504030204" pitchFamily="34" charset="0"/>
              </a:rPr>
              <a:t>GP Programme Director,</a:t>
            </a:r>
          </a:p>
          <a:p>
            <a:r>
              <a:rPr lang="en-GB" sz="1200" dirty="0">
                <a:solidFill>
                  <a:srgbClr val="0072CE"/>
                </a:solidFill>
                <a:latin typeface="Arial Rounded MT Bold" panose="020F0704030504030204" pitchFamily="34" charset="0"/>
              </a:rPr>
              <a:t>Bournemouth University</a:t>
            </a:r>
          </a:p>
        </p:txBody>
      </p:sp>
      <p:sp>
        <p:nvSpPr>
          <p:cNvPr id="7" name="TextBox 6"/>
          <p:cNvSpPr txBox="1"/>
          <p:nvPr/>
        </p:nvSpPr>
        <p:spPr>
          <a:xfrm>
            <a:off x="153404" y="260649"/>
            <a:ext cx="9480116" cy="584775"/>
          </a:xfrm>
          <a:prstGeom prst="rect">
            <a:avLst/>
          </a:prstGeom>
          <a:noFill/>
        </p:spPr>
        <p:txBody>
          <a:bodyPr wrap="square">
            <a:spAutoFit/>
          </a:bodyPr>
          <a:lstStyle/>
          <a:p>
            <a:r>
              <a:rPr lang="en-GB" sz="3200" b="1" dirty="0">
                <a:solidFill>
                  <a:srgbClr val="0072CE"/>
                </a:solidFill>
                <a:latin typeface="Arial Rounded MT Bold" panose="020F0704030504030204" pitchFamily="34" charset="0"/>
                <a:cs typeface="Arial" panose="020B0604020202020204" pitchFamily="34" charset="0"/>
              </a:rPr>
              <a:t>Introduction</a:t>
            </a:r>
          </a:p>
        </p:txBody>
      </p:sp>
      <p:sp>
        <p:nvSpPr>
          <p:cNvPr id="11" name="Rectangle 10"/>
          <p:cNvSpPr/>
          <p:nvPr/>
        </p:nvSpPr>
        <p:spPr>
          <a:xfrm>
            <a:off x="3209170" y="1340768"/>
            <a:ext cx="519694" cy="1015663"/>
          </a:xfrm>
          <a:prstGeom prst="rect">
            <a:avLst/>
          </a:prstGeom>
        </p:spPr>
        <p:txBody>
          <a:bodyPr wrap="none">
            <a:spAutoFit/>
          </a:bodyPr>
          <a:lstStyle/>
          <a:p>
            <a:r>
              <a:rPr lang="en-GB" sz="6000" b="1" dirty="0">
                <a:solidFill>
                  <a:schemeClr val="bg1"/>
                </a:solidFill>
                <a:latin typeface="Calibri" panose="020F0502020204030204" pitchFamily="34" charset="0"/>
                <a:ea typeface="Frutiger-Light" panose="02020603050405020304" pitchFamily="18" charset="0"/>
                <a:cs typeface="Frutiger-Light" panose="02020603050405020304" pitchFamily="18" charset="0"/>
              </a:rPr>
              <a:t>“</a:t>
            </a:r>
            <a:endParaRPr lang="en-GB" sz="6000" dirty="0">
              <a:solidFill>
                <a:schemeClr val="bg1"/>
              </a:solidFill>
              <a:latin typeface="Calibri" panose="020F0502020204030204" pitchFamily="34" charset="0"/>
              <a:ea typeface="Frutiger-Light" panose="02020603050405020304" pitchFamily="18" charset="0"/>
              <a:cs typeface="Frutiger-Light" panose="02020603050405020304" pitchFamily="18" charset="0"/>
            </a:endParaRPr>
          </a:p>
        </p:txBody>
      </p:sp>
      <p:sp>
        <p:nvSpPr>
          <p:cNvPr id="13" name="Rectangle 12"/>
          <p:cNvSpPr/>
          <p:nvPr/>
        </p:nvSpPr>
        <p:spPr>
          <a:xfrm>
            <a:off x="8998664" y="4737918"/>
            <a:ext cx="530915" cy="1015663"/>
          </a:xfrm>
          <a:prstGeom prst="rect">
            <a:avLst/>
          </a:prstGeom>
        </p:spPr>
        <p:txBody>
          <a:bodyPr wrap="none">
            <a:spAutoFit/>
          </a:bodyPr>
          <a:lstStyle/>
          <a:p>
            <a:r>
              <a:rPr lang="en-GB" sz="200" b="1" dirty="0">
                <a:solidFill>
                  <a:schemeClr val="bg1"/>
                </a:solidFill>
                <a:latin typeface="Calibri" panose="020F0502020204030204" pitchFamily="34" charset="0"/>
                <a:ea typeface="Frutiger-Light" panose="02020603050405020304" pitchFamily="18" charset="0"/>
                <a:cs typeface="Frutiger-Light" panose="02020603050405020304" pitchFamily="18" charset="0"/>
              </a:rPr>
              <a:t>“</a:t>
            </a:r>
            <a:r>
              <a:rPr lang="en-GB" sz="6000" b="1" dirty="0">
                <a:solidFill>
                  <a:schemeClr val="bg1"/>
                </a:solidFill>
                <a:latin typeface="Calibri" panose="020F0502020204030204" pitchFamily="34" charset="0"/>
                <a:ea typeface="Frutiger-Light" panose="02020603050405020304" pitchFamily="18" charset="0"/>
                <a:cs typeface="Frutiger-Light" panose="02020603050405020304" pitchFamily="18" charset="0"/>
              </a:rPr>
              <a:t>”</a:t>
            </a:r>
            <a:endParaRPr lang="en-GB" sz="6000" dirty="0">
              <a:solidFill>
                <a:schemeClr val="bg1"/>
              </a:solidFill>
              <a:latin typeface="Calibri" panose="020F0502020204030204" pitchFamily="34" charset="0"/>
              <a:ea typeface="Frutiger-Light" panose="02020603050405020304" pitchFamily="18" charset="0"/>
              <a:cs typeface="Frutiger-Light" panose="02020603050405020304" pitchFamily="18" charset="0"/>
            </a:endParaRPr>
          </a:p>
        </p:txBody>
      </p:sp>
      <p:sp>
        <p:nvSpPr>
          <p:cNvPr id="14" name="Slide Number Placeholder 5"/>
          <p:cNvSpPr txBox="1">
            <a:spLocks/>
          </p:cNvSpPr>
          <p:nvPr/>
        </p:nvSpPr>
        <p:spPr bwMode="auto">
          <a:xfrm>
            <a:off x="6925358" y="6600095"/>
            <a:ext cx="297125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r" eaLnBrk="1" hangingPunct="1">
              <a:spcBef>
                <a:spcPct val="0"/>
              </a:spcBef>
              <a:buFontTx/>
              <a:buNone/>
            </a:pPr>
            <a:r>
              <a:rPr lang="en-GB" altLang="en-US" sz="700" dirty="0">
                <a:solidFill>
                  <a:srgbClr val="999999"/>
                </a:solidFill>
                <a:latin typeface="Arial" panose="020B0604020202020204" pitchFamily="34" charset="0"/>
                <a:cs typeface="Arial" panose="020B0604020202020204" pitchFamily="34" charset="0"/>
              </a:rPr>
              <a:t>Consultant GP Liaison 2017   </a:t>
            </a:r>
            <a:fld id="{924391DB-5131-4D70-86E3-44369F62EC64}" type="slidenum">
              <a:rPr lang="en-GB" altLang="en-US" sz="700" smtClean="0">
                <a:latin typeface="Arial" panose="020B0604020202020204" pitchFamily="34" charset="0"/>
                <a:cs typeface="Arial" panose="020B0604020202020204" pitchFamily="34" charset="0"/>
              </a:rPr>
              <a:pPr algn="r" eaLnBrk="1" hangingPunct="1">
                <a:spcBef>
                  <a:spcPct val="0"/>
                </a:spcBef>
                <a:buFontTx/>
                <a:buNone/>
              </a:pPr>
              <a:t>3</a:t>
            </a:fld>
            <a:endParaRPr lang="en-GB" altLang="en-US" sz="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787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CCG Business\Communications and Engagement\Photos\Governing Body Members for board display\Dr Mark Kelse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135" y="1514270"/>
            <a:ext cx="2409617" cy="3436159"/>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ular Callout 1"/>
          <p:cNvSpPr/>
          <p:nvPr/>
        </p:nvSpPr>
        <p:spPr>
          <a:xfrm>
            <a:off x="3005194" y="1298827"/>
            <a:ext cx="6700334" cy="4074389"/>
          </a:xfrm>
          <a:prstGeom prst="wedgeRoundRectCallout">
            <a:avLst>
              <a:gd name="adj1" fmla="val -30655"/>
              <a:gd name="adj2" fmla="val 65045"/>
              <a:gd name="adj3" fmla="val 16667"/>
            </a:avLst>
          </a:prstGeom>
          <a:solidFill>
            <a:srgbClr val="FFD303"/>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nchorCtr="0"/>
          <a:lstStyle/>
          <a:p>
            <a:endParaRPr lang="en-GB" sz="1300" b="1">
              <a:solidFill>
                <a:srgbClr val="229DD9"/>
              </a:solidFill>
              <a:latin typeface="Frutiger BQ" pitchFamily="50" charset="0"/>
              <a:ea typeface="Frutiger-Light" panose="02020603050405020304" pitchFamily="18" charset="0"/>
              <a:cs typeface="Frutiger-Light" panose="02020603050405020304" pitchFamily="18" charset="0"/>
            </a:endParaRPr>
          </a:p>
        </p:txBody>
      </p:sp>
      <p:sp>
        <p:nvSpPr>
          <p:cNvPr id="9" name="Rectangle 8"/>
          <p:cNvSpPr/>
          <p:nvPr/>
        </p:nvSpPr>
        <p:spPr>
          <a:xfrm>
            <a:off x="3368824" y="1956302"/>
            <a:ext cx="6336704" cy="2862322"/>
          </a:xfrm>
          <a:prstGeom prst="rect">
            <a:avLst/>
          </a:prstGeom>
        </p:spPr>
        <p:txBody>
          <a:bodyPr wrap="square">
            <a:spAutoFit/>
          </a:bodyPr>
          <a:lstStyle/>
          <a:p>
            <a:r>
              <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rPr>
              <a:t>The consultant GP liaison scheme has provided a fantastic opportunity for us to break down the barriers that often exist between primary and secondary care.</a:t>
            </a:r>
          </a:p>
          <a:p>
            <a:endPar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endParaRPr>
          </a:p>
          <a:p>
            <a:r>
              <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rPr>
              <a:t>I had the opportunity to take part in two exchanges and both really opened my eyes to how our hospital colleagues work and I believe the consultants involved agreed.</a:t>
            </a:r>
          </a:p>
          <a:p>
            <a:endPar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endParaRPr>
          </a:p>
          <a:p>
            <a:r>
              <a:rPr lang="en-GB" sz="1500" dirty="0">
                <a:solidFill>
                  <a:srgbClr val="0072CE"/>
                </a:solidFill>
                <a:latin typeface="Microsoft Tai Le" panose="020B0502040204020203" pitchFamily="34" charset="0"/>
                <a:ea typeface="Microsoft YaHei" panose="020B0503020204020204" pitchFamily="34" charset="-122"/>
                <a:cs typeface="Microsoft Tai Le" panose="020B0502040204020203" pitchFamily="34" charset="0"/>
              </a:rPr>
              <a:t>Perhaps the most surprising thing was how many of the same issues we are both dealing with. It was clear to me that knowing and understanding the specialists that I refer to has tremendous benefits for the patients we serve and, ultimately, can improve the care they receive.</a:t>
            </a:r>
          </a:p>
        </p:txBody>
      </p:sp>
      <p:sp>
        <p:nvSpPr>
          <p:cNvPr id="10" name="TextBox 9"/>
          <p:cNvSpPr txBox="1"/>
          <p:nvPr/>
        </p:nvSpPr>
        <p:spPr>
          <a:xfrm>
            <a:off x="208785" y="5373216"/>
            <a:ext cx="3417730" cy="430887"/>
          </a:xfrm>
          <a:prstGeom prst="rect">
            <a:avLst/>
          </a:prstGeom>
          <a:noFill/>
        </p:spPr>
        <p:txBody>
          <a:bodyPr wrap="square" rtlCol="0">
            <a:spAutoFit/>
          </a:bodyPr>
          <a:lstStyle/>
          <a:p>
            <a:r>
              <a:rPr lang="en-GB" sz="1100" dirty="0">
                <a:solidFill>
                  <a:srgbClr val="0072CE"/>
                </a:solidFill>
                <a:latin typeface="Arial Rounded MT Bold" panose="020F0704030504030204" pitchFamily="34" charset="0"/>
              </a:rPr>
              <a:t>Dr Mark Kelsey, </a:t>
            </a:r>
          </a:p>
          <a:p>
            <a:r>
              <a:rPr lang="en-GB" sz="1100" dirty="0">
                <a:solidFill>
                  <a:srgbClr val="0072CE"/>
                </a:solidFill>
                <a:latin typeface="Arial Rounded MT Bold" panose="020F0704030504030204" pitchFamily="34" charset="0"/>
              </a:rPr>
              <a:t>Clinical Chair, Southampton City CCG</a:t>
            </a:r>
          </a:p>
        </p:txBody>
      </p:sp>
      <p:sp>
        <p:nvSpPr>
          <p:cNvPr id="7" name="TextBox 6"/>
          <p:cNvSpPr txBox="1"/>
          <p:nvPr/>
        </p:nvSpPr>
        <p:spPr>
          <a:xfrm>
            <a:off x="153404" y="260649"/>
            <a:ext cx="9480116" cy="584775"/>
          </a:xfrm>
          <a:prstGeom prst="rect">
            <a:avLst/>
          </a:prstGeom>
          <a:noFill/>
        </p:spPr>
        <p:txBody>
          <a:bodyPr wrap="square">
            <a:spAutoFit/>
          </a:bodyPr>
          <a:lstStyle/>
          <a:p>
            <a:r>
              <a:rPr lang="en-GB" sz="3200" b="1" dirty="0">
                <a:solidFill>
                  <a:srgbClr val="0072CE"/>
                </a:solidFill>
                <a:latin typeface="Arial Rounded MT Bold" panose="020F0704030504030204" pitchFamily="34" charset="0"/>
                <a:cs typeface="Arial" panose="020B0604020202020204" pitchFamily="34" charset="0"/>
              </a:rPr>
              <a:t>Other schemes</a:t>
            </a:r>
          </a:p>
        </p:txBody>
      </p:sp>
      <p:sp>
        <p:nvSpPr>
          <p:cNvPr id="11" name="Rectangle 10"/>
          <p:cNvSpPr/>
          <p:nvPr/>
        </p:nvSpPr>
        <p:spPr>
          <a:xfrm>
            <a:off x="3209170" y="1340768"/>
            <a:ext cx="519694" cy="1015663"/>
          </a:xfrm>
          <a:prstGeom prst="rect">
            <a:avLst/>
          </a:prstGeom>
        </p:spPr>
        <p:txBody>
          <a:bodyPr wrap="none">
            <a:spAutoFit/>
          </a:bodyPr>
          <a:lstStyle/>
          <a:p>
            <a:r>
              <a:rPr lang="en-GB" sz="6000" b="1" dirty="0">
                <a:solidFill>
                  <a:schemeClr val="bg1"/>
                </a:solidFill>
                <a:latin typeface="Calibri" panose="020F0502020204030204" pitchFamily="34" charset="0"/>
                <a:ea typeface="Frutiger-Light" panose="02020603050405020304" pitchFamily="18" charset="0"/>
                <a:cs typeface="Frutiger-Light" panose="02020603050405020304" pitchFamily="18" charset="0"/>
              </a:rPr>
              <a:t>“</a:t>
            </a:r>
            <a:endParaRPr lang="en-GB" sz="6000" dirty="0">
              <a:solidFill>
                <a:schemeClr val="bg1"/>
              </a:solidFill>
              <a:latin typeface="Calibri" panose="020F0502020204030204" pitchFamily="34" charset="0"/>
              <a:ea typeface="Frutiger-Light" panose="02020603050405020304" pitchFamily="18" charset="0"/>
              <a:cs typeface="Frutiger-Light" panose="02020603050405020304" pitchFamily="18" charset="0"/>
            </a:endParaRPr>
          </a:p>
        </p:txBody>
      </p:sp>
      <p:sp>
        <p:nvSpPr>
          <p:cNvPr id="13" name="Rectangle 12"/>
          <p:cNvSpPr/>
          <p:nvPr/>
        </p:nvSpPr>
        <p:spPr>
          <a:xfrm>
            <a:off x="8998664" y="4737918"/>
            <a:ext cx="530915" cy="1015663"/>
          </a:xfrm>
          <a:prstGeom prst="rect">
            <a:avLst/>
          </a:prstGeom>
        </p:spPr>
        <p:txBody>
          <a:bodyPr wrap="none">
            <a:spAutoFit/>
          </a:bodyPr>
          <a:lstStyle/>
          <a:p>
            <a:r>
              <a:rPr lang="en-GB" sz="200" b="1" dirty="0">
                <a:solidFill>
                  <a:schemeClr val="bg1"/>
                </a:solidFill>
                <a:latin typeface="Calibri" panose="020F0502020204030204" pitchFamily="34" charset="0"/>
                <a:ea typeface="Frutiger-Light" panose="02020603050405020304" pitchFamily="18" charset="0"/>
                <a:cs typeface="Frutiger-Light" panose="02020603050405020304" pitchFamily="18" charset="0"/>
              </a:rPr>
              <a:t>“</a:t>
            </a:r>
            <a:r>
              <a:rPr lang="en-GB" sz="6000" b="1" dirty="0">
                <a:solidFill>
                  <a:schemeClr val="bg1"/>
                </a:solidFill>
                <a:latin typeface="Calibri" panose="020F0502020204030204" pitchFamily="34" charset="0"/>
                <a:ea typeface="Frutiger-Light" panose="02020603050405020304" pitchFamily="18" charset="0"/>
                <a:cs typeface="Frutiger-Light" panose="02020603050405020304" pitchFamily="18" charset="0"/>
              </a:rPr>
              <a:t>”</a:t>
            </a:r>
            <a:endParaRPr lang="en-GB" sz="6000" dirty="0">
              <a:solidFill>
                <a:schemeClr val="bg1"/>
              </a:solidFill>
              <a:latin typeface="Calibri" panose="020F0502020204030204" pitchFamily="34" charset="0"/>
              <a:ea typeface="Frutiger-Light" panose="02020603050405020304" pitchFamily="18" charset="0"/>
              <a:cs typeface="Frutiger-Light" panose="02020603050405020304" pitchFamily="18" charset="0"/>
            </a:endParaRPr>
          </a:p>
        </p:txBody>
      </p:sp>
      <p:sp>
        <p:nvSpPr>
          <p:cNvPr id="14" name="Slide Number Placeholder 5"/>
          <p:cNvSpPr txBox="1">
            <a:spLocks/>
          </p:cNvSpPr>
          <p:nvPr/>
        </p:nvSpPr>
        <p:spPr bwMode="auto">
          <a:xfrm>
            <a:off x="6925358" y="6600095"/>
            <a:ext cx="297125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r" eaLnBrk="1" hangingPunct="1">
              <a:spcBef>
                <a:spcPct val="0"/>
              </a:spcBef>
              <a:buFontTx/>
              <a:buNone/>
            </a:pPr>
            <a:r>
              <a:rPr lang="en-GB" altLang="en-US" sz="700" dirty="0">
                <a:solidFill>
                  <a:srgbClr val="999999"/>
                </a:solidFill>
                <a:latin typeface="Arial" panose="020B0604020202020204" pitchFamily="34" charset="0"/>
                <a:cs typeface="Arial" panose="020B0604020202020204" pitchFamily="34" charset="0"/>
              </a:rPr>
              <a:t>Consultant GP Liaison 2017   </a:t>
            </a:r>
            <a:fld id="{924391DB-5131-4D70-86E3-44369F62EC64}" type="slidenum">
              <a:rPr lang="en-GB" altLang="en-US" sz="700" smtClean="0">
                <a:latin typeface="Arial" panose="020B0604020202020204" pitchFamily="34" charset="0"/>
                <a:cs typeface="Arial" panose="020B0604020202020204" pitchFamily="34" charset="0"/>
              </a:rPr>
              <a:pPr algn="r" eaLnBrk="1" hangingPunct="1">
                <a:spcBef>
                  <a:spcPct val="0"/>
                </a:spcBef>
                <a:buFontTx/>
                <a:buNone/>
              </a:pPr>
              <a:t>4</a:t>
            </a:fld>
            <a:endParaRPr lang="en-GB" altLang="en-US" sz="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6600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703BEB-4319-134C-91A0-48763ACE4420}"/>
              </a:ext>
            </a:extLst>
          </p:cNvPr>
          <p:cNvSpPr txBox="1"/>
          <p:nvPr/>
        </p:nvSpPr>
        <p:spPr>
          <a:xfrm>
            <a:off x="153404" y="260649"/>
            <a:ext cx="9480116" cy="584775"/>
          </a:xfrm>
          <a:prstGeom prst="rect">
            <a:avLst/>
          </a:prstGeom>
          <a:noFill/>
        </p:spPr>
        <p:txBody>
          <a:bodyPr wrap="square">
            <a:spAutoFit/>
          </a:bodyPr>
          <a:lstStyle/>
          <a:p>
            <a:r>
              <a:rPr lang="en-GB" sz="3200" b="1" dirty="0">
                <a:solidFill>
                  <a:srgbClr val="0072CE"/>
                </a:solidFill>
                <a:latin typeface="Arial Rounded MT Bold" panose="020F0704030504030204" pitchFamily="34" charset="0"/>
                <a:cs typeface="Arial" panose="020B0604020202020204" pitchFamily="34" charset="0"/>
              </a:rPr>
              <a:t>Other schemes</a:t>
            </a:r>
          </a:p>
        </p:txBody>
      </p:sp>
      <p:sp>
        <p:nvSpPr>
          <p:cNvPr id="3" name="Rectangle 2">
            <a:extLst>
              <a:ext uri="{FF2B5EF4-FFF2-40B4-BE49-F238E27FC236}">
                <a16:creationId xmlns:a16="http://schemas.microsoft.com/office/drawing/2014/main" id="{ED3E1D2F-31D4-0D47-BE9D-0FAC587F12F7}"/>
              </a:ext>
            </a:extLst>
          </p:cNvPr>
          <p:cNvSpPr/>
          <p:nvPr/>
        </p:nvSpPr>
        <p:spPr>
          <a:xfrm>
            <a:off x="1136576" y="3284984"/>
            <a:ext cx="8064896" cy="584775"/>
          </a:xfrm>
          <a:prstGeom prst="rect">
            <a:avLst/>
          </a:prstGeom>
        </p:spPr>
        <p:txBody>
          <a:bodyPr wrap="square">
            <a:spAutoFit/>
          </a:bodyPr>
          <a:lstStyle/>
          <a:p>
            <a:pPr algn="ctr"/>
            <a:r>
              <a:rPr lang="en-US" sz="3200" dirty="0">
                <a:hlinkClick r:id="rId2"/>
              </a:rPr>
              <a:t>GP Consultant Exchange Scheme Video</a:t>
            </a:r>
            <a:endParaRPr lang="en-US" sz="3200" dirty="0"/>
          </a:p>
        </p:txBody>
      </p:sp>
    </p:spTree>
    <p:extLst>
      <p:ext uri="{BB962C8B-B14F-4D97-AF65-F5344CB8AC3E}">
        <p14:creationId xmlns:p14="http://schemas.microsoft.com/office/powerpoint/2010/main" val="901565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303"/>
        </a:solidFill>
        <a:effectLst/>
      </p:bgPr>
    </p:bg>
    <p:spTree>
      <p:nvGrpSpPr>
        <p:cNvPr id="1" name=""/>
        <p:cNvGrpSpPr/>
        <p:nvPr/>
      </p:nvGrpSpPr>
      <p:grpSpPr>
        <a:xfrm>
          <a:off x="0" y="0"/>
          <a:ext cx="0" cy="0"/>
          <a:chOff x="0" y="0"/>
          <a:chExt cx="0" cy="0"/>
        </a:xfrm>
      </p:grpSpPr>
      <p:sp>
        <p:nvSpPr>
          <p:cNvPr id="3" name="TextBox 2"/>
          <p:cNvSpPr txBox="1"/>
          <p:nvPr/>
        </p:nvSpPr>
        <p:spPr>
          <a:xfrm>
            <a:off x="153404" y="260649"/>
            <a:ext cx="9480116" cy="584775"/>
          </a:xfrm>
          <a:prstGeom prst="rect">
            <a:avLst/>
          </a:prstGeom>
          <a:noFill/>
        </p:spPr>
        <p:txBody>
          <a:bodyPr wrap="square">
            <a:spAutoFit/>
          </a:bodyPr>
          <a:lstStyle/>
          <a:p>
            <a:r>
              <a:rPr lang="en-GB" sz="3200" b="1" dirty="0">
                <a:solidFill>
                  <a:srgbClr val="0072CE"/>
                </a:solidFill>
                <a:latin typeface="Arial Rounded MT Bold" panose="020F0704030504030204" pitchFamily="34" charset="0"/>
                <a:cs typeface="Arial" panose="020B0604020202020204" pitchFamily="34" charset="0"/>
              </a:rPr>
              <a:t>What is this all about?</a:t>
            </a:r>
          </a:p>
        </p:txBody>
      </p:sp>
      <p:pic>
        <p:nvPicPr>
          <p:cNvPr id="4098" name="Picture 2" descr="Image result for stethoscope icon p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7390610" y="4221088"/>
            <a:ext cx="2337048" cy="2337048"/>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8"/>
          <p:cNvSpPr/>
          <p:nvPr/>
        </p:nvSpPr>
        <p:spPr>
          <a:xfrm>
            <a:off x="365760" y="1188720"/>
            <a:ext cx="6442364" cy="5163285"/>
          </a:xfrm>
          <a:custGeom>
            <a:avLst/>
            <a:gdLst>
              <a:gd name="connsiteX0" fmla="*/ 0 w 6442364"/>
              <a:gd name="connsiteY0" fmla="*/ 0 h 5163285"/>
              <a:gd name="connsiteX1" fmla="*/ 706582 w 6442364"/>
              <a:gd name="connsiteY1" fmla="*/ 3133898 h 5163285"/>
              <a:gd name="connsiteX2" fmla="*/ 3333404 w 6442364"/>
              <a:gd name="connsiteY2" fmla="*/ 4946073 h 5163285"/>
              <a:gd name="connsiteX3" fmla="*/ 6442364 w 6442364"/>
              <a:gd name="connsiteY3" fmla="*/ 5062451 h 5163285"/>
            </a:gdLst>
            <a:ahLst/>
            <a:cxnLst>
              <a:cxn ang="0">
                <a:pos x="connsiteX0" y="connsiteY0"/>
              </a:cxn>
              <a:cxn ang="0">
                <a:pos x="connsiteX1" y="connsiteY1"/>
              </a:cxn>
              <a:cxn ang="0">
                <a:pos x="connsiteX2" y="connsiteY2"/>
              </a:cxn>
              <a:cxn ang="0">
                <a:pos x="connsiteX3" y="connsiteY3"/>
              </a:cxn>
            </a:cxnLst>
            <a:rect l="l" t="t" r="r" b="b"/>
            <a:pathLst>
              <a:path w="6442364" h="5163285">
                <a:moveTo>
                  <a:pt x="0" y="0"/>
                </a:moveTo>
                <a:cubicBezTo>
                  <a:pt x="75507" y="1154776"/>
                  <a:pt x="151015" y="2309553"/>
                  <a:pt x="706582" y="3133898"/>
                </a:cubicBezTo>
                <a:cubicBezTo>
                  <a:pt x="1262149" y="3958243"/>
                  <a:pt x="2377440" y="4624648"/>
                  <a:pt x="3333404" y="4946073"/>
                </a:cubicBezTo>
                <a:cubicBezTo>
                  <a:pt x="4289368" y="5267499"/>
                  <a:pt x="5365866" y="5164975"/>
                  <a:pt x="6442364" y="5062451"/>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02516" y="1484784"/>
            <a:ext cx="432048" cy="432048"/>
          </a:xfrm>
          <a:prstGeom prst="ellipse">
            <a:avLst/>
          </a:prstGeom>
          <a:solidFill>
            <a:srgbClr val="229DD9"/>
          </a:solidFill>
          <a:ln>
            <a:solidFill>
              <a:srgbClr val="229D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336175" y="2659042"/>
            <a:ext cx="432048" cy="432048"/>
          </a:xfrm>
          <a:prstGeom prst="ellipse">
            <a:avLst/>
          </a:prstGeom>
          <a:solidFill>
            <a:srgbClr val="229DD9"/>
          </a:solidFill>
          <a:ln>
            <a:solidFill>
              <a:srgbClr val="229D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751597" y="3931315"/>
            <a:ext cx="432048" cy="432048"/>
          </a:xfrm>
          <a:prstGeom prst="ellipse">
            <a:avLst/>
          </a:prstGeom>
          <a:solidFill>
            <a:srgbClr val="229DD9"/>
          </a:solidFill>
          <a:ln>
            <a:solidFill>
              <a:srgbClr val="229D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1856656" y="5085184"/>
            <a:ext cx="432048" cy="432048"/>
          </a:xfrm>
          <a:prstGeom prst="ellipse">
            <a:avLst/>
          </a:prstGeom>
          <a:solidFill>
            <a:srgbClr val="229DD9"/>
          </a:solidFill>
          <a:ln>
            <a:solidFill>
              <a:srgbClr val="229D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797808" y="1305893"/>
            <a:ext cx="8724488" cy="769441"/>
          </a:xfrm>
          <a:prstGeom prst="rect">
            <a:avLst/>
          </a:prstGeom>
        </p:spPr>
        <p:txBody>
          <a:bodyPr wrap="square">
            <a:spAutoFit/>
          </a:bodyPr>
          <a:lstStyle/>
          <a:p>
            <a:pPr algn="just"/>
            <a:r>
              <a:rPr lang="en-GB" sz="2200" dirty="0">
                <a:solidFill>
                  <a:srgbClr val="0072CE"/>
                </a:solidFill>
                <a:latin typeface="Arial" panose="020B0604020202020204" pitchFamily="34" charset="0"/>
                <a:cs typeface="Arial" panose="020B0604020202020204" pitchFamily="34" charset="0"/>
              </a:rPr>
              <a:t>23 Consultants from DCH and 23 local GPs volunteered for the scheme, and were paired with each other.</a:t>
            </a:r>
          </a:p>
        </p:txBody>
      </p:sp>
      <p:sp>
        <p:nvSpPr>
          <p:cNvPr id="15" name="Rectangle 14"/>
          <p:cNvSpPr/>
          <p:nvPr/>
        </p:nvSpPr>
        <p:spPr>
          <a:xfrm>
            <a:off x="931902" y="2420888"/>
            <a:ext cx="8590394" cy="769441"/>
          </a:xfrm>
          <a:prstGeom prst="rect">
            <a:avLst/>
          </a:prstGeom>
        </p:spPr>
        <p:txBody>
          <a:bodyPr wrap="square">
            <a:spAutoFit/>
          </a:bodyPr>
          <a:lstStyle/>
          <a:p>
            <a:pPr algn="just"/>
            <a:r>
              <a:rPr lang="en-GB" sz="2200" dirty="0">
                <a:solidFill>
                  <a:srgbClr val="0072CE"/>
                </a:solidFill>
                <a:latin typeface="Arial" panose="020B0604020202020204" pitchFamily="34" charset="0"/>
                <a:cs typeface="Arial" panose="020B0604020202020204" pitchFamily="34" charset="0"/>
              </a:rPr>
              <a:t>Each pair spent half a day in each others workplace to experience the challenges they both faced Nov 2017 – Feb 2018.</a:t>
            </a:r>
          </a:p>
        </p:txBody>
      </p:sp>
      <p:sp>
        <p:nvSpPr>
          <p:cNvPr id="16" name="Rectangle 15"/>
          <p:cNvSpPr/>
          <p:nvPr/>
        </p:nvSpPr>
        <p:spPr>
          <a:xfrm>
            <a:off x="1353290" y="3645024"/>
            <a:ext cx="6552728" cy="769441"/>
          </a:xfrm>
          <a:prstGeom prst="rect">
            <a:avLst/>
          </a:prstGeom>
        </p:spPr>
        <p:txBody>
          <a:bodyPr wrap="square">
            <a:spAutoFit/>
          </a:bodyPr>
          <a:lstStyle/>
          <a:p>
            <a:pPr algn="just"/>
            <a:r>
              <a:rPr lang="en-GB" sz="2200" dirty="0">
                <a:solidFill>
                  <a:srgbClr val="0072CE"/>
                </a:solidFill>
                <a:latin typeface="Arial" panose="020B0604020202020204" pitchFamily="34" charset="0"/>
                <a:cs typeface="Arial" panose="020B0604020202020204" pitchFamily="34" charset="0"/>
              </a:rPr>
              <a:t>Reflection templates were voluntarily returned and the information categorised into themes. </a:t>
            </a:r>
          </a:p>
        </p:txBody>
      </p:sp>
      <p:sp>
        <p:nvSpPr>
          <p:cNvPr id="17" name="Rectangle 16"/>
          <p:cNvSpPr/>
          <p:nvPr/>
        </p:nvSpPr>
        <p:spPr>
          <a:xfrm>
            <a:off x="2679647" y="4869160"/>
            <a:ext cx="4505601" cy="769441"/>
          </a:xfrm>
          <a:prstGeom prst="rect">
            <a:avLst/>
          </a:prstGeom>
        </p:spPr>
        <p:txBody>
          <a:bodyPr wrap="square">
            <a:spAutoFit/>
          </a:bodyPr>
          <a:lstStyle/>
          <a:p>
            <a:pPr algn="just"/>
            <a:r>
              <a:rPr lang="en-GB" sz="2200" dirty="0">
                <a:solidFill>
                  <a:srgbClr val="0072CE"/>
                </a:solidFill>
                <a:latin typeface="Arial" panose="020B0604020202020204" pitchFamily="34" charset="0"/>
                <a:cs typeface="Arial" panose="020B0604020202020204" pitchFamily="34" charset="0"/>
              </a:rPr>
              <a:t>A feedback meeting to share learning took place in Feb 2018.</a:t>
            </a:r>
          </a:p>
        </p:txBody>
      </p:sp>
      <p:sp>
        <p:nvSpPr>
          <p:cNvPr id="18" name="Slide Number Placeholder 5"/>
          <p:cNvSpPr txBox="1">
            <a:spLocks/>
          </p:cNvSpPr>
          <p:nvPr/>
        </p:nvSpPr>
        <p:spPr bwMode="auto">
          <a:xfrm>
            <a:off x="6925358" y="6600095"/>
            <a:ext cx="297125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r" eaLnBrk="1" hangingPunct="1">
              <a:spcBef>
                <a:spcPct val="0"/>
              </a:spcBef>
              <a:buFontTx/>
              <a:buNone/>
            </a:pPr>
            <a:r>
              <a:rPr lang="en-GB" altLang="en-US" sz="700" dirty="0">
                <a:solidFill>
                  <a:srgbClr val="999999"/>
                </a:solidFill>
                <a:latin typeface="Arial" panose="020B0604020202020204" pitchFamily="34" charset="0"/>
                <a:cs typeface="Arial" panose="020B0604020202020204" pitchFamily="34" charset="0"/>
              </a:rPr>
              <a:t>Consultant GP Liaison 2017   </a:t>
            </a:r>
            <a:fld id="{924391DB-5131-4D70-86E3-44369F62EC64}" type="slidenum">
              <a:rPr lang="en-GB" altLang="en-US" sz="700" smtClean="0">
                <a:latin typeface="Arial" panose="020B0604020202020204" pitchFamily="34" charset="0"/>
                <a:cs typeface="Arial" panose="020B0604020202020204" pitchFamily="34" charset="0"/>
              </a:rPr>
              <a:pPr algn="r" eaLnBrk="1" hangingPunct="1">
                <a:spcBef>
                  <a:spcPct val="0"/>
                </a:spcBef>
                <a:buFontTx/>
                <a:buNone/>
              </a:pPr>
              <a:t>6</a:t>
            </a:fld>
            <a:endParaRPr lang="en-GB" altLang="en-US" sz="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6073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1BB"/>
        </a:solidFill>
        <a:effectLst/>
      </p:bgPr>
    </p:bg>
    <p:spTree>
      <p:nvGrpSpPr>
        <p:cNvPr id="1" name=""/>
        <p:cNvGrpSpPr/>
        <p:nvPr/>
      </p:nvGrpSpPr>
      <p:grpSpPr>
        <a:xfrm>
          <a:off x="0" y="0"/>
          <a:ext cx="0" cy="0"/>
          <a:chOff x="0" y="0"/>
          <a:chExt cx="0" cy="0"/>
        </a:xfrm>
      </p:grpSpPr>
      <p:sp>
        <p:nvSpPr>
          <p:cNvPr id="18" name="TextBox 17"/>
          <p:cNvSpPr txBox="1"/>
          <p:nvPr/>
        </p:nvSpPr>
        <p:spPr>
          <a:xfrm>
            <a:off x="3872880" y="3693928"/>
            <a:ext cx="6480720" cy="1754326"/>
          </a:xfrm>
          <a:prstGeom prst="rect">
            <a:avLst/>
          </a:prstGeom>
          <a:noFill/>
        </p:spPr>
        <p:txBody>
          <a:bodyPr wrap="square">
            <a:spAutoFit/>
          </a:bodyPr>
          <a:lstStyle/>
          <a:p>
            <a:r>
              <a:rPr lang="en-GB" sz="5400" dirty="0">
                <a:solidFill>
                  <a:schemeClr val="bg1"/>
                </a:solidFill>
                <a:latin typeface="Arial Rounded MT Bold" panose="020F0704030504030204" pitchFamily="34" charset="0"/>
                <a:cs typeface="Arial" panose="020B0604020202020204" pitchFamily="34" charset="0"/>
              </a:rPr>
              <a:t>Feedback and Reflections</a:t>
            </a:r>
          </a:p>
        </p:txBody>
      </p:sp>
      <p:pic>
        <p:nvPicPr>
          <p:cNvPr id="1028" name="Picture 4" descr="Image result for speech bubbles icon p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305312" y="2806894"/>
            <a:ext cx="3528392" cy="3528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742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208584" y="158967"/>
            <a:ext cx="8170772"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All schemes – How useful?</a:t>
            </a:r>
          </a:p>
        </p:txBody>
      </p:sp>
      <p:pic>
        <p:nvPicPr>
          <p:cNvPr id="2050" name="Picture 2" descr="Image result for clock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6470" y="27690"/>
            <a:ext cx="788556" cy="78855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a:extLst>
              <a:ext uri="{FF2B5EF4-FFF2-40B4-BE49-F238E27FC236}">
                <a16:creationId xmlns:a16="http://schemas.microsoft.com/office/drawing/2014/main" id="{6CA2DAAF-D405-BB4F-BC65-F43D39F1F4A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08584" y="1190742"/>
            <a:ext cx="7488832" cy="5334602"/>
          </a:xfrm>
          <a:prstGeom prst="rect">
            <a:avLst/>
          </a:prstGeom>
          <a:noFill/>
          <a:ln>
            <a:noFill/>
          </a:ln>
        </p:spPr>
      </p:pic>
    </p:spTree>
    <p:extLst>
      <p:ext uri="{BB962C8B-B14F-4D97-AF65-F5344CB8AC3E}">
        <p14:creationId xmlns:p14="http://schemas.microsoft.com/office/powerpoint/2010/main" val="2006068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896613" cy="845424"/>
          </a:xfrm>
          <a:prstGeom prst="rect">
            <a:avLst/>
          </a:prstGeom>
          <a:solidFill>
            <a:srgbClr val="FFD303"/>
          </a:solidFill>
          <a:ln w="6350">
            <a:solidFill>
              <a:srgbClr val="FFD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208584" y="158967"/>
            <a:ext cx="8170772" cy="584775"/>
          </a:xfrm>
          <a:prstGeom prst="rect">
            <a:avLst/>
          </a:prstGeom>
          <a:noFill/>
        </p:spPr>
        <p:txBody>
          <a:bodyPr wrap="square">
            <a:spAutoFit/>
          </a:bodyPr>
          <a:lstStyle/>
          <a:p>
            <a:r>
              <a:rPr lang="en-GB" sz="3200" b="1" dirty="0">
                <a:solidFill>
                  <a:srgbClr val="0054A5"/>
                </a:solidFill>
                <a:latin typeface="Arial Rounded MT Bold" panose="020F0704030504030204" pitchFamily="34" charset="0"/>
                <a:cs typeface="Arial" panose="020B0604020202020204" pitchFamily="34" charset="0"/>
              </a:rPr>
              <a:t>All schemes – Change Practice?</a:t>
            </a:r>
          </a:p>
        </p:txBody>
      </p:sp>
      <p:pic>
        <p:nvPicPr>
          <p:cNvPr id="2050" name="Picture 2" descr="Image result for clock icon 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6470" y="27690"/>
            <a:ext cx="788556" cy="7885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F89200D-F500-6043-B7D7-B4EB52777A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20483" y="1196752"/>
            <a:ext cx="7488832" cy="4974562"/>
          </a:xfrm>
          <a:prstGeom prst="rect">
            <a:avLst/>
          </a:prstGeom>
          <a:noFill/>
          <a:ln>
            <a:noFill/>
          </a:ln>
        </p:spPr>
      </p:pic>
    </p:spTree>
    <p:extLst>
      <p:ext uri="{BB962C8B-B14F-4D97-AF65-F5344CB8AC3E}">
        <p14:creationId xmlns:p14="http://schemas.microsoft.com/office/powerpoint/2010/main" val="25563116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EA30047FEA8A4BACE48A87B17AEBA8" ma:contentTypeVersion="17" ma:contentTypeDescription="Create a new document." ma:contentTypeScope="" ma:versionID="8926bd9413c1aea8eb9a5e00b4dc027c">
  <xsd:schema xmlns:xsd="http://www.w3.org/2001/XMLSchema" xmlns:xs="http://www.w3.org/2001/XMLSchema" xmlns:p="http://schemas.microsoft.com/office/2006/metadata/properties" xmlns:ns2="68c98f83-5565-48cd-99f8-0c61aa716c4e" xmlns:ns3="4b196d48-c3c4-4d3a-a87c-198fb71c83fb" targetNamespace="http://schemas.microsoft.com/office/2006/metadata/properties" ma:root="true" ma:fieldsID="18d9caacc3d752fda0f9501c48165d8a" ns2:_="" ns3:_="">
    <xsd:import namespace="68c98f83-5565-48cd-99f8-0c61aa716c4e"/>
    <xsd:import namespace="4b196d48-c3c4-4d3a-a87c-198fb71c83f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c98f83-5565-48cd-99f8-0c61aa716c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d35d639-15fd-440f-95bd-7c15c806640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196d48-c3c4-4d3a-a87c-198fb71c83f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ef5480f-940e-4c1c-8e39-d1efb1f39da9}" ma:internalName="TaxCatchAll" ma:showField="CatchAllData" ma:web="4b196d48-c3c4-4d3a-a87c-198fb71c83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b196d48-c3c4-4d3a-a87c-198fb71c83fb" xsi:nil="true"/>
    <lcf76f155ced4ddcb4097134ff3c332f xmlns="68c98f83-5565-48cd-99f8-0c61aa716c4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DE03FE-4441-4730-9A45-F7B8D1161116}"/>
</file>

<file path=customXml/itemProps2.xml><?xml version="1.0" encoding="utf-8"?>
<ds:datastoreItem xmlns:ds="http://schemas.openxmlformats.org/officeDocument/2006/customXml" ds:itemID="{F2AE739F-B599-4E72-87B2-893A0998B407}">
  <ds:schemaRefs>
    <ds:schemaRef ds:uri="http://schemas.microsoft.com/office/2006/metadata/properties"/>
    <ds:schemaRef ds:uri="http://schemas.microsoft.com/office/infopath/2007/PartnerControls"/>
    <ds:schemaRef ds:uri="594a9302-cb40-4ea2-b49d-3547dabd3d76"/>
    <ds:schemaRef ds:uri="eeadc141-380f-4fed-986d-05cc4ec2f7cc"/>
  </ds:schemaRefs>
</ds:datastoreItem>
</file>

<file path=customXml/itemProps3.xml><?xml version="1.0" encoding="utf-8"?>
<ds:datastoreItem xmlns:ds="http://schemas.openxmlformats.org/officeDocument/2006/customXml" ds:itemID="{084C5304-C917-458B-8DEC-C3544C93ED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Waveform</Template>
  <TotalTime>13088</TotalTime>
  <Words>1207</Words>
  <Application>Microsoft Office PowerPoint</Application>
  <PresentationFormat>A4 Paper (210x297 mm)</PresentationFormat>
  <Paragraphs>88</Paragraphs>
  <Slides>20</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20</vt:i4>
      </vt:variant>
    </vt:vector>
  </HeadingPairs>
  <TitlesOfParts>
    <vt:vector size="33" baseType="lpstr">
      <vt:lpstr>Batang</vt:lpstr>
      <vt:lpstr>Apple Chancery</vt:lpstr>
      <vt:lpstr>Arial</vt:lpstr>
      <vt:lpstr>Arial Rounded MT Bold</vt:lpstr>
      <vt:lpstr>Baghdad</vt:lpstr>
      <vt:lpstr>Calibri</vt:lpstr>
      <vt:lpstr>Candara</vt:lpstr>
      <vt:lpstr>Frutiger BQ</vt:lpstr>
      <vt:lpstr>Gadugi</vt:lpstr>
      <vt:lpstr>Microsoft Tai Le</vt:lpstr>
      <vt:lpstr>Symbol</vt:lpstr>
      <vt:lpstr>Waveform</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Laura Sanders</cp:lastModifiedBy>
  <cp:revision>351</cp:revision>
  <dcterms:created xsi:type="dcterms:W3CDTF">2018-02-06T15:42:52Z</dcterms:created>
  <dcterms:modified xsi:type="dcterms:W3CDTF">2026-01-05T14:56:49Z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0x010100E1EA30047FEA8A4BACE48A87B17AEBA8</vt:lpwstr>
  </property>
  <property fmtid="{D5CDD505-2E9C-101B-9397-08002B2CF9AE}" pid="3" name="MediaServiceImageTags">
    <vt:lpwstr/>
  </property>
</Properties>
</file>