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1"/>
  </p:notesMasterIdLst>
  <p:sldIdLst>
    <p:sldId id="269" r:id="rId5"/>
    <p:sldId id="283" r:id="rId6"/>
    <p:sldId id="270" r:id="rId7"/>
    <p:sldId id="272" r:id="rId8"/>
    <p:sldId id="271" r:id="rId9"/>
    <p:sldId id="273" r:id="rId10"/>
    <p:sldId id="268" r:id="rId11"/>
    <p:sldId id="274" r:id="rId12"/>
    <p:sldId id="275" r:id="rId13"/>
    <p:sldId id="276" r:id="rId14"/>
    <p:sldId id="277" r:id="rId15"/>
    <p:sldId id="278" r:id="rId16"/>
    <p:sldId id="279" r:id="rId17"/>
    <p:sldId id="280" r:id="rId18"/>
    <p:sldId id="281" r:id="rId19"/>
    <p:sldId id="282" r:id="rId20"/>
  </p:sldIdLst>
  <p:sldSz cx="18288000" cy="10287000"/>
  <p:notesSz cx="9144000" cy="6858000"/>
  <p:embeddedFontLst>
    <p:embeddedFont>
      <p:font typeface="Gordita" panose="020B0604020202020204" charset="0"/>
      <p:regular r:id="rId22"/>
    </p:embeddedFont>
    <p:embeddedFont>
      <p:font typeface="Gordita Bold" panose="020B0604020202020204" charset="0"/>
      <p:regular r:id="rId23"/>
    </p:embeddedFont>
    <p:embeddedFont>
      <p:font typeface="Gordita Italics" panose="020B0604020202020204" charset="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58E52A-E0E9-4242-A7A8-332072220C53}" v="67" dt="2025-10-30T13:38:34.1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6379" autoAdjust="0"/>
  </p:normalViewPr>
  <p:slideViewPr>
    <p:cSldViewPr>
      <p:cViewPr varScale="1">
        <p:scale>
          <a:sx n="32" d="100"/>
          <a:sy n="32" d="100"/>
        </p:scale>
        <p:origin x="1340"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y March" userId="2c3d3ca2-f460-45a4-9111-fa45b4dc673e" providerId="ADAL" clId="{5158E52A-E0E9-4242-A7A8-332072220C53}"/>
    <pc:docChg chg="undo custSel addSld modSld">
      <pc:chgData name="Kerry March" userId="2c3d3ca2-f460-45a4-9111-fa45b4dc673e" providerId="ADAL" clId="{5158E52A-E0E9-4242-A7A8-332072220C53}" dt="2025-10-14T12:23:09.244" v="2394" actId="20577"/>
      <pc:docMkLst>
        <pc:docMk/>
      </pc:docMkLst>
      <pc:sldChg chg="modSp mod">
        <pc:chgData name="Kerry March" userId="2c3d3ca2-f460-45a4-9111-fa45b4dc673e" providerId="ADAL" clId="{5158E52A-E0E9-4242-A7A8-332072220C53}" dt="2025-10-14T11:56:23.362" v="1340" actId="207"/>
        <pc:sldMkLst>
          <pc:docMk/>
          <pc:sldMk cId="2016444209" sldId="268"/>
        </pc:sldMkLst>
        <pc:spChg chg="mod">
          <ac:chgData name="Kerry March" userId="2c3d3ca2-f460-45a4-9111-fa45b4dc673e" providerId="ADAL" clId="{5158E52A-E0E9-4242-A7A8-332072220C53}" dt="2025-10-14T09:48:31.239" v="33" actId="113"/>
          <ac:spMkLst>
            <pc:docMk/>
            <pc:sldMk cId="2016444209" sldId="268"/>
            <ac:spMk id="10" creationId="{D79F651D-2096-9C3A-7091-BE58EC4B1369}"/>
          </ac:spMkLst>
        </pc:spChg>
        <pc:spChg chg="mod">
          <ac:chgData name="Kerry March" userId="2c3d3ca2-f460-45a4-9111-fa45b4dc673e" providerId="ADAL" clId="{5158E52A-E0E9-4242-A7A8-332072220C53}" dt="2025-10-14T11:56:23.362" v="1340" actId="207"/>
          <ac:spMkLst>
            <pc:docMk/>
            <pc:sldMk cId="2016444209" sldId="268"/>
            <ac:spMk id="12" creationId="{F5D5125A-3B8B-E23D-7CD7-10E6867E7F88}"/>
          </ac:spMkLst>
        </pc:spChg>
      </pc:sldChg>
      <pc:sldChg chg="modSp mod">
        <pc:chgData name="Kerry March" userId="2c3d3ca2-f460-45a4-9111-fa45b4dc673e" providerId="ADAL" clId="{5158E52A-E0E9-4242-A7A8-332072220C53}" dt="2025-10-14T11:11:58.388" v="467" actId="6549"/>
        <pc:sldMkLst>
          <pc:docMk/>
          <pc:sldMk cId="1943034430" sldId="270"/>
        </pc:sldMkLst>
        <pc:spChg chg="mod">
          <ac:chgData name="Kerry March" userId="2c3d3ca2-f460-45a4-9111-fa45b4dc673e" providerId="ADAL" clId="{5158E52A-E0E9-4242-A7A8-332072220C53}" dt="2025-10-14T11:11:58.388" v="467" actId="6549"/>
          <ac:spMkLst>
            <pc:docMk/>
            <pc:sldMk cId="1943034430" sldId="270"/>
            <ac:spMk id="12" creationId="{FCA66B31-2169-4E75-D0B8-2C8F8103B65E}"/>
          </ac:spMkLst>
        </pc:spChg>
      </pc:sldChg>
      <pc:sldChg chg="addSp modSp mod">
        <pc:chgData name="Kerry March" userId="2c3d3ca2-f460-45a4-9111-fa45b4dc673e" providerId="ADAL" clId="{5158E52A-E0E9-4242-A7A8-332072220C53}" dt="2025-10-14T11:55:22.831" v="1335" actId="207"/>
        <pc:sldMkLst>
          <pc:docMk/>
          <pc:sldMk cId="2444994115" sldId="271"/>
        </pc:sldMkLst>
        <pc:spChg chg="mod">
          <ac:chgData name="Kerry March" userId="2c3d3ca2-f460-45a4-9111-fa45b4dc673e" providerId="ADAL" clId="{5158E52A-E0E9-4242-A7A8-332072220C53}" dt="2025-10-14T09:44:58.281" v="12" actId="255"/>
          <ac:spMkLst>
            <pc:docMk/>
            <pc:sldMk cId="2444994115" sldId="271"/>
            <ac:spMk id="10" creationId="{68D3686A-FF47-CD12-163A-91BDBD3CCC28}"/>
          </ac:spMkLst>
        </pc:spChg>
        <pc:spChg chg="mod">
          <ac:chgData name="Kerry March" userId="2c3d3ca2-f460-45a4-9111-fa45b4dc673e" providerId="ADAL" clId="{5158E52A-E0E9-4242-A7A8-332072220C53}" dt="2025-10-14T11:55:22.831" v="1335" actId="207"/>
          <ac:spMkLst>
            <pc:docMk/>
            <pc:sldMk cId="2444994115" sldId="271"/>
            <ac:spMk id="12" creationId="{56182D8A-DE98-77ED-F192-B130C10481B9}"/>
          </ac:spMkLst>
        </pc:spChg>
      </pc:sldChg>
      <pc:sldChg chg="modSp mod">
        <pc:chgData name="Kerry March" userId="2c3d3ca2-f460-45a4-9111-fa45b4dc673e" providerId="ADAL" clId="{5158E52A-E0E9-4242-A7A8-332072220C53}" dt="2025-10-14T11:55:06.579" v="1333" actId="207"/>
        <pc:sldMkLst>
          <pc:docMk/>
          <pc:sldMk cId="242998472" sldId="272"/>
        </pc:sldMkLst>
        <pc:spChg chg="mod">
          <ac:chgData name="Kerry March" userId="2c3d3ca2-f460-45a4-9111-fa45b4dc673e" providerId="ADAL" clId="{5158E52A-E0E9-4242-A7A8-332072220C53}" dt="2025-10-14T09:42:33.318" v="2" actId="255"/>
          <ac:spMkLst>
            <pc:docMk/>
            <pc:sldMk cId="242998472" sldId="272"/>
            <ac:spMk id="10" creationId="{6229715B-9218-787B-8A2E-EBC77D9FE4A1}"/>
          </ac:spMkLst>
        </pc:spChg>
        <pc:spChg chg="mod">
          <ac:chgData name="Kerry March" userId="2c3d3ca2-f460-45a4-9111-fa45b4dc673e" providerId="ADAL" clId="{5158E52A-E0E9-4242-A7A8-332072220C53}" dt="2025-10-14T11:55:06.579" v="1333" actId="207"/>
          <ac:spMkLst>
            <pc:docMk/>
            <pc:sldMk cId="242998472" sldId="272"/>
            <ac:spMk id="12" creationId="{709F8BF6-2F44-A16A-E4ED-2B10255F1478}"/>
          </ac:spMkLst>
        </pc:spChg>
      </pc:sldChg>
      <pc:sldChg chg="modSp mod">
        <pc:chgData name="Kerry March" userId="2c3d3ca2-f460-45a4-9111-fa45b4dc673e" providerId="ADAL" clId="{5158E52A-E0E9-4242-A7A8-332072220C53}" dt="2025-10-14T11:56:06.607" v="1339" actId="207"/>
        <pc:sldMkLst>
          <pc:docMk/>
          <pc:sldMk cId="719587302" sldId="273"/>
        </pc:sldMkLst>
        <pc:spChg chg="mod">
          <ac:chgData name="Kerry March" userId="2c3d3ca2-f460-45a4-9111-fa45b4dc673e" providerId="ADAL" clId="{5158E52A-E0E9-4242-A7A8-332072220C53}" dt="2025-10-14T09:46:38.365" v="22" actId="255"/>
          <ac:spMkLst>
            <pc:docMk/>
            <pc:sldMk cId="719587302" sldId="273"/>
            <ac:spMk id="10" creationId="{3189C5AB-873D-20D9-7617-0D81EB184DAA}"/>
          </ac:spMkLst>
        </pc:spChg>
        <pc:spChg chg="mod">
          <ac:chgData name="Kerry March" userId="2c3d3ca2-f460-45a4-9111-fa45b4dc673e" providerId="ADAL" clId="{5158E52A-E0E9-4242-A7A8-332072220C53}" dt="2025-10-14T11:56:06.607" v="1339" actId="207"/>
          <ac:spMkLst>
            <pc:docMk/>
            <pc:sldMk cId="719587302" sldId="273"/>
            <ac:spMk id="12" creationId="{4F1415D7-7210-63DF-97BC-9AEFC4D70E7D}"/>
          </ac:spMkLst>
        </pc:spChg>
      </pc:sldChg>
      <pc:sldChg chg="modSp add mod">
        <pc:chgData name="Kerry March" userId="2c3d3ca2-f460-45a4-9111-fa45b4dc673e" providerId="ADAL" clId="{5158E52A-E0E9-4242-A7A8-332072220C53}" dt="2025-10-14T11:57:22.254" v="1347" actId="207"/>
        <pc:sldMkLst>
          <pc:docMk/>
          <pc:sldMk cId="854282455" sldId="274"/>
        </pc:sldMkLst>
        <pc:spChg chg="mod">
          <ac:chgData name="Kerry March" userId="2c3d3ca2-f460-45a4-9111-fa45b4dc673e" providerId="ADAL" clId="{5158E52A-E0E9-4242-A7A8-332072220C53}" dt="2025-10-14T09:50:16.009" v="44" actId="255"/>
          <ac:spMkLst>
            <pc:docMk/>
            <pc:sldMk cId="854282455" sldId="274"/>
            <ac:spMk id="10" creationId="{D72021CF-9CB3-DBC2-8B53-3798D706EA20}"/>
          </ac:spMkLst>
        </pc:spChg>
        <pc:spChg chg="mod">
          <ac:chgData name="Kerry March" userId="2c3d3ca2-f460-45a4-9111-fa45b4dc673e" providerId="ADAL" clId="{5158E52A-E0E9-4242-A7A8-332072220C53}" dt="2025-10-14T11:57:22.254" v="1347" actId="207"/>
          <ac:spMkLst>
            <pc:docMk/>
            <pc:sldMk cId="854282455" sldId="274"/>
            <ac:spMk id="12" creationId="{9C36B22F-A451-961A-FB2B-FAACD27AD521}"/>
          </ac:spMkLst>
        </pc:spChg>
      </pc:sldChg>
      <pc:sldChg chg="modSp add mod">
        <pc:chgData name="Kerry March" userId="2c3d3ca2-f460-45a4-9111-fa45b4dc673e" providerId="ADAL" clId="{5158E52A-E0E9-4242-A7A8-332072220C53}" dt="2025-10-14T11:58:11.873" v="1349" actId="207"/>
        <pc:sldMkLst>
          <pc:docMk/>
          <pc:sldMk cId="43385028" sldId="275"/>
        </pc:sldMkLst>
        <pc:spChg chg="mod">
          <ac:chgData name="Kerry March" userId="2c3d3ca2-f460-45a4-9111-fa45b4dc673e" providerId="ADAL" clId="{5158E52A-E0E9-4242-A7A8-332072220C53}" dt="2025-10-14T09:58:13.765" v="56" actId="255"/>
          <ac:spMkLst>
            <pc:docMk/>
            <pc:sldMk cId="43385028" sldId="275"/>
            <ac:spMk id="10" creationId="{E67280F9-85FA-6FF9-37C5-970A58B1391F}"/>
          </ac:spMkLst>
        </pc:spChg>
        <pc:spChg chg="mod">
          <ac:chgData name="Kerry March" userId="2c3d3ca2-f460-45a4-9111-fa45b4dc673e" providerId="ADAL" clId="{5158E52A-E0E9-4242-A7A8-332072220C53}" dt="2025-10-14T11:58:11.873" v="1349" actId="207"/>
          <ac:spMkLst>
            <pc:docMk/>
            <pc:sldMk cId="43385028" sldId="275"/>
            <ac:spMk id="12" creationId="{EA85DFF5-5B9C-E6E7-15E7-43F0F41944D0}"/>
          </ac:spMkLst>
        </pc:spChg>
      </pc:sldChg>
      <pc:sldChg chg="modSp add mod">
        <pc:chgData name="Kerry March" userId="2c3d3ca2-f460-45a4-9111-fa45b4dc673e" providerId="ADAL" clId="{5158E52A-E0E9-4242-A7A8-332072220C53}" dt="2025-10-14T11:58:33.103" v="1351" actId="207"/>
        <pc:sldMkLst>
          <pc:docMk/>
          <pc:sldMk cId="1295750018" sldId="276"/>
        </pc:sldMkLst>
        <pc:spChg chg="mod">
          <ac:chgData name="Kerry March" userId="2c3d3ca2-f460-45a4-9111-fa45b4dc673e" providerId="ADAL" clId="{5158E52A-E0E9-4242-A7A8-332072220C53}" dt="2025-10-14T10:28:45.822" v="69" actId="255"/>
          <ac:spMkLst>
            <pc:docMk/>
            <pc:sldMk cId="1295750018" sldId="276"/>
            <ac:spMk id="10" creationId="{EAC1B21A-1E56-8B97-ACDF-EEED176159F5}"/>
          </ac:spMkLst>
        </pc:spChg>
        <pc:spChg chg="mod">
          <ac:chgData name="Kerry March" userId="2c3d3ca2-f460-45a4-9111-fa45b4dc673e" providerId="ADAL" clId="{5158E52A-E0E9-4242-A7A8-332072220C53}" dt="2025-10-14T11:58:33.103" v="1351" actId="207"/>
          <ac:spMkLst>
            <pc:docMk/>
            <pc:sldMk cId="1295750018" sldId="276"/>
            <ac:spMk id="12" creationId="{D10B8967-F632-F394-3C93-AD0E29E653DB}"/>
          </ac:spMkLst>
        </pc:spChg>
      </pc:sldChg>
      <pc:sldChg chg="modSp add mod">
        <pc:chgData name="Kerry March" userId="2c3d3ca2-f460-45a4-9111-fa45b4dc673e" providerId="ADAL" clId="{5158E52A-E0E9-4242-A7A8-332072220C53}" dt="2025-10-14T12:23:09.244" v="2394" actId="20577"/>
        <pc:sldMkLst>
          <pc:docMk/>
          <pc:sldMk cId="4195919435" sldId="277"/>
        </pc:sldMkLst>
        <pc:spChg chg="mod">
          <ac:chgData name="Kerry March" userId="2c3d3ca2-f460-45a4-9111-fa45b4dc673e" providerId="ADAL" clId="{5158E52A-E0E9-4242-A7A8-332072220C53}" dt="2025-10-14T10:31:18.548" v="80" actId="255"/>
          <ac:spMkLst>
            <pc:docMk/>
            <pc:sldMk cId="4195919435" sldId="277"/>
            <ac:spMk id="10" creationId="{CF4CC21F-6581-9DCC-9427-5D6D8A648B33}"/>
          </ac:spMkLst>
        </pc:spChg>
        <pc:spChg chg="mod">
          <ac:chgData name="Kerry March" userId="2c3d3ca2-f460-45a4-9111-fa45b4dc673e" providerId="ADAL" clId="{5158E52A-E0E9-4242-A7A8-332072220C53}" dt="2025-10-14T12:23:09.244" v="2394" actId="20577"/>
          <ac:spMkLst>
            <pc:docMk/>
            <pc:sldMk cId="4195919435" sldId="277"/>
            <ac:spMk id="12" creationId="{A122BCED-E335-83FE-1373-52D4676C4F2A}"/>
          </ac:spMkLst>
        </pc:spChg>
      </pc:sldChg>
      <pc:sldChg chg="modSp add mod">
        <pc:chgData name="Kerry March" userId="2c3d3ca2-f460-45a4-9111-fa45b4dc673e" providerId="ADAL" clId="{5158E52A-E0E9-4242-A7A8-332072220C53}" dt="2025-10-14T12:01:10.871" v="1455" actId="207"/>
        <pc:sldMkLst>
          <pc:docMk/>
          <pc:sldMk cId="3664832583" sldId="278"/>
        </pc:sldMkLst>
        <pc:spChg chg="mod">
          <ac:chgData name="Kerry March" userId="2c3d3ca2-f460-45a4-9111-fa45b4dc673e" providerId="ADAL" clId="{5158E52A-E0E9-4242-A7A8-332072220C53}" dt="2025-10-14T10:33:03.684" v="92" actId="255"/>
          <ac:spMkLst>
            <pc:docMk/>
            <pc:sldMk cId="3664832583" sldId="278"/>
            <ac:spMk id="10" creationId="{044F9F73-8916-594D-A452-D3A60D701F9C}"/>
          </ac:spMkLst>
        </pc:spChg>
        <pc:spChg chg="mod">
          <ac:chgData name="Kerry March" userId="2c3d3ca2-f460-45a4-9111-fa45b4dc673e" providerId="ADAL" clId="{5158E52A-E0E9-4242-A7A8-332072220C53}" dt="2025-10-14T12:01:10.871" v="1455" actId="207"/>
          <ac:spMkLst>
            <pc:docMk/>
            <pc:sldMk cId="3664832583" sldId="278"/>
            <ac:spMk id="12" creationId="{473C2048-B395-317D-B725-1A0A523C7F99}"/>
          </ac:spMkLst>
        </pc:spChg>
      </pc:sldChg>
      <pc:sldChg chg="modSp add mod">
        <pc:chgData name="Kerry March" userId="2c3d3ca2-f460-45a4-9111-fa45b4dc673e" providerId="ADAL" clId="{5158E52A-E0E9-4242-A7A8-332072220C53}" dt="2025-10-14T12:05:02.171" v="1554" actId="207"/>
        <pc:sldMkLst>
          <pc:docMk/>
          <pc:sldMk cId="3421814459" sldId="279"/>
        </pc:sldMkLst>
        <pc:spChg chg="mod">
          <ac:chgData name="Kerry March" userId="2c3d3ca2-f460-45a4-9111-fa45b4dc673e" providerId="ADAL" clId="{5158E52A-E0E9-4242-A7A8-332072220C53}" dt="2025-10-14T10:34:54.491" v="103" actId="255"/>
          <ac:spMkLst>
            <pc:docMk/>
            <pc:sldMk cId="3421814459" sldId="279"/>
            <ac:spMk id="10" creationId="{FAD76566-54CD-CF07-1A6B-02C0D5E656A5}"/>
          </ac:spMkLst>
        </pc:spChg>
        <pc:spChg chg="mod">
          <ac:chgData name="Kerry March" userId="2c3d3ca2-f460-45a4-9111-fa45b4dc673e" providerId="ADAL" clId="{5158E52A-E0E9-4242-A7A8-332072220C53}" dt="2025-10-14T12:05:02.171" v="1554" actId="207"/>
          <ac:spMkLst>
            <pc:docMk/>
            <pc:sldMk cId="3421814459" sldId="279"/>
            <ac:spMk id="12" creationId="{5554D94F-F2B2-2466-F1DE-1577CEBCE7C7}"/>
          </ac:spMkLst>
        </pc:spChg>
      </pc:sldChg>
      <pc:sldChg chg="modSp add mod">
        <pc:chgData name="Kerry March" userId="2c3d3ca2-f460-45a4-9111-fa45b4dc673e" providerId="ADAL" clId="{5158E52A-E0E9-4242-A7A8-332072220C53}" dt="2025-10-14T12:11:02.960" v="1937" actId="113"/>
        <pc:sldMkLst>
          <pc:docMk/>
          <pc:sldMk cId="2085300281" sldId="280"/>
        </pc:sldMkLst>
        <pc:spChg chg="mod">
          <ac:chgData name="Kerry March" userId="2c3d3ca2-f460-45a4-9111-fa45b4dc673e" providerId="ADAL" clId="{5158E52A-E0E9-4242-A7A8-332072220C53}" dt="2025-10-14T10:36:32.976" v="131" actId="113"/>
          <ac:spMkLst>
            <pc:docMk/>
            <pc:sldMk cId="2085300281" sldId="280"/>
            <ac:spMk id="10" creationId="{A42CA3DC-8554-06E2-6CAE-3C775D640640}"/>
          </ac:spMkLst>
        </pc:spChg>
        <pc:spChg chg="mod">
          <ac:chgData name="Kerry March" userId="2c3d3ca2-f460-45a4-9111-fa45b4dc673e" providerId="ADAL" clId="{5158E52A-E0E9-4242-A7A8-332072220C53}" dt="2025-10-14T12:11:02.960" v="1937" actId="113"/>
          <ac:spMkLst>
            <pc:docMk/>
            <pc:sldMk cId="2085300281" sldId="280"/>
            <ac:spMk id="12" creationId="{06AC81A3-A245-12C4-7F06-E641827113C8}"/>
          </ac:spMkLst>
        </pc:spChg>
      </pc:sldChg>
      <pc:sldChg chg="modSp add mod">
        <pc:chgData name="Kerry March" userId="2c3d3ca2-f460-45a4-9111-fa45b4dc673e" providerId="ADAL" clId="{5158E52A-E0E9-4242-A7A8-332072220C53}" dt="2025-10-14T12:14:05.727" v="2086" actId="207"/>
        <pc:sldMkLst>
          <pc:docMk/>
          <pc:sldMk cId="2479680673" sldId="281"/>
        </pc:sldMkLst>
        <pc:spChg chg="mod">
          <ac:chgData name="Kerry March" userId="2c3d3ca2-f460-45a4-9111-fa45b4dc673e" providerId="ADAL" clId="{5158E52A-E0E9-4242-A7A8-332072220C53}" dt="2025-10-14T10:38:50.709" v="144" actId="255"/>
          <ac:spMkLst>
            <pc:docMk/>
            <pc:sldMk cId="2479680673" sldId="281"/>
            <ac:spMk id="10" creationId="{B9F1531C-A246-BD9A-8281-F9F628595269}"/>
          </ac:spMkLst>
        </pc:spChg>
        <pc:spChg chg="mod">
          <ac:chgData name="Kerry March" userId="2c3d3ca2-f460-45a4-9111-fa45b4dc673e" providerId="ADAL" clId="{5158E52A-E0E9-4242-A7A8-332072220C53}" dt="2025-10-14T12:14:05.727" v="2086" actId="207"/>
          <ac:spMkLst>
            <pc:docMk/>
            <pc:sldMk cId="2479680673" sldId="281"/>
            <ac:spMk id="12" creationId="{5E887F92-65B1-BBE1-7A76-6F147616690B}"/>
          </ac:spMkLst>
        </pc:spChg>
      </pc:sldChg>
      <pc:sldChg chg="modSp add mod">
        <pc:chgData name="Kerry March" userId="2c3d3ca2-f460-45a4-9111-fa45b4dc673e" providerId="ADAL" clId="{5158E52A-E0E9-4242-A7A8-332072220C53}" dt="2025-10-14T12:18:26.511" v="2233" actId="255"/>
        <pc:sldMkLst>
          <pc:docMk/>
          <pc:sldMk cId="672016369" sldId="282"/>
        </pc:sldMkLst>
        <pc:spChg chg="mod">
          <ac:chgData name="Kerry March" userId="2c3d3ca2-f460-45a4-9111-fa45b4dc673e" providerId="ADAL" clId="{5158E52A-E0E9-4242-A7A8-332072220C53}" dt="2025-10-14T10:40:14.161" v="154" actId="255"/>
          <ac:spMkLst>
            <pc:docMk/>
            <pc:sldMk cId="672016369" sldId="282"/>
            <ac:spMk id="10" creationId="{EDFD5C7C-D2D1-D795-1E44-B592B6090BD5}"/>
          </ac:spMkLst>
        </pc:spChg>
        <pc:spChg chg="mod">
          <ac:chgData name="Kerry March" userId="2c3d3ca2-f460-45a4-9111-fa45b4dc673e" providerId="ADAL" clId="{5158E52A-E0E9-4242-A7A8-332072220C53}" dt="2025-10-14T12:18:26.511" v="2233" actId="255"/>
          <ac:spMkLst>
            <pc:docMk/>
            <pc:sldMk cId="672016369" sldId="282"/>
            <ac:spMk id="12" creationId="{49EB08DC-9BC7-4260-300E-23916DEAB34B}"/>
          </ac:spMkLst>
        </pc:spChg>
      </pc:sldChg>
      <pc:sldChg chg="modSp add mod">
        <pc:chgData name="Kerry March" userId="2c3d3ca2-f460-45a4-9111-fa45b4dc673e" providerId="ADAL" clId="{5158E52A-E0E9-4242-A7A8-332072220C53}" dt="2025-10-14T11:11:26.866" v="466" actId="20577"/>
        <pc:sldMkLst>
          <pc:docMk/>
          <pc:sldMk cId="1287309168" sldId="283"/>
        </pc:sldMkLst>
        <pc:spChg chg="mod">
          <ac:chgData name="Kerry March" userId="2c3d3ca2-f460-45a4-9111-fa45b4dc673e" providerId="ADAL" clId="{5158E52A-E0E9-4242-A7A8-332072220C53}" dt="2025-10-14T11:11:26.866" v="466" actId="20577"/>
          <ac:spMkLst>
            <pc:docMk/>
            <pc:sldMk cId="1287309168" sldId="283"/>
            <ac:spMk id="12" creationId="{C0DC9914-A00B-F143-9043-CA01AD1DDEF1}"/>
          </ac:spMkLst>
        </pc:spChg>
      </pc:sldChg>
    </pc:docChg>
  </pc:docChgLst>
  <pc:docChgLst>
    <pc:chgData name="Kerry March" userId="2c3d3ca2-f460-45a4-9111-fa45b4dc673e" providerId="ADAL" clId="{EFFF5C62-B882-4B4E-9928-328FBF4B1B7A}"/>
    <pc:docChg chg="custSel modSld">
      <pc:chgData name="Kerry March" userId="2c3d3ca2-f460-45a4-9111-fa45b4dc673e" providerId="ADAL" clId="{EFFF5C62-B882-4B4E-9928-328FBF4B1B7A}" dt="2025-10-30T13:38:26.005" v="630"/>
      <pc:docMkLst>
        <pc:docMk/>
      </pc:docMkLst>
      <pc:sldChg chg="modSp mod">
        <pc:chgData name="Kerry March" userId="2c3d3ca2-f460-45a4-9111-fa45b4dc673e" providerId="ADAL" clId="{EFFF5C62-B882-4B4E-9928-328FBF4B1B7A}" dt="2025-10-21T13:48:51.163" v="559" actId="255"/>
        <pc:sldMkLst>
          <pc:docMk/>
          <pc:sldMk cId="2444994115" sldId="271"/>
        </pc:sldMkLst>
        <pc:spChg chg="mod">
          <ac:chgData name="Kerry March" userId="2c3d3ca2-f460-45a4-9111-fa45b4dc673e" providerId="ADAL" clId="{EFFF5C62-B882-4B4E-9928-328FBF4B1B7A}" dt="2025-10-21T13:48:51.163" v="559" actId="255"/>
          <ac:spMkLst>
            <pc:docMk/>
            <pc:sldMk cId="2444994115" sldId="271"/>
            <ac:spMk id="12" creationId="{56182D8A-DE98-77ED-F192-B130C10481B9}"/>
          </ac:spMkLst>
        </pc:spChg>
      </pc:sldChg>
      <pc:sldChg chg="modSp mod">
        <pc:chgData name="Kerry March" userId="2c3d3ca2-f460-45a4-9111-fa45b4dc673e" providerId="ADAL" clId="{EFFF5C62-B882-4B4E-9928-328FBF4B1B7A}" dt="2025-10-30T13:38:26.005" v="630"/>
        <pc:sldMkLst>
          <pc:docMk/>
          <pc:sldMk cId="242998472" sldId="272"/>
        </pc:sldMkLst>
        <pc:spChg chg="mod">
          <ac:chgData name="Kerry March" userId="2c3d3ca2-f460-45a4-9111-fa45b4dc673e" providerId="ADAL" clId="{EFFF5C62-B882-4B4E-9928-328FBF4B1B7A}" dt="2025-10-30T13:38:26.005" v="630"/>
          <ac:spMkLst>
            <pc:docMk/>
            <pc:sldMk cId="242998472" sldId="272"/>
            <ac:spMk id="12" creationId="{709F8BF6-2F44-A16A-E4ED-2B10255F1478}"/>
          </ac:spMkLst>
        </pc:spChg>
      </pc:sldChg>
      <pc:sldChg chg="modSp mod">
        <pc:chgData name="Kerry March" userId="2c3d3ca2-f460-45a4-9111-fa45b4dc673e" providerId="ADAL" clId="{EFFF5C62-B882-4B4E-9928-328FBF4B1B7A}" dt="2025-10-21T13:28:45.663" v="31" actId="20577"/>
        <pc:sldMkLst>
          <pc:docMk/>
          <pc:sldMk cId="854282455" sldId="274"/>
        </pc:sldMkLst>
        <pc:spChg chg="mod">
          <ac:chgData name="Kerry March" userId="2c3d3ca2-f460-45a4-9111-fa45b4dc673e" providerId="ADAL" clId="{EFFF5C62-B882-4B4E-9928-328FBF4B1B7A}" dt="2025-10-21T13:28:45.663" v="31" actId="20577"/>
          <ac:spMkLst>
            <pc:docMk/>
            <pc:sldMk cId="854282455" sldId="274"/>
            <ac:spMk id="12" creationId="{9C36B22F-A451-961A-FB2B-FAACD27AD521}"/>
          </ac:spMkLst>
        </pc:spChg>
      </pc:sldChg>
      <pc:sldChg chg="modSp mod">
        <pc:chgData name="Kerry March" userId="2c3d3ca2-f460-45a4-9111-fa45b4dc673e" providerId="ADAL" clId="{EFFF5C62-B882-4B4E-9928-328FBF4B1B7A}" dt="2025-10-28T09:30:29.204" v="562" actId="255"/>
        <pc:sldMkLst>
          <pc:docMk/>
          <pc:sldMk cId="43385028" sldId="275"/>
        </pc:sldMkLst>
        <pc:spChg chg="mod">
          <ac:chgData name="Kerry March" userId="2c3d3ca2-f460-45a4-9111-fa45b4dc673e" providerId="ADAL" clId="{EFFF5C62-B882-4B4E-9928-328FBF4B1B7A}" dt="2025-10-28T09:30:29.204" v="562" actId="255"/>
          <ac:spMkLst>
            <pc:docMk/>
            <pc:sldMk cId="43385028" sldId="275"/>
            <ac:spMk id="12" creationId="{EA85DFF5-5B9C-E6E7-15E7-43F0F41944D0}"/>
          </ac:spMkLst>
        </pc:spChg>
      </pc:sldChg>
      <pc:sldChg chg="modSp mod">
        <pc:chgData name="Kerry March" userId="2c3d3ca2-f460-45a4-9111-fa45b4dc673e" providerId="ADAL" clId="{EFFF5C62-B882-4B4E-9928-328FBF4B1B7A}" dt="2025-10-28T09:40:14.387" v="570" actId="20577"/>
        <pc:sldMkLst>
          <pc:docMk/>
          <pc:sldMk cId="1295750018" sldId="276"/>
        </pc:sldMkLst>
        <pc:spChg chg="mod">
          <ac:chgData name="Kerry March" userId="2c3d3ca2-f460-45a4-9111-fa45b4dc673e" providerId="ADAL" clId="{EFFF5C62-B882-4B4E-9928-328FBF4B1B7A}" dt="2025-10-28T09:40:14.387" v="570" actId="20577"/>
          <ac:spMkLst>
            <pc:docMk/>
            <pc:sldMk cId="1295750018" sldId="276"/>
            <ac:spMk id="12" creationId="{D10B8967-F632-F394-3C93-AD0E29E653DB}"/>
          </ac:spMkLst>
        </pc:spChg>
      </pc:sldChg>
      <pc:sldChg chg="modSp mod">
        <pc:chgData name="Kerry March" userId="2c3d3ca2-f460-45a4-9111-fa45b4dc673e" providerId="ADAL" clId="{EFFF5C62-B882-4B4E-9928-328FBF4B1B7A}" dt="2025-10-30T13:25:36.999" v="627"/>
        <pc:sldMkLst>
          <pc:docMk/>
          <pc:sldMk cId="3421814459" sldId="279"/>
        </pc:sldMkLst>
        <pc:spChg chg="mod">
          <ac:chgData name="Kerry March" userId="2c3d3ca2-f460-45a4-9111-fa45b4dc673e" providerId="ADAL" clId="{EFFF5C62-B882-4B4E-9928-328FBF4B1B7A}" dt="2025-10-30T13:25:36.999" v="627"/>
          <ac:spMkLst>
            <pc:docMk/>
            <pc:sldMk cId="3421814459" sldId="279"/>
            <ac:spMk id="12" creationId="{5554D94F-F2B2-2466-F1DE-1577CEBCE7C7}"/>
          </ac:spMkLst>
        </pc:spChg>
      </pc:sldChg>
      <pc:sldChg chg="modSp mod">
        <pc:chgData name="Kerry March" userId="2c3d3ca2-f460-45a4-9111-fa45b4dc673e" providerId="ADAL" clId="{EFFF5C62-B882-4B4E-9928-328FBF4B1B7A}" dt="2025-10-21T13:37:45.483" v="254" actId="20577"/>
        <pc:sldMkLst>
          <pc:docMk/>
          <pc:sldMk cId="2085300281" sldId="280"/>
        </pc:sldMkLst>
        <pc:spChg chg="mod">
          <ac:chgData name="Kerry March" userId="2c3d3ca2-f460-45a4-9111-fa45b4dc673e" providerId="ADAL" clId="{EFFF5C62-B882-4B4E-9928-328FBF4B1B7A}" dt="2025-10-21T13:37:45.483" v="254" actId="20577"/>
          <ac:spMkLst>
            <pc:docMk/>
            <pc:sldMk cId="2085300281" sldId="280"/>
            <ac:spMk id="12" creationId="{06AC81A3-A245-12C4-7F06-E641827113C8}"/>
          </ac:spMkLst>
        </pc:spChg>
      </pc:sldChg>
      <pc:sldChg chg="modSp mod">
        <pc:chgData name="Kerry March" userId="2c3d3ca2-f460-45a4-9111-fa45b4dc673e" providerId="ADAL" clId="{EFFF5C62-B882-4B4E-9928-328FBF4B1B7A}" dt="2025-10-21T13:40:02.160" v="307" actId="20577"/>
        <pc:sldMkLst>
          <pc:docMk/>
          <pc:sldMk cId="2479680673" sldId="281"/>
        </pc:sldMkLst>
        <pc:spChg chg="mod">
          <ac:chgData name="Kerry March" userId="2c3d3ca2-f460-45a4-9111-fa45b4dc673e" providerId="ADAL" clId="{EFFF5C62-B882-4B4E-9928-328FBF4B1B7A}" dt="2025-10-21T13:40:02.160" v="307" actId="20577"/>
          <ac:spMkLst>
            <pc:docMk/>
            <pc:sldMk cId="2479680673" sldId="281"/>
            <ac:spMk id="12" creationId="{5E887F92-65B1-BBE1-7A76-6F147616690B}"/>
          </ac:spMkLst>
        </pc:spChg>
      </pc:sldChg>
      <pc:sldChg chg="modSp mod">
        <pc:chgData name="Kerry March" userId="2c3d3ca2-f460-45a4-9111-fa45b4dc673e" providerId="ADAL" clId="{EFFF5C62-B882-4B4E-9928-328FBF4B1B7A}" dt="2025-10-28T10:39:17.039" v="625"/>
        <pc:sldMkLst>
          <pc:docMk/>
          <pc:sldMk cId="1287309168" sldId="283"/>
        </pc:sldMkLst>
        <pc:spChg chg="mod">
          <ac:chgData name="Kerry March" userId="2c3d3ca2-f460-45a4-9111-fa45b4dc673e" providerId="ADAL" clId="{EFFF5C62-B882-4B4E-9928-328FBF4B1B7A}" dt="2025-10-28T10:39:17.039" v="625"/>
          <ac:spMkLst>
            <pc:docMk/>
            <pc:sldMk cId="1287309168" sldId="283"/>
            <ac:spMk id="12" creationId="{C0DC9914-A00B-F143-9043-CA01AD1DDEF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C23220C9-76E7-4970-BD16-C651A264F397}" type="datetimeFigureOut">
              <a:rPr lang="en-US" smtClean="0"/>
              <a:t>10/30/2025</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009803F5-7F4D-49A2-B0F0-EE9B73DF91A5}" type="slidenum">
              <a:rPr lang="en-US" smtClean="0"/>
              <a:t>‹#›</a:t>
            </a:fld>
            <a:endParaRPr lang="en-US"/>
          </a:p>
        </p:txBody>
      </p:sp>
    </p:spTree>
    <p:extLst>
      <p:ext uri="{BB962C8B-B14F-4D97-AF65-F5344CB8AC3E}">
        <p14:creationId xmlns:p14="http://schemas.microsoft.com/office/powerpoint/2010/main" val="1817938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7AF48-C2E6-9DB1-6B3A-70D4A158D2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3ADA92-CC9A-589D-3F1F-92AFF73B8B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A3AB49-962D-3B3A-3887-DD3DB75DC8A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34809D4-5A6B-D83B-F559-0305F90B53E4}"/>
              </a:ext>
            </a:extLst>
          </p:cNvPr>
          <p:cNvSpPr>
            <a:spLocks noGrp="1"/>
          </p:cNvSpPr>
          <p:nvPr>
            <p:ph type="sldNum" sz="quarter" idx="5"/>
          </p:nvPr>
        </p:nvSpPr>
        <p:spPr/>
        <p:txBody>
          <a:bodyPr/>
          <a:lstStyle/>
          <a:p>
            <a:fld id="{009803F5-7F4D-49A2-B0F0-EE9B73DF91A5}" type="slidenum">
              <a:rPr lang="en-US" smtClean="0"/>
              <a:t>1</a:t>
            </a:fld>
            <a:endParaRPr lang="en-US"/>
          </a:p>
        </p:txBody>
      </p:sp>
    </p:spTree>
    <p:extLst>
      <p:ext uri="{BB962C8B-B14F-4D97-AF65-F5344CB8AC3E}">
        <p14:creationId xmlns:p14="http://schemas.microsoft.com/office/powerpoint/2010/main" val="38636231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F185B-C8E6-0DEE-833D-68ACDC5D52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EC312A-CBD8-C9C8-FA87-200E447DC3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439487-DC02-764C-6667-F7F9F63C3C2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A104EF3-8DE0-3B4E-1AD4-6E613B35217E}"/>
              </a:ext>
            </a:extLst>
          </p:cNvPr>
          <p:cNvSpPr>
            <a:spLocks noGrp="1"/>
          </p:cNvSpPr>
          <p:nvPr>
            <p:ph type="sldNum" sz="quarter" idx="5"/>
          </p:nvPr>
        </p:nvSpPr>
        <p:spPr/>
        <p:txBody>
          <a:bodyPr/>
          <a:lstStyle/>
          <a:p>
            <a:fld id="{009803F5-7F4D-49A2-B0F0-EE9B73DF91A5}" type="slidenum">
              <a:rPr lang="en-US" smtClean="0"/>
              <a:t>10</a:t>
            </a:fld>
            <a:endParaRPr lang="en-US"/>
          </a:p>
        </p:txBody>
      </p:sp>
    </p:spTree>
    <p:extLst>
      <p:ext uri="{BB962C8B-B14F-4D97-AF65-F5344CB8AC3E}">
        <p14:creationId xmlns:p14="http://schemas.microsoft.com/office/powerpoint/2010/main" val="3757043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5EFFE-8E4D-DCAC-4321-4AB8D0D8A3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A7768B-C0FC-71A8-F1D4-97EC60C8C6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15A030-2D64-904C-8F71-0B14A0E7CFD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DE6B269-33C6-F4FA-5ED2-8DACEBB9E225}"/>
              </a:ext>
            </a:extLst>
          </p:cNvPr>
          <p:cNvSpPr>
            <a:spLocks noGrp="1"/>
          </p:cNvSpPr>
          <p:nvPr>
            <p:ph type="sldNum" sz="quarter" idx="5"/>
          </p:nvPr>
        </p:nvSpPr>
        <p:spPr/>
        <p:txBody>
          <a:bodyPr/>
          <a:lstStyle/>
          <a:p>
            <a:fld id="{009803F5-7F4D-49A2-B0F0-EE9B73DF91A5}" type="slidenum">
              <a:rPr lang="en-US" smtClean="0"/>
              <a:t>11</a:t>
            </a:fld>
            <a:endParaRPr lang="en-US"/>
          </a:p>
        </p:txBody>
      </p:sp>
    </p:spTree>
    <p:extLst>
      <p:ext uri="{BB962C8B-B14F-4D97-AF65-F5344CB8AC3E}">
        <p14:creationId xmlns:p14="http://schemas.microsoft.com/office/powerpoint/2010/main" val="41952044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D2FAB-05E6-3F1F-772E-9C70BF7233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BF5CAE-45AC-997F-E755-988172E4E4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DE0E1A-FA7D-2638-694D-99C8235B04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40E87E3-894B-BC55-6BB9-80D58552E7A1}"/>
              </a:ext>
            </a:extLst>
          </p:cNvPr>
          <p:cNvSpPr>
            <a:spLocks noGrp="1"/>
          </p:cNvSpPr>
          <p:nvPr>
            <p:ph type="sldNum" sz="quarter" idx="5"/>
          </p:nvPr>
        </p:nvSpPr>
        <p:spPr/>
        <p:txBody>
          <a:bodyPr/>
          <a:lstStyle/>
          <a:p>
            <a:fld id="{009803F5-7F4D-49A2-B0F0-EE9B73DF91A5}" type="slidenum">
              <a:rPr lang="en-US" smtClean="0"/>
              <a:t>12</a:t>
            </a:fld>
            <a:endParaRPr lang="en-US"/>
          </a:p>
        </p:txBody>
      </p:sp>
    </p:spTree>
    <p:extLst>
      <p:ext uri="{BB962C8B-B14F-4D97-AF65-F5344CB8AC3E}">
        <p14:creationId xmlns:p14="http://schemas.microsoft.com/office/powerpoint/2010/main" val="21092439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1954F-D599-F08D-04E5-7D158CB84E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C26768-C42B-9B84-90D7-88E93BF7A1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2C7374-309F-5C1C-A388-37BD663BF94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62F8BE4-2B74-2432-7A52-F462154FBCF0}"/>
              </a:ext>
            </a:extLst>
          </p:cNvPr>
          <p:cNvSpPr>
            <a:spLocks noGrp="1"/>
          </p:cNvSpPr>
          <p:nvPr>
            <p:ph type="sldNum" sz="quarter" idx="5"/>
          </p:nvPr>
        </p:nvSpPr>
        <p:spPr/>
        <p:txBody>
          <a:bodyPr/>
          <a:lstStyle/>
          <a:p>
            <a:fld id="{009803F5-7F4D-49A2-B0F0-EE9B73DF91A5}" type="slidenum">
              <a:rPr lang="en-US" smtClean="0"/>
              <a:t>13</a:t>
            </a:fld>
            <a:endParaRPr lang="en-US"/>
          </a:p>
        </p:txBody>
      </p:sp>
    </p:spTree>
    <p:extLst>
      <p:ext uri="{BB962C8B-B14F-4D97-AF65-F5344CB8AC3E}">
        <p14:creationId xmlns:p14="http://schemas.microsoft.com/office/powerpoint/2010/main" val="32639315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9108A-2CAF-911A-3EE3-9CCCB37BE2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13F27D-3ECE-1DC4-99AD-6805691DFA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784649-0D03-1946-2C47-2AD0C1FBB66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96AE2CA-5E25-421D-6705-87030179A7A8}"/>
              </a:ext>
            </a:extLst>
          </p:cNvPr>
          <p:cNvSpPr>
            <a:spLocks noGrp="1"/>
          </p:cNvSpPr>
          <p:nvPr>
            <p:ph type="sldNum" sz="quarter" idx="5"/>
          </p:nvPr>
        </p:nvSpPr>
        <p:spPr/>
        <p:txBody>
          <a:bodyPr/>
          <a:lstStyle/>
          <a:p>
            <a:fld id="{009803F5-7F4D-49A2-B0F0-EE9B73DF91A5}" type="slidenum">
              <a:rPr lang="en-US" smtClean="0"/>
              <a:t>14</a:t>
            </a:fld>
            <a:endParaRPr lang="en-US"/>
          </a:p>
        </p:txBody>
      </p:sp>
    </p:spTree>
    <p:extLst>
      <p:ext uri="{BB962C8B-B14F-4D97-AF65-F5344CB8AC3E}">
        <p14:creationId xmlns:p14="http://schemas.microsoft.com/office/powerpoint/2010/main" val="29495818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C8762-E58C-2F72-EA64-DF593EFD56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D62D2E-2E44-AFF4-D096-3D627AEEF3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30873E-7674-E11C-02E5-024D9E96C8E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3EACFA6-27DA-AF28-28F1-013B0EE63B96}"/>
              </a:ext>
            </a:extLst>
          </p:cNvPr>
          <p:cNvSpPr>
            <a:spLocks noGrp="1"/>
          </p:cNvSpPr>
          <p:nvPr>
            <p:ph type="sldNum" sz="quarter" idx="5"/>
          </p:nvPr>
        </p:nvSpPr>
        <p:spPr/>
        <p:txBody>
          <a:bodyPr/>
          <a:lstStyle/>
          <a:p>
            <a:fld id="{009803F5-7F4D-49A2-B0F0-EE9B73DF91A5}" type="slidenum">
              <a:rPr lang="en-US" smtClean="0"/>
              <a:t>15</a:t>
            </a:fld>
            <a:endParaRPr lang="en-US"/>
          </a:p>
        </p:txBody>
      </p:sp>
    </p:spTree>
    <p:extLst>
      <p:ext uri="{BB962C8B-B14F-4D97-AF65-F5344CB8AC3E}">
        <p14:creationId xmlns:p14="http://schemas.microsoft.com/office/powerpoint/2010/main" val="23881269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1A7E7-3B1A-58D6-DE0C-29083E9027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80DE32-5D09-4119-C194-A328F09945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E01A7D-798D-A1E3-7161-205BFD637F4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9289127-FD66-F722-FD7C-DF7EC05F36F1}"/>
              </a:ext>
            </a:extLst>
          </p:cNvPr>
          <p:cNvSpPr>
            <a:spLocks noGrp="1"/>
          </p:cNvSpPr>
          <p:nvPr>
            <p:ph type="sldNum" sz="quarter" idx="5"/>
          </p:nvPr>
        </p:nvSpPr>
        <p:spPr/>
        <p:txBody>
          <a:bodyPr/>
          <a:lstStyle/>
          <a:p>
            <a:fld id="{009803F5-7F4D-49A2-B0F0-EE9B73DF91A5}" type="slidenum">
              <a:rPr lang="en-US" smtClean="0"/>
              <a:t>16</a:t>
            </a:fld>
            <a:endParaRPr lang="en-US"/>
          </a:p>
        </p:txBody>
      </p:sp>
    </p:spTree>
    <p:extLst>
      <p:ext uri="{BB962C8B-B14F-4D97-AF65-F5344CB8AC3E}">
        <p14:creationId xmlns:p14="http://schemas.microsoft.com/office/powerpoint/2010/main" val="3621116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C4599-87B6-7A67-17CB-D9A97FE617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EA655-1E71-3BB3-2DBD-DF9DB3A7DA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F9F4DF-E533-E27A-72EC-AC6AFC4EB41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D9E4737-504B-5B45-C740-B29C7DA6873C}"/>
              </a:ext>
            </a:extLst>
          </p:cNvPr>
          <p:cNvSpPr>
            <a:spLocks noGrp="1"/>
          </p:cNvSpPr>
          <p:nvPr>
            <p:ph type="sldNum" sz="quarter" idx="5"/>
          </p:nvPr>
        </p:nvSpPr>
        <p:spPr/>
        <p:txBody>
          <a:bodyPr/>
          <a:lstStyle/>
          <a:p>
            <a:fld id="{009803F5-7F4D-49A2-B0F0-EE9B73DF91A5}" type="slidenum">
              <a:rPr lang="en-US" smtClean="0"/>
              <a:t>2</a:t>
            </a:fld>
            <a:endParaRPr lang="en-US"/>
          </a:p>
        </p:txBody>
      </p:sp>
    </p:spTree>
    <p:extLst>
      <p:ext uri="{BB962C8B-B14F-4D97-AF65-F5344CB8AC3E}">
        <p14:creationId xmlns:p14="http://schemas.microsoft.com/office/powerpoint/2010/main" val="983712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F9421-F224-2127-08BB-F6C3F6A4DC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E1EB9C-055F-4788-057F-926651DB2C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93F927-CDD8-265D-2561-28D53802AB1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E530D04-22CA-6B22-E40F-564F30ADD5A1}"/>
              </a:ext>
            </a:extLst>
          </p:cNvPr>
          <p:cNvSpPr>
            <a:spLocks noGrp="1"/>
          </p:cNvSpPr>
          <p:nvPr>
            <p:ph type="sldNum" sz="quarter" idx="5"/>
          </p:nvPr>
        </p:nvSpPr>
        <p:spPr/>
        <p:txBody>
          <a:bodyPr/>
          <a:lstStyle/>
          <a:p>
            <a:fld id="{009803F5-7F4D-49A2-B0F0-EE9B73DF91A5}" type="slidenum">
              <a:rPr lang="en-US" smtClean="0"/>
              <a:t>3</a:t>
            </a:fld>
            <a:endParaRPr lang="en-US"/>
          </a:p>
        </p:txBody>
      </p:sp>
    </p:spTree>
    <p:extLst>
      <p:ext uri="{BB962C8B-B14F-4D97-AF65-F5344CB8AC3E}">
        <p14:creationId xmlns:p14="http://schemas.microsoft.com/office/powerpoint/2010/main" val="2903475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C1471-EFCF-4143-A721-8D08671EB3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F5DAE0-6035-0613-5F62-DDCD6BA9F2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D47E2E-BD7A-DB64-3015-F9ED62C41C0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F4D669A-29E9-2B1B-BEA0-7B8F113959A9}"/>
              </a:ext>
            </a:extLst>
          </p:cNvPr>
          <p:cNvSpPr>
            <a:spLocks noGrp="1"/>
          </p:cNvSpPr>
          <p:nvPr>
            <p:ph type="sldNum" sz="quarter" idx="5"/>
          </p:nvPr>
        </p:nvSpPr>
        <p:spPr/>
        <p:txBody>
          <a:bodyPr/>
          <a:lstStyle/>
          <a:p>
            <a:fld id="{009803F5-7F4D-49A2-B0F0-EE9B73DF91A5}" type="slidenum">
              <a:rPr lang="en-US" smtClean="0"/>
              <a:t>4</a:t>
            </a:fld>
            <a:endParaRPr lang="en-US"/>
          </a:p>
        </p:txBody>
      </p:sp>
    </p:spTree>
    <p:extLst>
      <p:ext uri="{BB962C8B-B14F-4D97-AF65-F5344CB8AC3E}">
        <p14:creationId xmlns:p14="http://schemas.microsoft.com/office/powerpoint/2010/main" val="4070265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A3F01-3F82-C48E-87D1-C60E28B195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5F87A-56E0-07A5-2970-EEDD2F2509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D36F81-A59B-8DA4-5E43-D995D3A2D44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CE36F8E-96C5-E0C8-0989-F68DCB04D5D2}"/>
              </a:ext>
            </a:extLst>
          </p:cNvPr>
          <p:cNvSpPr>
            <a:spLocks noGrp="1"/>
          </p:cNvSpPr>
          <p:nvPr>
            <p:ph type="sldNum" sz="quarter" idx="5"/>
          </p:nvPr>
        </p:nvSpPr>
        <p:spPr/>
        <p:txBody>
          <a:bodyPr/>
          <a:lstStyle/>
          <a:p>
            <a:fld id="{009803F5-7F4D-49A2-B0F0-EE9B73DF91A5}" type="slidenum">
              <a:rPr lang="en-US" smtClean="0"/>
              <a:t>5</a:t>
            </a:fld>
            <a:endParaRPr lang="en-US"/>
          </a:p>
        </p:txBody>
      </p:sp>
    </p:spTree>
    <p:extLst>
      <p:ext uri="{BB962C8B-B14F-4D97-AF65-F5344CB8AC3E}">
        <p14:creationId xmlns:p14="http://schemas.microsoft.com/office/powerpoint/2010/main" val="1019868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CC858-CAD9-7ABE-6B00-85DEFFB7C4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CA74CB-01C4-699A-F036-57716651DB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9D7BB2-0E91-B898-BB6C-858DCA711E3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93F84D4-0F28-D9BE-673C-360606225430}"/>
              </a:ext>
            </a:extLst>
          </p:cNvPr>
          <p:cNvSpPr>
            <a:spLocks noGrp="1"/>
          </p:cNvSpPr>
          <p:nvPr>
            <p:ph type="sldNum" sz="quarter" idx="5"/>
          </p:nvPr>
        </p:nvSpPr>
        <p:spPr/>
        <p:txBody>
          <a:bodyPr/>
          <a:lstStyle/>
          <a:p>
            <a:fld id="{009803F5-7F4D-49A2-B0F0-EE9B73DF91A5}" type="slidenum">
              <a:rPr lang="en-US" smtClean="0"/>
              <a:t>6</a:t>
            </a:fld>
            <a:endParaRPr lang="en-US"/>
          </a:p>
        </p:txBody>
      </p:sp>
    </p:spTree>
    <p:extLst>
      <p:ext uri="{BB962C8B-B14F-4D97-AF65-F5344CB8AC3E}">
        <p14:creationId xmlns:p14="http://schemas.microsoft.com/office/powerpoint/2010/main" val="3628813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9803F5-7F4D-49A2-B0F0-EE9B73DF91A5}" type="slidenum">
              <a:rPr lang="en-US" smtClean="0"/>
              <a:t>7</a:t>
            </a:fld>
            <a:endParaRPr lang="en-US"/>
          </a:p>
        </p:txBody>
      </p:sp>
    </p:spTree>
    <p:extLst>
      <p:ext uri="{BB962C8B-B14F-4D97-AF65-F5344CB8AC3E}">
        <p14:creationId xmlns:p14="http://schemas.microsoft.com/office/powerpoint/2010/main" val="3738073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81088-3224-651B-986B-6A85081512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D628A-0F66-8E44-A000-C874F15B52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C10EA2-77A2-4B44-7C4A-16A16963476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FBA372-B6B1-7D67-FDE4-CB4751636D87}"/>
              </a:ext>
            </a:extLst>
          </p:cNvPr>
          <p:cNvSpPr>
            <a:spLocks noGrp="1"/>
          </p:cNvSpPr>
          <p:nvPr>
            <p:ph type="sldNum" sz="quarter" idx="5"/>
          </p:nvPr>
        </p:nvSpPr>
        <p:spPr/>
        <p:txBody>
          <a:bodyPr/>
          <a:lstStyle/>
          <a:p>
            <a:fld id="{009803F5-7F4D-49A2-B0F0-EE9B73DF91A5}" type="slidenum">
              <a:rPr lang="en-US" smtClean="0"/>
              <a:t>8</a:t>
            </a:fld>
            <a:endParaRPr lang="en-US"/>
          </a:p>
        </p:txBody>
      </p:sp>
    </p:spTree>
    <p:extLst>
      <p:ext uri="{BB962C8B-B14F-4D97-AF65-F5344CB8AC3E}">
        <p14:creationId xmlns:p14="http://schemas.microsoft.com/office/powerpoint/2010/main" val="40179054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48C20-FB4D-B38C-381D-D27DE9D70B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E0DAA5-EE0D-C3B6-D8C8-CC9D0AF87C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19B3F2-54C2-2DFC-11F6-81E0218D7F5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FF00888-18D3-91BD-F76E-353A0413C4FE}"/>
              </a:ext>
            </a:extLst>
          </p:cNvPr>
          <p:cNvSpPr>
            <a:spLocks noGrp="1"/>
          </p:cNvSpPr>
          <p:nvPr>
            <p:ph type="sldNum" sz="quarter" idx="5"/>
          </p:nvPr>
        </p:nvSpPr>
        <p:spPr/>
        <p:txBody>
          <a:bodyPr/>
          <a:lstStyle/>
          <a:p>
            <a:fld id="{009803F5-7F4D-49A2-B0F0-EE9B73DF91A5}" type="slidenum">
              <a:rPr lang="en-US" smtClean="0"/>
              <a:t>9</a:t>
            </a:fld>
            <a:endParaRPr lang="en-US"/>
          </a:p>
        </p:txBody>
      </p:sp>
    </p:spTree>
    <p:extLst>
      <p:ext uri="{BB962C8B-B14F-4D97-AF65-F5344CB8AC3E}">
        <p14:creationId xmlns:p14="http://schemas.microsoft.com/office/powerpoint/2010/main" val="3762616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10/30/2025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hyperlink" Target="https://www.england.nhs.uk/south/wp-content/uploads/sites/6/2022/02/rockwood-frailty-scale_.pdf" TargetMode="External"/><Relationship Id="rId5" Type="http://schemas.openxmlformats.org/officeDocument/2006/relationships/hyperlink" Target="https://www.england.nhs.uk/ourwork/clinical-policy/older-people/frailty/efi/" TargetMode="External"/><Relationship Id="rId4" Type="http://schemas.openxmlformats.org/officeDocument/2006/relationships/hyperlink" Target="https://www.england.nhs.uk/long-read/proactive-care-providing-care-and-support-for-people-living-at-home-with-moderate-or-severe-frailty/"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hyperlink" Target="https://www.england.nhs.uk/gp/national-general-practice-improvement-programme/modern-general-practice-model/"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www.england.nhs.uk/publication/network-contract-directed-enhanced-service-template-data-sharing-agreement-2/" TargetMode="External"/><Relationship Id="rId13" Type="http://schemas.openxmlformats.org/officeDocument/2006/relationships/hyperlink" Target="https://www.england.nhs.uk/publication/variation-to-the-network-contract-directed-enhanced-service-mandatory-network-agreement-2/" TargetMode="External"/><Relationship Id="rId3" Type="http://schemas.openxmlformats.org/officeDocument/2006/relationships/image" Target="../media/image1.jpeg"/><Relationship Id="rId7" Type="http://schemas.openxmlformats.org/officeDocument/2006/relationships/hyperlink" Target="https://www.england.nhs.uk/publication/network-contract-des-2025-26-part-b-guidance-non-clinical/" TargetMode="External"/><Relationship Id="rId12" Type="http://schemas.openxmlformats.org/officeDocument/2006/relationships/hyperlink" Target="https://www.england.nhs.uk/publication/sub-contract-for-the-provision-of-services-related-to-the-network-contract-des-2025-26-2/"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www.england.nhs.uk/publication/network-contract-directed-enhanced-service-guidance-for-2025-26-in-england-part-a-clinical-and-support-services-section-8/" TargetMode="External"/><Relationship Id="rId11" Type="http://schemas.openxmlformats.org/officeDocument/2006/relationships/hyperlink" Target="https://www.england.nhs.uk/publication/network-contract-directed-enhanced-service-mandatory-network-agreement/" TargetMode="External"/><Relationship Id="rId5" Type="http://schemas.openxmlformats.org/officeDocument/2006/relationships/hyperlink" Target="https://www.england.nhs.uk/publication/network-contract-des-contract-specification-2025-26-pcn-requirements-and-entitlements/" TargetMode="External"/><Relationship Id="rId10" Type="http://schemas.openxmlformats.org/officeDocument/2006/relationships/hyperlink" Target="https://www.england.nhs.uk/publication/network-contract-des-primary-care-network-adjusted-populations-spreadsheet-2/" TargetMode="External"/><Relationship Id="rId4" Type="http://schemas.openxmlformats.org/officeDocument/2006/relationships/hyperlink" Target="https://www.england.nhs.uk/publication/primary-care-networks-network-contract-directed-enhanced-service-from-april-2025/" TargetMode="External"/><Relationship Id="rId9" Type="http://schemas.openxmlformats.org/officeDocument/2006/relationships/hyperlink" Target="https://www.england.nhs.uk/publication/network-contract-directed-enhanced-service-template-data-processing-agreement-2/" TargetMode="External"/><Relationship Id="rId14" Type="http://schemas.openxmlformats.org/officeDocument/2006/relationships/hyperlink" Target="https://view.officeapps.live.com/op/view.aspx?src=https%3A%2F%2Fwww.wessexlmcs.com%2Fwp-content%2Fuploads%2F2025%2F10%2FPractice-and-PCN-Managers-Calendar-National-Return-Requirements-2025-26.xlsx&amp;wdOrigin=BROWSELIN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https://digital.nhs.uk/services/general-practice-extraction-service/gpes-extracts-and-benefits"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s://login.cqrs.nhs.uk/cas/login" TargetMode="External"/><Relationship Id="rId5" Type="http://schemas.openxmlformats.org/officeDocument/2006/relationships/hyperlink" Target="https://login.hscic.gov.uk/Login.aspx?version=4&amp;referrer=https%3a%2f%2fdatacollection.sdcs.digital.nhs.uk%3a443%2fAccount%2fLogIn&amp;info=" TargetMode="External"/><Relationship Id="rId4" Type="http://schemas.openxmlformats.org/officeDocument/2006/relationships/hyperlink" Target="https://view.officeapps.live.com/op/view.aspx?src=https%3A%2F%2Fwww.england.nhs.uk%2Fwp-content%2Fuploads%2F2025%2F03%2Fnetwork-contract-DES-guidance-part-a.docx&amp;wdOrigin=BROWSELINK"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s://www.primarycareworkforce.nhs.uk/SignIn?ReturnUrl=%2FAccount%2FLogin%2FLogOff%3FreturnUrl%3D%252Farrs%252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hyperlink" Target="https://www.nice.org.uk/guidance/qs103/chapter/quality-statement-1-single-measurement-of-natriuretic-peptide" TargetMode="External"/><Relationship Id="rId5" Type="http://schemas.openxmlformats.org/officeDocument/2006/relationships/hyperlink" Target="https://www.cvdprevent.nhs.uk/" TargetMode="External"/><Relationship Id="rId4" Type="http://schemas.openxmlformats.org/officeDocument/2006/relationships/hyperlink" Target="https://www.nice.org.uk/guidance/ng238"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hyperlink" Target="https://www.england.nhs.uk/about/equality/equality-hub/national-healthcare-inequalities-improvement-programme/core20plus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FA8BB-0509-076D-93F2-750B6876538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8A8B070-CA9D-750F-A82C-52C4F996CCA5}"/>
              </a:ext>
            </a:extLst>
          </p:cNvPr>
          <p:cNvGrpSpPr>
            <a:grpSpLocks noGrp="1" noUngrp="1" noRot="1" noMove="1" noResize="1"/>
          </p:cNvGrpSpPr>
          <p:nvPr/>
        </p:nvGrpSpPr>
        <p:grpSpPr>
          <a:xfrm>
            <a:off x="0" y="8357515"/>
            <a:ext cx="18288000" cy="1929485"/>
            <a:chOff x="0" y="0"/>
            <a:chExt cx="5004601" cy="528013"/>
          </a:xfrm>
        </p:grpSpPr>
        <p:sp>
          <p:nvSpPr>
            <p:cNvPr id="3" name="Freeform 3">
              <a:extLst>
                <a:ext uri="{FF2B5EF4-FFF2-40B4-BE49-F238E27FC236}">
                  <a16:creationId xmlns:a16="http://schemas.microsoft.com/office/drawing/2014/main" id="{70EFA942-B930-2722-38CF-543DC0D8EAE7}"/>
                </a:ext>
              </a:extLst>
            </p:cNvPr>
            <p:cNvSpPr>
              <a:spLocks noGrp="1" noRot="1" noMove="1" noResize="1" noEditPoints="1" noAdjustHandles="1" noChangeArrowheads="1" noChangeShapeType="1"/>
            </p:cNvSpPr>
            <p:nvPr/>
          </p:nvSpPr>
          <p:spPr>
            <a:xfrm>
              <a:off x="0" y="0"/>
              <a:ext cx="5004601" cy="528013"/>
            </a:xfrm>
            <a:custGeom>
              <a:avLst/>
              <a:gdLst/>
              <a:ahLst/>
              <a:cxnLst/>
              <a:rect l="l" t="t" r="r" b="b"/>
              <a:pathLst>
                <a:path w="5004601" h="528013">
                  <a:moveTo>
                    <a:pt x="0" y="0"/>
                  </a:moveTo>
                  <a:lnTo>
                    <a:pt x="5004601" y="0"/>
                  </a:lnTo>
                  <a:lnTo>
                    <a:pt x="5004601" y="528013"/>
                  </a:lnTo>
                  <a:lnTo>
                    <a:pt x="0" y="528013"/>
                  </a:lnTo>
                  <a:close/>
                </a:path>
              </a:pathLst>
            </a:custGeom>
            <a:solidFill>
              <a:srgbClr val="1A60A1"/>
            </a:solidFill>
          </p:spPr>
          <p:txBody>
            <a:bodyPr/>
            <a:lstStyle/>
            <a:p>
              <a:endParaRPr lang="en-GB"/>
            </a:p>
          </p:txBody>
        </p:sp>
        <p:sp>
          <p:nvSpPr>
            <p:cNvPr id="4" name="TextBox 4">
              <a:extLst>
                <a:ext uri="{FF2B5EF4-FFF2-40B4-BE49-F238E27FC236}">
                  <a16:creationId xmlns:a16="http://schemas.microsoft.com/office/drawing/2014/main" id="{C78763A1-C051-F8C4-5AEE-F93B67F5FFFF}"/>
                </a:ext>
              </a:extLst>
            </p:cNvPr>
            <p:cNvSpPr txBox="1">
              <a:spLocks noGrp="1" noRot="1" noMove="1" noResize="1" noEditPoints="1" noAdjustHandles="1" noChangeArrowheads="1" noChangeShapeType="1"/>
            </p:cNvSpPr>
            <p:nvPr/>
          </p:nvSpPr>
          <p:spPr>
            <a:xfrm>
              <a:off x="0" y="-38100"/>
              <a:ext cx="5004601" cy="566113"/>
            </a:xfrm>
            <a:prstGeom prst="rect">
              <a:avLst/>
            </a:prstGeom>
          </p:spPr>
          <p:txBody>
            <a:bodyPr lIns="48892" tIns="48892" rIns="48892" bIns="48892" rtlCol="0" anchor="ctr"/>
            <a:lstStyle/>
            <a:p>
              <a:pPr algn="ctr">
                <a:lnSpc>
                  <a:spcPts val="3499"/>
                </a:lnSpc>
              </a:pPr>
              <a:endParaRPr/>
            </a:p>
          </p:txBody>
        </p:sp>
      </p:grpSp>
      <p:sp>
        <p:nvSpPr>
          <p:cNvPr id="5" name="TextBox 5">
            <a:extLst>
              <a:ext uri="{FF2B5EF4-FFF2-40B4-BE49-F238E27FC236}">
                <a16:creationId xmlns:a16="http://schemas.microsoft.com/office/drawing/2014/main" id="{52955AA5-FC44-DA49-B06A-A77E938C977A}"/>
              </a:ext>
            </a:extLst>
          </p:cNvPr>
          <p:cNvSpPr txBox="1">
            <a:spLocks noGrp="1" noRot="1" noMove="1" noResize="1" noEditPoints="1" noAdjustHandles="1" noChangeArrowheads="1" noChangeShapeType="1"/>
          </p:cNvSpPr>
          <p:nvPr/>
        </p:nvSpPr>
        <p:spPr>
          <a:xfrm>
            <a:off x="124163" y="8875300"/>
            <a:ext cx="18039674" cy="746950"/>
          </a:xfrm>
          <a:prstGeom prst="rect">
            <a:avLst/>
          </a:prstGeom>
        </p:spPr>
        <p:txBody>
          <a:bodyPr lIns="0" tIns="0" rIns="0" bIns="0" rtlCol="0" anchor="t">
            <a:spAutoFit/>
          </a:bodyPr>
          <a:lstStyle/>
          <a:p>
            <a:pPr algn="ctr">
              <a:lnSpc>
                <a:spcPts val="3025"/>
              </a:lnSpc>
            </a:pPr>
            <a:r>
              <a:rPr lang="en-US" sz="2420">
                <a:solidFill>
                  <a:srgbClr val="FFFFFF"/>
                </a:solidFill>
                <a:latin typeface="Gordita Bold"/>
              </a:rPr>
              <a:t>Wessex LMCs - General Practice Champion</a:t>
            </a:r>
          </a:p>
          <a:p>
            <a:pPr algn="ctr">
              <a:lnSpc>
                <a:spcPts val="2899"/>
              </a:lnSpc>
            </a:pPr>
            <a:r>
              <a:rPr lang="en-US" sz="2319">
                <a:solidFill>
                  <a:srgbClr val="FFFFFF"/>
                </a:solidFill>
                <a:latin typeface="Gordita Italics"/>
              </a:rPr>
              <a:t>Representing, influencing, and promoting collaborative working to protect and evolve General Practice services</a:t>
            </a:r>
          </a:p>
        </p:txBody>
      </p:sp>
      <p:sp>
        <p:nvSpPr>
          <p:cNvPr id="6" name="TextBox 6">
            <a:extLst>
              <a:ext uri="{FF2B5EF4-FFF2-40B4-BE49-F238E27FC236}">
                <a16:creationId xmlns:a16="http://schemas.microsoft.com/office/drawing/2014/main" id="{65315DFA-7FF4-D294-F120-2B34BC619BC0}"/>
              </a:ext>
            </a:extLst>
          </p:cNvPr>
          <p:cNvSpPr txBox="1"/>
          <p:nvPr/>
        </p:nvSpPr>
        <p:spPr>
          <a:xfrm>
            <a:off x="1227859" y="2302133"/>
            <a:ext cx="15832282" cy="4905061"/>
          </a:xfrm>
          <a:prstGeom prst="rect">
            <a:avLst/>
          </a:prstGeom>
        </p:spPr>
        <p:txBody>
          <a:bodyPr lIns="0" tIns="0" rIns="0" bIns="0" rtlCol="0" anchor="t">
            <a:normAutofit/>
          </a:bodyPr>
          <a:lstStyle/>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p:txBody>
      </p:sp>
      <p:grpSp>
        <p:nvGrpSpPr>
          <p:cNvPr id="7" name="Group 7">
            <a:extLst>
              <a:ext uri="{FF2B5EF4-FFF2-40B4-BE49-F238E27FC236}">
                <a16:creationId xmlns:a16="http://schemas.microsoft.com/office/drawing/2014/main" id="{C608C32E-5977-C52C-2590-E5885F47C487}"/>
              </a:ext>
            </a:extLst>
          </p:cNvPr>
          <p:cNvGrpSpPr>
            <a:grpSpLocks noGrp="1" noUngrp="1" noRot="1" noMove="1" noResize="1"/>
          </p:cNvGrpSpPr>
          <p:nvPr/>
        </p:nvGrpSpPr>
        <p:grpSpPr>
          <a:xfrm>
            <a:off x="329491" y="386659"/>
            <a:ext cx="4394552" cy="1235810"/>
            <a:chOff x="0" y="0"/>
            <a:chExt cx="5859402" cy="1647747"/>
          </a:xfrm>
        </p:grpSpPr>
        <p:sp>
          <p:nvSpPr>
            <p:cNvPr id="8" name="Freeform 8">
              <a:extLst>
                <a:ext uri="{FF2B5EF4-FFF2-40B4-BE49-F238E27FC236}">
                  <a16:creationId xmlns:a16="http://schemas.microsoft.com/office/drawing/2014/main" id="{67F13890-ED30-D682-039A-B96C322F6C8D}"/>
                </a:ext>
              </a:extLst>
            </p:cNvPr>
            <p:cNvSpPr>
              <a:spLocks noGrp="1" noRot="1" noMove="1" noResize="1" noEditPoints="1" noAdjustHandles="1" noChangeArrowheads="1" noChangeShapeType="1"/>
            </p:cNvSpPr>
            <p:nvPr/>
          </p:nvSpPr>
          <p:spPr>
            <a:xfrm>
              <a:off x="0" y="0"/>
              <a:ext cx="2541811" cy="1372578"/>
            </a:xfrm>
            <a:custGeom>
              <a:avLst/>
              <a:gdLst/>
              <a:ahLst/>
              <a:cxnLst/>
              <a:rect l="l" t="t" r="r" b="b"/>
              <a:pathLst>
                <a:path w="2541811" h="1372578">
                  <a:moveTo>
                    <a:pt x="0" y="0"/>
                  </a:moveTo>
                  <a:lnTo>
                    <a:pt x="2541811" y="0"/>
                  </a:lnTo>
                  <a:lnTo>
                    <a:pt x="2541811" y="1372578"/>
                  </a:lnTo>
                  <a:lnTo>
                    <a:pt x="0" y="1372578"/>
                  </a:lnTo>
                  <a:lnTo>
                    <a:pt x="0" y="0"/>
                  </a:lnTo>
                  <a:close/>
                </a:path>
              </a:pathLst>
            </a:custGeom>
            <a:blipFill>
              <a:blip r:embed="rId3"/>
              <a:stretch>
                <a:fillRect/>
              </a:stretch>
            </a:blipFill>
          </p:spPr>
          <p:txBody>
            <a:bodyPr/>
            <a:lstStyle/>
            <a:p>
              <a:endParaRPr lang="en-GB"/>
            </a:p>
          </p:txBody>
        </p:sp>
        <p:sp>
          <p:nvSpPr>
            <p:cNvPr id="9" name="TextBox 9">
              <a:extLst>
                <a:ext uri="{FF2B5EF4-FFF2-40B4-BE49-F238E27FC236}">
                  <a16:creationId xmlns:a16="http://schemas.microsoft.com/office/drawing/2014/main" id="{5357F393-3EFE-35DF-F36B-5845130E4D30}"/>
                </a:ext>
              </a:extLst>
            </p:cNvPr>
            <p:cNvSpPr txBox="1">
              <a:spLocks noGrp="1" noRot="1" noMove="1" noResize="1" noEditPoints="1" noAdjustHandles="1" noChangeArrowheads="1" noChangeShapeType="1"/>
            </p:cNvSpPr>
            <p:nvPr/>
          </p:nvSpPr>
          <p:spPr>
            <a:xfrm>
              <a:off x="134212" y="1420762"/>
              <a:ext cx="5725190" cy="226985"/>
            </a:xfrm>
            <a:prstGeom prst="rect">
              <a:avLst/>
            </a:prstGeom>
          </p:spPr>
          <p:txBody>
            <a:bodyPr lIns="0" tIns="0" rIns="0" bIns="0" rtlCol="0" anchor="t">
              <a:spAutoFit/>
            </a:bodyPr>
            <a:lstStyle/>
            <a:p>
              <a:pPr algn="just">
                <a:lnSpc>
                  <a:spcPts val="1464"/>
                </a:lnSpc>
              </a:pPr>
              <a:endParaRPr/>
            </a:p>
          </p:txBody>
        </p:sp>
      </p:grpSp>
      <p:sp>
        <p:nvSpPr>
          <p:cNvPr id="10" name="TextBox 10">
            <a:extLst>
              <a:ext uri="{FF2B5EF4-FFF2-40B4-BE49-F238E27FC236}">
                <a16:creationId xmlns:a16="http://schemas.microsoft.com/office/drawing/2014/main" id="{CD603CAA-581B-6E1D-5452-6400A0100717}"/>
              </a:ext>
            </a:extLst>
          </p:cNvPr>
          <p:cNvSpPr txBox="1"/>
          <p:nvPr/>
        </p:nvSpPr>
        <p:spPr>
          <a:xfrm>
            <a:off x="142472" y="772566"/>
            <a:ext cx="18003056" cy="607987"/>
          </a:xfrm>
          <a:prstGeom prst="rect">
            <a:avLst/>
          </a:prstGeom>
        </p:spPr>
        <p:txBody>
          <a:bodyPr lIns="0" tIns="0" rIns="0" bIns="0" rtlCol="0" anchor="t">
            <a:spAutoFit/>
          </a:bodyPr>
          <a:lstStyle/>
          <a:p>
            <a:pPr algn="ctr">
              <a:lnSpc>
                <a:spcPts val="5700"/>
              </a:lnSpc>
            </a:pPr>
            <a:r>
              <a:rPr lang="en-US" dirty="0"/>
              <a:t>​</a:t>
            </a:r>
            <a:endParaRPr lang="en-US" sz="3600" dirty="0">
              <a:solidFill>
                <a:srgbClr val="000000"/>
              </a:solidFill>
              <a:latin typeface="Gordita Bold"/>
            </a:endParaRPr>
          </a:p>
        </p:txBody>
      </p:sp>
      <p:sp>
        <p:nvSpPr>
          <p:cNvPr id="12" name="TextBox 11">
            <a:extLst>
              <a:ext uri="{FF2B5EF4-FFF2-40B4-BE49-F238E27FC236}">
                <a16:creationId xmlns:a16="http://schemas.microsoft.com/office/drawing/2014/main" id="{4D56EA23-58C3-6D2E-7DB6-88D6E9F61DC6}"/>
              </a:ext>
            </a:extLst>
          </p:cNvPr>
          <p:cNvSpPr txBox="1"/>
          <p:nvPr/>
        </p:nvSpPr>
        <p:spPr>
          <a:xfrm>
            <a:off x="1227859" y="1555318"/>
            <a:ext cx="15832282" cy="6337312"/>
          </a:xfrm>
          <a:prstGeom prst="rect">
            <a:avLst/>
          </a:prstGeom>
          <a:noFill/>
        </p:spPr>
        <p:txBody>
          <a:bodyPr wrap="square">
            <a:spAutoFit/>
          </a:bodyPr>
          <a:lstStyle/>
          <a:p>
            <a:pPr marL="192088" lvl="1" algn="thaiDist">
              <a:lnSpc>
                <a:spcPct val="107000"/>
              </a:lnSpc>
              <a:spcAft>
                <a:spcPts val="800"/>
              </a:spcAft>
            </a:pPr>
            <a:r>
              <a:rPr lang="en-US" sz="6600" b="1" dirty="0"/>
              <a:t>PCN Contract DES Assurance Requirements 2025/26</a:t>
            </a:r>
          </a:p>
          <a:p>
            <a:pPr marL="192088" lvl="1" algn="thaiDist">
              <a:lnSpc>
                <a:spcPct val="107000"/>
              </a:lnSpc>
              <a:spcAft>
                <a:spcPts val="800"/>
              </a:spcAft>
            </a:pPr>
            <a:endParaRPr lang="en-US" dirty="0"/>
          </a:p>
          <a:p>
            <a:pPr marL="192088" lvl="1" algn="thaiDist">
              <a:lnSpc>
                <a:spcPct val="107000"/>
              </a:lnSpc>
              <a:spcAft>
                <a:spcPts val="800"/>
              </a:spcAft>
            </a:pPr>
            <a:endParaRPr lang="en-US" dirty="0"/>
          </a:p>
          <a:p>
            <a:pPr marL="192088" lvl="1" algn="thaiDist">
              <a:lnSpc>
                <a:spcPct val="107000"/>
              </a:lnSpc>
              <a:spcAft>
                <a:spcPts val="800"/>
              </a:spcAft>
            </a:pPr>
            <a:r>
              <a:rPr lang="en-US" sz="4800" dirty="0"/>
              <a:t>Key standards and compliance for upcoming financial year </a:t>
            </a:r>
          </a:p>
          <a:p>
            <a:pPr marL="192088" lvl="1" algn="thaiDist">
              <a:lnSpc>
                <a:spcPct val="107000"/>
              </a:lnSpc>
              <a:spcAft>
                <a:spcPts val="800"/>
              </a:spcAft>
            </a:pPr>
            <a:endParaRPr lang="en-US" dirty="0"/>
          </a:p>
          <a:p>
            <a:pPr marL="192088" lvl="1" algn="thaiDist">
              <a:lnSpc>
                <a:spcPct val="107000"/>
              </a:lnSpc>
              <a:spcAft>
                <a:spcPts val="800"/>
              </a:spcAft>
            </a:pPr>
            <a:endParaRPr lang="en-US" dirty="0"/>
          </a:p>
          <a:p>
            <a:pPr marL="192088" lvl="1" algn="thaiDist">
              <a:lnSpc>
                <a:spcPct val="107000"/>
              </a:lnSpc>
              <a:spcAft>
                <a:spcPts val="800"/>
              </a:spcAft>
            </a:pPr>
            <a:endParaRPr lang="en-US" dirty="0"/>
          </a:p>
          <a:p>
            <a:pPr marL="192088" lvl="1" algn="thaiDist">
              <a:lnSpc>
                <a:spcPct val="107000"/>
              </a:lnSpc>
              <a:spcAft>
                <a:spcPts val="800"/>
              </a:spcAft>
            </a:pPr>
            <a:endParaRPr lang="en-US" dirty="0"/>
          </a:p>
          <a:p>
            <a:pPr marL="192088" lvl="1" algn="thaiDist">
              <a:lnSpc>
                <a:spcPct val="107000"/>
              </a:lnSpc>
              <a:spcAft>
                <a:spcPts val="800"/>
              </a:spcAft>
            </a:pPr>
            <a:endParaRPr lang="en-US" dirty="0"/>
          </a:p>
          <a:p>
            <a:pPr marL="192088" lvl="1" algn="thaiDist">
              <a:lnSpc>
                <a:spcPct val="107000"/>
              </a:lnSpc>
              <a:spcAft>
                <a:spcPts val="800"/>
              </a:spcAft>
            </a:pPr>
            <a:r>
              <a:rPr lang="en-US" dirty="0"/>
              <a:t>​</a:t>
            </a:r>
            <a:endParaRPr lang="en-GB" sz="2800" dirty="0">
              <a:solidFill>
                <a:srgbClr val="111111"/>
              </a:solidFill>
              <a:cs typeface="Arial" panose="020B0604020202020204" pitchFamily="34" charset="0"/>
            </a:endParaRPr>
          </a:p>
        </p:txBody>
      </p:sp>
    </p:spTree>
    <p:extLst>
      <p:ext uri="{BB962C8B-B14F-4D97-AF65-F5344CB8AC3E}">
        <p14:creationId xmlns:p14="http://schemas.microsoft.com/office/powerpoint/2010/main" val="1832826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58CAA-4952-5B80-CF69-FA1850369DC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A95FCB5-1FF4-25AB-6213-4A84AEB09F34}"/>
              </a:ext>
            </a:extLst>
          </p:cNvPr>
          <p:cNvGrpSpPr>
            <a:grpSpLocks noGrp="1" noUngrp="1" noRot="1" noMove="1" noResize="1"/>
          </p:cNvGrpSpPr>
          <p:nvPr/>
        </p:nvGrpSpPr>
        <p:grpSpPr>
          <a:xfrm>
            <a:off x="0" y="8357515"/>
            <a:ext cx="18288000" cy="1929485"/>
            <a:chOff x="0" y="0"/>
            <a:chExt cx="5004601" cy="528013"/>
          </a:xfrm>
        </p:grpSpPr>
        <p:sp>
          <p:nvSpPr>
            <p:cNvPr id="3" name="Freeform 3">
              <a:extLst>
                <a:ext uri="{FF2B5EF4-FFF2-40B4-BE49-F238E27FC236}">
                  <a16:creationId xmlns:a16="http://schemas.microsoft.com/office/drawing/2014/main" id="{E1D8CE78-9966-5B15-5F7E-EE2F15A51814}"/>
                </a:ext>
              </a:extLst>
            </p:cNvPr>
            <p:cNvSpPr>
              <a:spLocks noGrp="1" noRot="1" noMove="1" noResize="1" noEditPoints="1" noAdjustHandles="1" noChangeArrowheads="1" noChangeShapeType="1"/>
            </p:cNvSpPr>
            <p:nvPr/>
          </p:nvSpPr>
          <p:spPr>
            <a:xfrm>
              <a:off x="0" y="0"/>
              <a:ext cx="5004601" cy="528013"/>
            </a:xfrm>
            <a:custGeom>
              <a:avLst/>
              <a:gdLst/>
              <a:ahLst/>
              <a:cxnLst/>
              <a:rect l="l" t="t" r="r" b="b"/>
              <a:pathLst>
                <a:path w="5004601" h="528013">
                  <a:moveTo>
                    <a:pt x="0" y="0"/>
                  </a:moveTo>
                  <a:lnTo>
                    <a:pt x="5004601" y="0"/>
                  </a:lnTo>
                  <a:lnTo>
                    <a:pt x="5004601" y="528013"/>
                  </a:lnTo>
                  <a:lnTo>
                    <a:pt x="0" y="528013"/>
                  </a:lnTo>
                  <a:close/>
                </a:path>
              </a:pathLst>
            </a:custGeom>
            <a:solidFill>
              <a:srgbClr val="1A60A1"/>
            </a:solidFill>
          </p:spPr>
          <p:txBody>
            <a:bodyPr/>
            <a:lstStyle/>
            <a:p>
              <a:endParaRPr lang="en-GB"/>
            </a:p>
          </p:txBody>
        </p:sp>
        <p:sp>
          <p:nvSpPr>
            <p:cNvPr id="4" name="TextBox 4">
              <a:extLst>
                <a:ext uri="{FF2B5EF4-FFF2-40B4-BE49-F238E27FC236}">
                  <a16:creationId xmlns:a16="http://schemas.microsoft.com/office/drawing/2014/main" id="{868B4E41-BD0F-0143-A57E-E94545C4760A}"/>
                </a:ext>
              </a:extLst>
            </p:cNvPr>
            <p:cNvSpPr txBox="1">
              <a:spLocks noGrp="1" noRot="1" noMove="1" noResize="1" noEditPoints="1" noAdjustHandles="1" noChangeArrowheads="1" noChangeShapeType="1"/>
            </p:cNvSpPr>
            <p:nvPr/>
          </p:nvSpPr>
          <p:spPr>
            <a:xfrm>
              <a:off x="0" y="-38100"/>
              <a:ext cx="5004601" cy="566113"/>
            </a:xfrm>
            <a:prstGeom prst="rect">
              <a:avLst/>
            </a:prstGeom>
          </p:spPr>
          <p:txBody>
            <a:bodyPr lIns="48892" tIns="48892" rIns="48892" bIns="48892" rtlCol="0" anchor="ctr"/>
            <a:lstStyle/>
            <a:p>
              <a:pPr algn="ctr">
                <a:lnSpc>
                  <a:spcPts val="3499"/>
                </a:lnSpc>
              </a:pPr>
              <a:endParaRPr/>
            </a:p>
          </p:txBody>
        </p:sp>
      </p:grpSp>
      <p:sp>
        <p:nvSpPr>
          <p:cNvPr id="5" name="TextBox 5">
            <a:extLst>
              <a:ext uri="{FF2B5EF4-FFF2-40B4-BE49-F238E27FC236}">
                <a16:creationId xmlns:a16="http://schemas.microsoft.com/office/drawing/2014/main" id="{6F220C2D-D6C1-6942-4DF0-A8DF6E9D75B9}"/>
              </a:ext>
            </a:extLst>
          </p:cNvPr>
          <p:cNvSpPr txBox="1">
            <a:spLocks noGrp="1" noRot="1" noMove="1" noResize="1" noEditPoints="1" noAdjustHandles="1" noChangeArrowheads="1" noChangeShapeType="1"/>
          </p:cNvSpPr>
          <p:nvPr/>
        </p:nvSpPr>
        <p:spPr>
          <a:xfrm>
            <a:off x="124163" y="8875300"/>
            <a:ext cx="18039674" cy="746950"/>
          </a:xfrm>
          <a:prstGeom prst="rect">
            <a:avLst/>
          </a:prstGeom>
        </p:spPr>
        <p:txBody>
          <a:bodyPr lIns="0" tIns="0" rIns="0" bIns="0" rtlCol="0" anchor="t">
            <a:spAutoFit/>
          </a:bodyPr>
          <a:lstStyle/>
          <a:p>
            <a:pPr algn="ctr">
              <a:lnSpc>
                <a:spcPts val="3025"/>
              </a:lnSpc>
            </a:pPr>
            <a:r>
              <a:rPr lang="en-US" sz="2420">
                <a:solidFill>
                  <a:srgbClr val="FFFFFF"/>
                </a:solidFill>
                <a:latin typeface="Gordita Bold"/>
              </a:rPr>
              <a:t>Wessex LMCs - General Practice Champion</a:t>
            </a:r>
          </a:p>
          <a:p>
            <a:pPr algn="ctr">
              <a:lnSpc>
                <a:spcPts val="2899"/>
              </a:lnSpc>
            </a:pPr>
            <a:r>
              <a:rPr lang="en-US" sz="2319">
                <a:solidFill>
                  <a:srgbClr val="FFFFFF"/>
                </a:solidFill>
                <a:latin typeface="Gordita Italics"/>
              </a:rPr>
              <a:t>Representing, influencing, and promoting collaborative working to protect and evolve General Practice services</a:t>
            </a:r>
          </a:p>
        </p:txBody>
      </p:sp>
      <p:sp>
        <p:nvSpPr>
          <p:cNvPr id="6" name="TextBox 6">
            <a:extLst>
              <a:ext uri="{FF2B5EF4-FFF2-40B4-BE49-F238E27FC236}">
                <a16:creationId xmlns:a16="http://schemas.microsoft.com/office/drawing/2014/main" id="{99520D50-0AC5-AFAF-D42C-EFAC997A0E25}"/>
              </a:ext>
            </a:extLst>
          </p:cNvPr>
          <p:cNvSpPr txBox="1"/>
          <p:nvPr/>
        </p:nvSpPr>
        <p:spPr>
          <a:xfrm>
            <a:off x="1227859" y="2302133"/>
            <a:ext cx="15832282" cy="4905061"/>
          </a:xfrm>
          <a:prstGeom prst="rect">
            <a:avLst/>
          </a:prstGeom>
        </p:spPr>
        <p:txBody>
          <a:bodyPr lIns="0" tIns="0" rIns="0" bIns="0" rtlCol="0" anchor="t">
            <a:normAutofit/>
          </a:bodyPr>
          <a:lstStyle/>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p:txBody>
      </p:sp>
      <p:grpSp>
        <p:nvGrpSpPr>
          <p:cNvPr id="7" name="Group 7">
            <a:extLst>
              <a:ext uri="{FF2B5EF4-FFF2-40B4-BE49-F238E27FC236}">
                <a16:creationId xmlns:a16="http://schemas.microsoft.com/office/drawing/2014/main" id="{5BF65326-076F-4957-4F8B-105253128E02}"/>
              </a:ext>
            </a:extLst>
          </p:cNvPr>
          <p:cNvGrpSpPr>
            <a:grpSpLocks noGrp="1" noUngrp="1" noRot="1" noMove="1" noResize="1"/>
          </p:cNvGrpSpPr>
          <p:nvPr/>
        </p:nvGrpSpPr>
        <p:grpSpPr>
          <a:xfrm>
            <a:off x="329491" y="386659"/>
            <a:ext cx="4394552" cy="1235810"/>
            <a:chOff x="0" y="0"/>
            <a:chExt cx="5859402" cy="1647747"/>
          </a:xfrm>
        </p:grpSpPr>
        <p:sp>
          <p:nvSpPr>
            <p:cNvPr id="8" name="Freeform 8">
              <a:extLst>
                <a:ext uri="{FF2B5EF4-FFF2-40B4-BE49-F238E27FC236}">
                  <a16:creationId xmlns:a16="http://schemas.microsoft.com/office/drawing/2014/main" id="{46787EB9-5E31-F27E-5D31-28FFAF7BCB88}"/>
                </a:ext>
              </a:extLst>
            </p:cNvPr>
            <p:cNvSpPr>
              <a:spLocks noGrp="1" noRot="1" noMove="1" noResize="1" noEditPoints="1" noAdjustHandles="1" noChangeArrowheads="1" noChangeShapeType="1"/>
            </p:cNvSpPr>
            <p:nvPr/>
          </p:nvSpPr>
          <p:spPr>
            <a:xfrm>
              <a:off x="0" y="0"/>
              <a:ext cx="2541811" cy="1372578"/>
            </a:xfrm>
            <a:custGeom>
              <a:avLst/>
              <a:gdLst/>
              <a:ahLst/>
              <a:cxnLst/>
              <a:rect l="l" t="t" r="r" b="b"/>
              <a:pathLst>
                <a:path w="2541811" h="1372578">
                  <a:moveTo>
                    <a:pt x="0" y="0"/>
                  </a:moveTo>
                  <a:lnTo>
                    <a:pt x="2541811" y="0"/>
                  </a:lnTo>
                  <a:lnTo>
                    <a:pt x="2541811" y="1372578"/>
                  </a:lnTo>
                  <a:lnTo>
                    <a:pt x="0" y="1372578"/>
                  </a:lnTo>
                  <a:lnTo>
                    <a:pt x="0" y="0"/>
                  </a:lnTo>
                  <a:close/>
                </a:path>
              </a:pathLst>
            </a:custGeom>
            <a:blipFill>
              <a:blip r:embed="rId3"/>
              <a:stretch>
                <a:fillRect/>
              </a:stretch>
            </a:blipFill>
          </p:spPr>
          <p:txBody>
            <a:bodyPr/>
            <a:lstStyle/>
            <a:p>
              <a:endParaRPr lang="en-GB"/>
            </a:p>
          </p:txBody>
        </p:sp>
        <p:sp>
          <p:nvSpPr>
            <p:cNvPr id="9" name="TextBox 9">
              <a:extLst>
                <a:ext uri="{FF2B5EF4-FFF2-40B4-BE49-F238E27FC236}">
                  <a16:creationId xmlns:a16="http://schemas.microsoft.com/office/drawing/2014/main" id="{817FE0BB-D2F4-8D64-DC9A-FBD11D59010A}"/>
                </a:ext>
              </a:extLst>
            </p:cNvPr>
            <p:cNvSpPr txBox="1">
              <a:spLocks noGrp="1" noRot="1" noMove="1" noResize="1" noEditPoints="1" noAdjustHandles="1" noChangeArrowheads="1" noChangeShapeType="1"/>
            </p:cNvSpPr>
            <p:nvPr/>
          </p:nvSpPr>
          <p:spPr>
            <a:xfrm>
              <a:off x="134212" y="1420762"/>
              <a:ext cx="5725190" cy="226985"/>
            </a:xfrm>
            <a:prstGeom prst="rect">
              <a:avLst/>
            </a:prstGeom>
          </p:spPr>
          <p:txBody>
            <a:bodyPr lIns="0" tIns="0" rIns="0" bIns="0" rtlCol="0" anchor="t">
              <a:spAutoFit/>
            </a:bodyPr>
            <a:lstStyle/>
            <a:p>
              <a:pPr algn="just">
                <a:lnSpc>
                  <a:spcPts val="1464"/>
                </a:lnSpc>
              </a:pPr>
              <a:endParaRPr/>
            </a:p>
          </p:txBody>
        </p:sp>
      </p:grpSp>
      <p:sp>
        <p:nvSpPr>
          <p:cNvPr id="10" name="TextBox 10">
            <a:extLst>
              <a:ext uri="{FF2B5EF4-FFF2-40B4-BE49-F238E27FC236}">
                <a16:creationId xmlns:a16="http://schemas.microsoft.com/office/drawing/2014/main" id="{EAC1B21A-1E56-8B97-ACDF-EEED176159F5}"/>
              </a:ext>
            </a:extLst>
          </p:cNvPr>
          <p:cNvSpPr txBox="1"/>
          <p:nvPr/>
        </p:nvSpPr>
        <p:spPr>
          <a:xfrm>
            <a:off x="142472" y="772566"/>
            <a:ext cx="18003056" cy="730969"/>
          </a:xfrm>
          <a:prstGeom prst="rect">
            <a:avLst/>
          </a:prstGeom>
        </p:spPr>
        <p:txBody>
          <a:bodyPr lIns="0" tIns="0" rIns="0" bIns="0" rtlCol="0" anchor="t">
            <a:spAutoFit/>
          </a:bodyPr>
          <a:lstStyle/>
          <a:p>
            <a:pPr algn="ctr">
              <a:lnSpc>
                <a:spcPts val="5700"/>
              </a:lnSpc>
            </a:pPr>
            <a:r>
              <a:rPr lang="en-US" sz="4800" b="1" dirty="0"/>
              <a:t>Proactive Care for Frailty</a:t>
            </a:r>
            <a:r>
              <a:rPr lang="en-US" dirty="0"/>
              <a:t>​</a:t>
            </a:r>
            <a:endParaRPr lang="en-US" sz="3600" dirty="0">
              <a:solidFill>
                <a:srgbClr val="000000"/>
              </a:solidFill>
              <a:latin typeface="Gordita Bold"/>
            </a:endParaRPr>
          </a:p>
        </p:txBody>
      </p:sp>
      <p:sp>
        <p:nvSpPr>
          <p:cNvPr id="12" name="TextBox 11">
            <a:extLst>
              <a:ext uri="{FF2B5EF4-FFF2-40B4-BE49-F238E27FC236}">
                <a16:creationId xmlns:a16="http://schemas.microsoft.com/office/drawing/2014/main" id="{D10B8967-F632-F394-3C93-AD0E29E653DB}"/>
              </a:ext>
            </a:extLst>
          </p:cNvPr>
          <p:cNvSpPr txBox="1"/>
          <p:nvPr/>
        </p:nvSpPr>
        <p:spPr>
          <a:xfrm>
            <a:off x="1227859" y="1555318"/>
            <a:ext cx="15832282" cy="6555641"/>
          </a:xfrm>
          <a:prstGeom prst="rect">
            <a:avLst/>
          </a:prstGeom>
          <a:noFill/>
        </p:spPr>
        <p:txBody>
          <a:bodyPr wrap="square">
            <a:spAutoFit/>
          </a:bodyPr>
          <a:lstStyle/>
          <a:p>
            <a:pPr fontAlgn="base"/>
            <a:r>
              <a:rPr lang="en-US" sz="2800" i="1" dirty="0">
                <a:solidFill>
                  <a:schemeClr val="tx2">
                    <a:lumMod val="60000"/>
                    <a:lumOff val="40000"/>
                  </a:schemeClr>
                </a:solidFill>
              </a:rPr>
              <a:t>(Sections 8.1 and 8.3 DES Contract and Guidance Part A, section 2.2.1-2.2.3)</a:t>
            </a:r>
          </a:p>
          <a:p>
            <a:pPr fontAlgn="base"/>
            <a:r>
              <a:rPr lang="en-GB" sz="2800" dirty="0">
                <a:hlinkClick r:id="rId4"/>
              </a:rPr>
              <a:t>NHS England » Proactive care: providing care and support for people living at home with moderate or severe frailty</a:t>
            </a:r>
            <a:endParaRPr lang="en-US" sz="2800" i="1" dirty="0"/>
          </a:p>
          <a:p>
            <a:pPr fontAlgn="base"/>
            <a:r>
              <a:rPr lang="en-US" sz="2800" b="1" dirty="0"/>
              <a:t>Risk Stratification Tools:</a:t>
            </a:r>
            <a:r>
              <a:rPr lang="en-US" sz="2800" dirty="0"/>
              <a:t>​</a:t>
            </a:r>
          </a:p>
          <a:p>
            <a:pPr fontAlgn="base"/>
            <a:r>
              <a:rPr lang="en-US" sz="2800" dirty="0"/>
              <a:t>Use of </a:t>
            </a:r>
            <a:r>
              <a:rPr lang="en-US" sz="2800" dirty="0" err="1"/>
              <a:t>eFI</a:t>
            </a:r>
            <a:r>
              <a:rPr lang="en-US" sz="2800" dirty="0"/>
              <a:t> (</a:t>
            </a:r>
            <a:r>
              <a:rPr lang="en-GB" sz="2800" dirty="0">
                <a:hlinkClick r:id="rId5"/>
              </a:rPr>
              <a:t>NHS England » Electronic Frailty Index</a:t>
            </a:r>
            <a:r>
              <a:rPr lang="en-GB" sz="2800" dirty="0"/>
              <a:t>)</a:t>
            </a:r>
            <a:r>
              <a:rPr lang="en-US" sz="2800" dirty="0"/>
              <a:t> and Rockwood scale (</a:t>
            </a:r>
            <a:r>
              <a:rPr lang="en-GB" sz="2800" dirty="0">
                <a:hlinkClick r:id="rId6"/>
              </a:rPr>
              <a:t>rockwood-frailty-scale_.pdf</a:t>
            </a:r>
            <a:r>
              <a:rPr lang="en-GB" sz="2800" dirty="0"/>
              <a:t>)</a:t>
            </a:r>
            <a:r>
              <a:rPr lang="en-US" sz="2800" dirty="0"/>
              <a:t> helps identify and stratify patients living with frailty to enable targeted care.​</a:t>
            </a:r>
          </a:p>
          <a:p>
            <a:pPr fontAlgn="base"/>
            <a:r>
              <a:rPr lang="en-US" sz="2800" b="1" dirty="0"/>
              <a:t>Holistic Assessments</a:t>
            </a:r>
            <a:r>
              <a:rPr lang="en-US" sz="2800" dirty="0"/>
              <a:t>​:</a:t>
            </a:r>
          </a:p>
          <a:p>
            <a:pPr fontAlgn="base"/>
            <a:r>
              <a:rPr lang="en-US" sz="2800" dirty="0"/>
              <a:t>Comprehensive and personalised care plans address the complex health and social needs of frail patients.​</a:t>
            </a:r>
          </a:p>
          <a:p>
            <a:pPr fontAlgn="base"/>
            <a:r>
              <a:rPr lang="en-US" sz="2800" b="1" dirty="0"/>
              <a:t>Integrated Care Teams:</a:t>
            </a:r>
            <a:r>
              <a:rPr lang="en-US" sz="2800" dirty="0"/>
              <a:t>​</a:t>
            </a:r>
          </a:p>
          <a:p>
            <a:pPr fontAlgn="base"/>
            <a:r>
              <a:rPr lang="en-US" sz="2800" dirty="0"/>
              <a:t>Integrated Neighbourhood Teams coordinate across health and social care to improve continuity and reduce hospital admissions.​</a:t>
            </a:r>
          </a:p>
          <a:p>
            <a:pPr fontAlgn="base"/>
            <a:r>
              <a:rPr lang="en-US" sz="2800" b="1" dirty="0"/>
              <a:t>Improved Quality of Life</a:t>
            </a:r>
            <a:r>
              <a:rPr lang="en-US" sz="2800" dirty="0"/>
              <a:t>​:</a:t>
            </a:r>
          </a:p>
          <a:p>
            <a:pPr fontAlgn="base"/>
            <a:r>
              <a:rPr lang="en-US" sz="2800" dirty="0"/>
              <a:t>Proactive care supports aging in place and enhances quality of life for patients living with frailty.</a:t>
            </a:r>
          </a:p>
          <a:p>
            <a:pPr fontAlgn="base"/>
            <a:r>
              <a:rPr lang="en-US" sz="2800" b="1" i="1" dirty="0"/>
              <a:t>Requirement –</a:t>
            </a:r>
          </a:p>
          <a:p>
            <a:pPr fontAlgn="base"/>
            <a:r>
              <a:rPr lang="en-US" sz="2800" i="1" dirty="0"/>
              <a:t>​</a:t>
            </a:r>
            <a:r>
              <a:rPr lang="en-GB" sz="2800" b="0" i="1" u="none" strike="noStrike" dirty="0">
                <a:solidFill>
                  <a:schemeClr val="tx2">
                    <a:lumMod val="60000"/>
                    <a:lumOff val="40000"/>
                  </a:schemeClr>
                </a:solidFill>
                <a:effectLst/>
                <a:latin typeface="Calibri" panose="020F0502020204030204" pitchFamily="34" charset="0"/>
              </a:rPr>
              <a:t>Contribute to the delivery of MDT proactive care for complex frail patients; as part of INT</a:t>
            </a:r>
            <a:r>
              <a:rPr lang="en-GB" sz="2800" b="0" i="0" u="none" strike="noStrike" dirty="0">
                <a:solidFill>
                  <a:schemeClr val="tx2">
                    <a:lumMod val="60000"/>
                    <a:lumOff val="40000"/>
                  </a:schemeClr>
                </a:solidFill>
                <a:effectLst/>
                <a:latin typeface="Calibri" panose="020F0502020204030204" pitchFamily="34" charset="0"/>
              </a:rPr>
              <a:t> </a:t>
            </a:r>
            <a:endParaRPr lang="en-US" sz="2800" dirty="0">
              <a:solidFill>
                <a:schemeClr val="tx2">
                  <a:lumMod val="60000"/>
                  <a:lumOff val="40000"/>
                </a:schemeClr>
              </a:solidFill>
            </a:endParaRPr>
          </a:p>
        </p:txBody>
      </p:sp>
    </p:spTree>
    <p:extLst>
      <p:ext uri="{BB962C8B-B14F-4D97-AF65-F5344CB8AC3E}">
        <p14:creationId xmlns:p14="http://schemas.microsoft.com/office/powerpoint/2010/main" val="1295750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F1AFB-F60E-5C75-FFF4-BB96F3FD278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C873DD8-C9F3-6E23-A79B-42DA22E04D08}"/>
              </a:ext>
            </a:extLst>
          </p:cNvPr>
          <p:cNvGrpSpPr>
            <a:grpSpLocks noGrp="1" noUngrp="1" noRot="1" noMove="1" noResize="1"/>
          </p:cNvGrpSpPr>
          <p:nvPr/>
        </p:nvGrpSpPr>
        <p:grpSpPr>
          <a:xfrm>
            <a:off x="0" y="8357515"/>
            <a:ext cx="18288000" cy="1929485"/>
            <a:chOff x="0" y="0"/>
            <a:chExt cx="5004601" cy="528013"/>
          </a:xfrm>
        </p:grpSpPr>
        <p:sp>
          <p:nvSpPr>
            <p:cNvPr id="3" name="Freeform 3">
              <a:extLst>
                <a:ext uri="{FF2B5EF4-FFF2-40B4-BE49-F238E27FC236}">
                  <a16:creationId xmlns:a16="http://schemas.microsoft.com/office/drawing/2014/main" id="{81F875FF-1333-EE27-BA23-B6B96E6C8900}"/>
                </a:ext>
              </a:extLst>
            </p:cNvPr>
            <p:cNvSpPr>
              <a:spLocks noGrp="1" noRot="1" noMove="1" noResize="1" noEditPoints="1" noAdjustHandles="1" noChangeArrowheads="1" noChangeShapeType="1"/>
            </p:cNvSpPr>
            <p:nvPr/>
          </p:nvSpPr>
          <p:spPr>
            <a:xfrm>
              <a:off x="0" y="0"/>
              <a:ext cx="5004601" cy="528013"/>
            </a:xfrm>
            <a:custGeom>
              <a:avLst/>
              <a:gdLst/>
              <a:ahLst/>
              <a:cxnLst/>
              <a:rect l="l" t="t" r="r" b="b"/>
              <a:pathLst>
                <a:path w="5004601" h="528013">
                  <a:moveTo>
                    <a:pt x="0" y="0"/>
                  </a:moveTo>
                  <a:lnTo>
                    <a:pt x="5004601" y="0"/>
                  </a:lnTo>
                  <a:lnTo>
                    <a:pt x="5004601" y="528013"/>
                  </a:lnTo>
                  <a:lnTo>
                    <a:pt x="0" y="528013"/>
                  </a:lnTo>
                  <a:close/>
                </a:path>
              </a:pathLst>
            </a:custGeom>
            <a:solidFill>
              <a:srgbClr val="1A60A1"/>
            </a:solidFill>
          </p:spPr>
          <p:txBody>
            <a:bodyPr/>
            <a:lstStyle/>
            <a:p>
              <a:endParaRPr lang="en-GB"/>
            </a:p>
          </p:txBody>
        </p:sp>
        <p:sp>
          <p:nvSpPr>
            <p:cNvPr id="4" name="TextBox 4">
              <a:extLst>
                <a:ext uri="{FF2B5EF4-FFF2-40B4-BE49-F238E27FC236}">
                  <a16:creationId xmlns:a16="http://schemas.microsoft.com/office/drawing/2014/main" id="{D4DC121B-9DD7-0371-F636-42F30C803FFD}"/>
                </a:ext>
              </a:extLst>
            </p:cNvPr>
            <p:cNvSpPr txBox="1">
              <a:spLocks noGrp="1" noRot="1" noMove="1" noResize="1" noEditPoints="1" noAdjustHandles="1" noChangeArrowheads="1" noChangeShapeType="1"/>
            </p:cNvSpPr>
            <p:nvPr/>
          </p:nvSpPr>
          <p:spPr>
            <a:xfrm>
              <a:off x="0" y="-38100"/>
              <a:ext cx="5004601" cy="566113"/>
            </a:xfrm>
            <a:prstGeom prst="rect">
              <a:avLst/>
            </a:prstGeom>
          </p:spPr>
          <p:txBody>
            <a:bodyPr lIns="48892" tIns="48892" rIns="48892" bIns="48892" rtlCol="0" anchor="ctr"/>
            <a:lstStyle/>
            <a:p>
              <a:pPr algn="ctr">
                <a:lnSpc>
                  <a:spcPts val="3499"/>
                </a:lnSpc>
              </a:pPr>
              <a:endParaRPr/>
            </a:p>
          </p:txBody>
        </p:sp>
      </p:grpSp>
      <p:sp>
        <p:nvSpPr>
          <p:cNvPr id="5" name="TextBox 5">
            <a:extLst>
              <a:ext uri="{FF2B5EF4-FFF2-40B4-BE49-F238E27FC236}">
                <a16:creationId xmlns:a16="http://schemas.microsoft.com/office/drawing/2014/main" id="{B6971709-6F62-C63B-5B1D-0D94132AEBAB}"/>
              </a:ext>
            </a:extLst>
          </p:cNvPr>
          <p:cNvSpPr txBox="1">
            <a:spLocks noGrp="1" noRot="1" noMove="1" noResize="1" noEditPoints="1" noAdjustHandles="1" noChangeArrowheads="1" noChangeShapeType="1"/>
          </p:cNvSpPr>
          <p:nvPr/>
        </p:nvSpPr>
        <p:spPr>
          <a:xfrm>
            <a:off x="124163" y="8875300"/>
            <a:ext cx="18039674" cy="746950"/>
          </a:xfrm>
          <a:prstGeom prst="rect">
            <a:avLst/>
          </a:prstGeom>
        </p:spPr>
        <p:txBody>
          <a:bodyPr lIns="0" tIns="0" rIns="0" bIns="0" rtlCol="0" anchor="t">
            <a:spAutoFit/>
          </a:bodyPr>
          <a:lstStyle/>
          <a:p>
            <a:pPr algn="ctr">
              <a:lnSpc>
                <a:spcPts val="3025"/>
              </a:lnSpc>
            </a:pPr>
            <a:r>
              <a:rPr lang="en-US" sz="2420">
                <a:solidFill>
                  <a:srgbClr val="FFFFFF"/>
                </a:solidFill>
                <a:latin typeface="Gordita Bold"/>
              </a:rPr>
              <a:t>Wessex LMCs - General Practice Champion</a:t>
            </a:r>
          </a:p>
          <a:p>
            <a:pPr algn="ctr">
              <a:lnSpc>
                <a:spcPts val="2899"/>
              </a:lnSpc>
            </a:pPr>
            <a:r>
              <a:rPr lang="en-US" sz="2319">
                <a:solidFill>
                  <a:srgbClr val="FFFFFF"/>
                </a:solidFill>
                <a:latin typeface="Gordita Italics"/>
              </a:rPr>
              <a:t>Representing, influencing, and promoting collaborative working to protect and evolve General Practice services</a:t>
            </a:r>
          </a:p>
        </p:txBody>
      </p:sp>
      <p:sp>
        <p:nvSpPr>
          <p:cNvPr id="6" name="TextBox 6">
            <a:extLst>
              <a:ext uri="{FF2B5EF4-FFF2-40B4-BE49-F238E27FC236}">
                <a16:creationId xmlns:a16="http://schemas.microsoft.com/office/drawing/2014/main" id="{3926FF33-E79A-F8E2-E1A2-698384E141E9}"/>
              </a:ext>
            </a:extLst>
          </p:cNvPr>
          <p:cNvSpPr txBox="1"/>
          <p:nvPr/>
        </p:nvSpPr>
        <p:spPr>
          <a:xfrm>
            <a:off x="1227859" y="2302133"/>
            <a:ext cx="15832282" cy="4905061"/>
          </a:xfrm>
          <a:prstGeom prst="rect">
            <a:avLst/>
          </a:prstGeom>
        </p:spPr>
        <p:txBody>
          <a:bodyPr lIns="0" tIns="0" rIns="0" bIns="0" rtlCol="0" anchor="t">
            <a:normAutofit/>
          </a:bodyPr>
          <a:lstStyle/>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p:txBody>
      </p:sp>
      <p:grpSp>
        <p:nvGrpSpPr>
          <p:cNvPr id="7" name="Group 7">
            <a:extLst>
              <a:ext uri="{FF2B5EF4-FFF2-40B4-BE49-F238E27FC236}">
                <a16:creationId xmlns:a16="http://schemas.microsoft.com/office/drawing/2014/main" id="{F7DA7D31-2DC0-8F61-B75E-F57DC19B38D1}"/>
              </a:ext>
            </a:extLst>
          </p:cNvPr>
          <p:cNvGrpSpPr>
            <a:grpSpLocks noGrp="1" noUngrp="1" noRot="1" noMove="1" noResize="1"/>
          </p:cNvGrpSpPr>
          <p:nvPr/>
        </p:nvGrpSpPr>
        <p:grpSpPr>
          <a:xfrm>
            <a:off x="329491" y="386659"/>
            <a:ext cx="4394552" cy="1235810"/>
            <a:chOff x="0" y="0"/>
            <a:chExt cx="5859402" cy="1647747"/>
          </a:xfrm>
        </p:grpSpPr>
        <p:sp>
          <p:nvSpPr>
            <p:cNvPr id="8" name="Freeform 8">
              <a:extLst>
                <a:ext uri="{FF2B5EF4-FFF2-40B4-BE49-F238E27FC236}">
                  <a16:creationId xmlns:a16="http://schemas.microsoft.com/office/drawing/2014/main" id="{82405486-1389-C568-06D6-995F565E6DBF}"/>
                </a:ext>
              </a:extLst>
            </p:cNvPr>
            <p:cNvSpPr>
              <a:spLocks noGrp="1" noRot="1" noMove="1" noResize="1" noEditPoints="1" noAdjustHandles="1" noChangeArrowheads="1" noChangeShapeType="1"/>
            </p:cNvSpPr>
            <p:nvPr/>
          </p:nvSpPr>
          <p:spPr>
            <a:xfrm>
              <a:off x="0" y="0"/>
              <a:ext cx="2541811" cy="1372578"/>
            </a:xfrm>
            <a:custGeom>
              <a:avLst/>
              <a:gdLst/>
              <a:ahLst/>
              <a:cxnLst/>
              <a:rect l="l" t="t" r="r" b="b"/>
              <a:pathLst>
                <a:path w="2541811" h="1372578">
                  <a:moveTo>
                    <a:pt x="0" y="0"/>
                  </a:moveTo>
                  <a:lnTo>
                    <a:pt x="2541811" y="0"/>
                  </a:lnTo>
                  <a:lnTo>
                    <a:pt x="2541811" y="1372578"/>
                  </a:lnTo>
                  <a:lnTo>
                    <a:pt x="0" y="1372578"/>
                  </a:lnTo>
                  <a:lnTo>
                    <a:pt x="0" y="0"/>
                  </a:lnTo>
                  <a:close/>
                </a:path>
              </a:pathLst>
            </a:custGeom>
            <a:blipFill>
              <a:blip r:embed="rId3"/>
              <a:stretch>
                <a:fillRect/>
              </a:stretch>
            </a:blipFill>
          </p:spPr>
          <p:txBody>
            <a:bodyPr/>
            <a:lstStyle/>
            <a:p>
              <a:endParaRPr lang="en-GB"/>
            </a:p>
          </p:txBody>
        </p:sp>
        <p:sp>
          <p:nvSpPr>
            <p:cNvPr id="9" name="TextBox 9">
              <a:extLst>
                <a:ext uri="{FF2B5EF4-FFF2-40B4-BE49-F238E27FC236}">
                  <a16:creationId xmlns:a16="http://schemas.microsoft.com/office/drawing/2014/main" id="{6175BB38-09FD-B35C-FA8F-494BF7A5744C}"/>
                </a:ext>
              </a:extLst>
            </p:cNvPr>
            <p:cNvSpPr txBox="1">
              <a:spLocks noGrp="1" noRot="1" noMove="1" noResize="1" noEditPoints="1" noAdjustHandles="1" noChangeArrowheads="1" noChangeShapeType="1"/>
            </p:cNvSpPr>
            <p:nvPr/>
          </p:nvSpPr>
          <p:spPr>
            <a:xfrm>
              <a:off x="134212" y="1420762"/>
              <a:ext cx="5725190" cy="226985"/>
            </a:xfrm>
            <a:prstGeom prst="rect">
              <a:avLst/>
            </a:prstGeom>
          </p:spPr>
          <p:txBody>
            <a:bodyPr lIns="0" tIns="0" rIns="0" bIns="0" rtlCol="0" anchor="t">
              <a:spAutoFit/>
            </a:bodyPr>
            <a:lstStyle/>
            <a:p>
              <a:pPr algn="just">
                <a:lnSpc>
                  <a:spcPts val="1464"/>
                </a:lnSpc>
              </a:pPr>
              <a:endParaRPr/>
            </a:p>
          </p:txBody>
        </p:sp>
      </p:grpSp>
      <p:sp>
        <p:nvSpPr>
          <p:cNvPr id="10" name="TextBox 10">
            <a:extLst>
              <a:ext uri="{FF2B5EF4-FFF2-40B4-BE49-F238E27FC236}">
                <a16:creationId xmlns:a16="http://schemas.microsoft.com/office/drawing/2014/main" id="{CF4CC21F-6581-9DCC-9427-5D6D8A648B33}"/>
              </a:ext>
            </a:extLst>
          </p:cNvPr>
          <p:cNvSpPr txBox="1"/>
          <p:nvPr/>
        </p:nvSpPr>
        <p:spPr>
          <a:xfrm>
            <a:off x="142472" y="772566"/>
            <a:ext cx="18003056" cy="730969"/>
          </a:xfrm>
          <a:prstGeom prst="rect">
            <a:avLst/>
          </a:prstGeom>
        </p:spPr>
        <p:txBody>
          <a:bodyPr lIns="0" tIns="0" rIns="0" bIns="0" rtlCol="0" anchor="t">
            <a:spAutoFit/>
          </a:bodyPr>
          <a:lstStyle/>
          <a:p>
            <a:pPr algn="ctr">
              <a:lnSpc>
                <a:spcPts val="5700"/>
              </a:lnSpc>
            </a:pPr>
            <a:r>
              <a:rPr lang="en-US" sz="4800" b="1" dirty="0"/>
              <a:t>Medicines Optimisation</a:t>
            </a:r>
            <a:r>
              <a:rPr lang="en-US" dirty="0"/>
              <a:t>​​</a:t>
            </a:r>
            <a:endParaRPr lang="en-US" sz="3600" dirty="0">
              <a:solidFill>
                <a:srgbClr val="000000"/>
              </a:solidFill>
              <a:latin typeface="Gordita Bold"/>
            </a:endParaRPr>
          </a:p>
        </p:txBody>
      </p:sp>
      <p:sp>
        <p:nvSpPr>
          <p:cNvPr id="12" name="TextBox 11">
            <a:extLst>
              <a:ext uri="{FF2B5EF4-FFF2-40B4-BE49-F238E27FC236}">
                <a16:creationId xmlns:a16="http://schemas.microsoft.com/office/drawing/2014/main" id="{A122BCED-E335-83FE-1373-52D4676C4F2A}"/>
              </a:ext>
            </a:extLst>
          </p:cNvPr>
          <p:cNvSpPr txBox="1"/>
          <p:nvPr/>
        </p:nvSpPr>
        <p:spPr>
          <a:xfrm>
            <a:off x="1227859" y="1555318"/>
            <a:ext cx="15832282" cy="7017306"/>
          </a:xfrm>
          <a:prstGeom prst="rect">
            <a:avLst/>
          </a:prstGeom>
          <a:noFill/>
        </p:spPr>
        <p:txBody>
          <a:bodyPr wrap="square">
            <a:spAutoFit/>
          </a:bodyPr>
          <a:lstStyle/>
          <a:p>
            <a:pPr fontAlgn="base"/>
            <a:r>
              <a:rPr lang="en-US" sz="3000" i="1" dirty="0">
                <a:solidFill>
                  <a:schemeClr val="tx2">
                    <a:lumMod val="60000"/>
                    <a:lumOff val="40000"/>
                  </a:schemeClr>
                </a:solidFill>
              </a:rPr>
              <a:t>(Section 8.4 DES Contract and Guidance Part A, Section 2.2.4-2.2.17)</a:t>
            </a:r>
          </a:p>
          <a:p>
            <a:pPr fontAlgn="base"/>
            <a:r>
              <a:rPr lang="en-US" sz="3000" b="1" dirty="0"/>
              <a:t>Focus on High-Risk Patients:</a:t>
            </a:r>
            <a:r>
              <a:rPr lang="en-US" sz="3000" dirty="0"/>
              <a:t>​</a:t>
            </a:r>
          </a:p>
          <a:p>
            <a:pPr fontAlgn="base"/>
            <a:r>
              <a:rPr lang="en-US" sz="3000" dirty="0"/>
              <a:t>Medicines optimisation prioritises structured reviews for patients with polypharmacy, frailty, or complex conditions.​</a:t>
            </a:r>
          </a:p>
          <a:p>
            <a:pPr fontAlgn="base"/>
            <a:r>
              <a:rPr lang="en-US" sz="3000" b="1" dirty="0"/>
              <a:t>Use of SNOMED Codes:</a:t>
            </a:r>
            <a:r>
              <a:rPr lang="en-US" sz="3000" dirty="0"/>
              <a:t>​</a:t>
            </a:r>
          </a:p>
          <a:p>
            <a:pPr fontAlgn="base"/>
            <a:r>
              <a:rPr lang="en-US" sz="3000" dirty="0"/>
              <a:t>Appropriate SNOMED coding ensures accurate documentation and supports effective data analysis in medication management.​</a:t>
            </a:r>
          </a:p>
          <a:p>
            <a:pPr fontAlgn="base"/>
            <a:r>
              <a:rPr lang="en-US" sz="3000" b="1" dirty="0"/>
              <a:t>Alignment with National Goals</a:t>
            </a:r>
            <a:r>
              <a:rPr lang="en-US" sz="3000" dirty="0"/>
              <a:t>​:</a:t>
            </a:r>
          </a:p>
          <a:p>
            <a:pPr fontAlgn="base"/>
            <a:r>
              <a:rPr lang="en-US" sz="3000" dirty="0"/>
              <a:t>PCNs align with national dashboards and antimicrobial resistance goals by promoting responsible prescribing practices.​</a:t>
            </a:r>
          </a:p>
          <a:p>
            <a:pPr fontAlgn="base"/>
            <a:r>
              <a:rPr lang="en-US" sz="3000" b="1" dirty="0"/>
              <a:t>Improved Patient Safety:</a:t>
            </a:r>
            <a:r>
              <a:rPr lang="en-US" sz="3000" dirty="0"/>
              <a:t>​</a:t>
            </a:r>
          </a:p>
          <a:p>
            <a:pPr fontAlgn="base"/>
            <a:r>
              <a:rPr lang="en-US" sz="3000" dirty="0"/>
              <a:t>Optimised medicines use enhances patient safety, therapeutic outcomes, and overall healthcare system efficiency.</a:t>
            </a:r>
          </a:p>
          <a:p>
            <a:pPr fontAlgn="base"/>
            <a:r>
              <a:rPr lang="en-US" sz="3000" b="1" i="1" dirty="0"/>
              <a:t>Requirement</a:t>
            </a:r>
            <a:r>
              <a:rPr lang="en-US" sz="3000" i="1" dirty="0"/>
              <a:t> – </a:t>
            </a:r>
          </a:p>
          <a:p>
            <a:pPr fontAlgn="base"/>
            <a:r>
              <a:rPr lang="en-US" sz="3000" i="1" dirty="0">
                <a:solidFill>
                  <a:schemeClr val="tx2">
                    <a:lumMod val="60000"/>
                    <a:lumOff val="40000"/>
                  </a:schemeClr>
                </a:solidFill>
              </a:rPr>
              <a:t>SMRs </a:t>
            </a:r>
            <a:r>
              <a:rPr lang="en-US" sz="3000" i="1">
                <a:solidFill>
                  <a:schemeClr val="tx2">
                    <a:lumMod val="60000"/>
                    <a:lumOff val="40000"/>
                  </a:schemeClr>
                </a:solidFill>
              </a:rPr>
              <a:t>for high-risk </a:t>
            </a:r>
            <a:r>
              <a:rPr lang="en-US" sz="3000" i="1" dirty="0">
                <a:solidFill>
                  <a:schemeClr val="tx2">
                    <a:lumMod val="60000"/>
                    <a:lumOff val="40000"/>
                  </a:schemeClr>
                </a:solidFill>
              </a:rPr>
              <a:t>cohorts as per guidance</a:t>
            </a:r>
          </a:p>
        </p:txBody>
      </p:sp>
    </p:spTree>
    <p:extLst>
      <p:ext uri="{BB962C8B-B14F-4D97-AF65-F5344CB8AC3E}">
        <p14:creationId xmlns:p14="http://schemas.microsoft.com/office/powerpoint/2010/main" val="4195919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8F44D-34C6-24BE-937F-F89BF74A5A6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108C1F0-93B1-37ED-6090-C113CEA5EE65}"/>
              </a:ext>
            </a:extLst>
          </p:cNvPr>
          <p:cNvGrpSpPr>
            <a:grpSpLocks noGrp="1" noUngrp="1" noRot="1" noMove="1" noResize="1"/>
          </p:cNvGrpSpPr>
          <p:nvPr/>
        </p:nvGrpSpPr>
        <p:grpSpPr>
          <a:xfrm>
            <a:off x="0" y="8357515"/>
            <a:ext cx="18288000" cy="1929485"/>
            <a:chOff x="0" y="0"/>
            <a:chExt cx="5004601" cy="528013"/>
          </a:xfrm>
        </p:grpSpPr>
        <p:sp>
          <p:nvSpPr>
            <p:cNvPr id="3" name="Freeform 3">
              <a:extLst>
                <a:ext uri="{FF2B5EF4-FFF2-40B4-BE49-F238E27FC236}">
                  <a16:creationId xmlns:a16="http://schemas.microsoft.com/office/drawing/2014/main" id="{D5CE9C78-D6FD-3709-2C16-F86F2CF66C2A}"/>
                </a:ext>
              </a:extLst>
            </p:cNvPr>
            <p:cNvSpPr>
              <a:spLocks noGrp="1" noRot="1" noMove="1" noResize="1" noEditPoints="1" noAdjustHandles="1" noChangeArrowheads="1" noChangeShapeType="1"/>
            </p:cNvSpPr>
            <p:nvPr/>
          </p:nvSpPr>
          <p:spPr>
            <a:xfrm>
              <a:off x="0" y="0"/>
              <a:ext cx="5004601" cy="528013"/>
            </a:xfrm>
            <a:custGeom>
              <a:avLst/>
              <a:gdLst/>
              <a:ahLst/>
              <a:cxnLst/>
              <a:rect l="l" t="t" r="r" b="b"/>
              <a:pathLst>
                <a:path w="5004601" h="528013">
                  <a:moveTo>
                    <a:pt x="0" y="0"/>
                  </a:moveTo>
                  <a:lnTo>
                    <a:pt x="5004601" y="0"/>
                  </a:lnTo>
                  <a:lnTo>
                    <a:pt x="5004601" y="528013"/>
                  </a:lnTo>
                  <a:lnTo>
                    <a:pt x="0" y="528013"/>
                  </a:lnTo>
                  <a:close/>
                </a:path>
              </a:pathLst>
            </a:custGeom>
            <a:solidFill>
              <a:srgbClr val="1A60A1"/>
            </a:solidFill>
          </p:spPr>
          <p:txBody>
            <a:bodyPr/>
            <a:lstStyle/>
            <a:p>
              <a:endParaRPr lang="en-GB"/>
            </a:p>
          </p:txBody>
        </p:sp>
        <p:sp>
          <p:nvSpPr>
            <p:cNvPr id="4" name="TextBox 4">
              <a:extLst>
                <a:ext uri="{FF2B5EF4-FFF2-40B4-BE49-F238E27FC236}">
                  <a16:creationId xmlns:a16="http://schemas.microsoft.com/office/drawing/2014/main" id="{B9258EBF-329E-65AA-2C17-97EE46BE048C}"/>
                </a:ext>
              </a:extLst>
            </p:cNvPr>
            <p:cNvSpPr txBox="1">
              <a:spLocks noGrp="1" noRot="1" noMove="1" noResize="1" noEditPoints="1" noAdjustHandles="1" noChangeArrowheads="1" noChangeShapeType="1"/>
            </p:cNvSpPr>
            <p:nvPr/>
          </p:nvSpPr>
          <p:spPr>
            <a:xfrm>
              <a:off x="0" y="-38100"/>
              <a:ext cx="5004601" cy="566113"/>
            </a:xfrm>
            <a:prstGeom prst="rect">
              <a:avLst/>
            </a:prstGeom>
          </p:spPr>
          <p:txBody>
            <a:bodyPr lIns="48892" tIns="48892" rIns="48892" bIns="48892" rtlCol="0" anchor="ctr"/>
            <a:lstStyle/>
            <a:p>
              <a:pPr algn="ctr">
                <a:lnSpc>
                  <a:spcPts val="3499"/>
                </a:lnSpc>
              </a:pPr>
              <a:endParaRPr/>
            </a:p>
          </p:txBody>
        </p:sp>
      </p:grpSp>
      <p:sp>
        <p:nvSpPr>
          <p:cNvPr id="5" name="TextBox 5">
            <a:extLst>
              <a:ext uri="{FF2B5EF4-FFF2-40B4-BE49-F238E27FC236}">
                <a16:creationId xmlns:a16="http://schemas.microsoft.com/office/drawing/2014/main" id="{C4088062-07D1-D65A-37D8-FE5A15697187}"/>
              </a:ext>
            </a:extLst>
          </p:cNvPr>
          <p:cNvSpPr txBox="1">
            <a:spLocks noGrp="1" noRot="1" noMove="1" noResize="1" noEditPoints="1" noAdjustHandles="1" noChangeArrowheads="1" noChangeShapeType="1"/>
          </p:cNvSpPr>
          <p:nvPr/>
        </p:nvSpPr>
        <p:spPr>
          <a:xfrm>
            <a:off x="124163" y="8875300"/>
            <a:ext cx="18039674" cy="746950"/>
          </a:xfrm>
          <a:prstGeom prst="rect">
            <a:avLst/>
          </a:prstGeom>
        </p:spPr>
        <p:txBody>
          <a:bodyPr lIns="0" tIns="0" rIns="0" bIns="0" rtlCol="0" anchor="t">
            <a:spAutoFit/>
          </a:bodyPr>
          <a:lstStyle/>
          <a:p>
            <a:pPr algn="ctr">
              <a:lnSpc>
                <a:spcPts val="3025"/>
              </a:lnSpc>
            </a:pPr>
            <a:r>
              <a:rPr lang="en-US" sz="2420">
                <a:solidFill>
                  <a:srgbClr val="FFFFFF"/>
                </a:solidFill>
                <a:latin typeface="Gordita Bold"/>
              </a:rPr>
              <a:t>Wessex LMCs - General Practice Champion</a:t>
            </a:r>
          </a:p>
          <a:p>
            <a:pPr algn="ctr">
              <a:lnSpc>
                <a:spcPts val="2899"/>
              </a:lnSpc>
            </a:pPr>
            <a:r>
              <a:rPr lang="en-US" sz="2319">
                <a:solidFill>
                  <a:srgbClr val="FFFFFF"/>
                </a:solidFill>
                <a:latin typeface="Gordita Italics"/>
              </a:rPr>
              <a:t>Representing, influencing, and promoting collaborative working to protect and evolve General Practice services</a:t>
            </a:r>
          </a:p>
        </p:txBody>
      </p:sp>
      <p:sp>
        <p:nvSpPr>
          <p:cNvPr id="6" name="TextBox 6">
            <a:extLst>
              <a:ext uri="{FF2B5EF4-FFF2-40B4-BE49-F238E27FC236}">
                <a16:creationId xmlns:a16="http://schemas.microsoft.com/office/drawing/2014/main" id="{DB1EAFD5-44A2-8B29-CEAE-F09C153E0E9F}"/>
              </a:ext>
            </a:extLst>
          </p:cNvPr>
          <p:cNvSpPr txBox="1"/>
          <p:nvPr/>
        </p:nvSpPr>
        <p:spPr>
          <a:xfrm>
            <a:off x="1227859" y="2302133"/>
            <a:ext cx="15832282" cy="4905061"/>
          </a:xfrm>
          <a:prstGeom prst="rect">
            <a:avLst/>
          </a:prstGeom>
        </p:spPr>
        <p:txBody>
          <a:bodyPr lIns="0" tIns="0" rIns="0" bIns="0" rtlCol="0" anchor="t">
            <a:normAutofit/>
          </a:bodyPr>
          <a:lstStyle/>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p:txBody>
      </p:sp>
      <p:grpSp>
        <p:nvGrpSpPr>
          <p:cNvPr id="7" name="Group 7">
            <a:extLst>
              <a:ext uri="{FF2B5EF4-FFF2-40B4-BE49-F238E27FC236}">
                <a16:creationId xmlns:a16="http://schemas.microsoft.com/office/drawing/2014/main" id="{29456883-6415-9C9D-D88B-A27FD5E62C49}"/>
              </a:ext>
            </a:extLst>
          </p:cNvPr>
          <p:cNvGrpSpPr>
            <a:grpSpLocks noGrp="1" noUngrp="1" noRot="1" noMove="1" noResize="1"/>
          </p:cNvGrpSpPr>
          <p:nvPr/>
        </p:nvGrpSpPr>
        <p:grpSpPr>
          <a:xfrm>
            <a:off x="329491" y="386659"/>
            <a:ext cx="4394552" cy="1235810"/>
            <a:chOff x="0" y="0"/>
            <a:chExt cx="5859402" cy="1647747"/>
          </a:xfrm>
        </p:grpSpPr>
        <p:sp>
          <p:nvSpPr>
            <p:cNvPr id="8" name="Freeform 8">
              <a:extLst>
                <a:ext uri="{FF2B5EF4-FFF2-40B4-BE49-F238E27FC236}">
                  <a16:creationId xmlns:a16="http://schemas.microsoft.com/office/drawing/2014/main" id="{7180CD46-9719-FF17-0FBD-E98191116564}"/>
                </a:ext>
              </a:extLst>
            </p:cNvPr>
            <p:cNvSpPr>
              <a:spLocks noGrp="1" noRot="1" noMove="1" noResize="1" noEditPoints="1" noAdjustHandles="1" noChangeArrowheads="1" noChangeShapeType="1"/>
            </p:cNvSpPr>
            <p:nvPr/>
          </p:nvSpPr>
          <p:spPr>
            <a:xfrm>
              <a:off x="0" y="0"/>
              <a:ext cx="2541811" cy="1372578"/>
            </a:xfrm>
            <a:custGeom>
              <a:avLst/>
              <a:gdLst/>
              <a:ahLst/>
              <a:cxnLst/>
              <a:rect l="l" t="t" r="r" b="b"/>
              <a:pathLst>
                <a:path w="2541811" h="1372578">
                  <a:moveTo>
                    <a:pt x="0" y="0"/>
                  </a:moveTo>
                  <a:lnTo>
                    <a:pt x="2541811" y="0"/>
                  </a:lnTo>
                  <a:lnTo>
                    <a:pt x="2541811" y="1372578"/>
                  </a:lnTo>
                  <a:lnTo>
                    <a:pt x="0" y="1372578"/>
                  </a:lnTo>
                  <a:lnTo>
                    <a:pt x="0" y="0"/>
                  </a:lnTo>
                  <a:close/>
                </a:path>
              </a:pathLst>
            </a:custGeom>
            <a:blipFill>
              <a:blip r:embed="rId3"/>
              <a:stretch>
                <a:fillRect/>
              </a:stretch>
            </a:blipFill>
          </p:spPr>
          <p:txBody>
            <a:bodyPr/>
            <a:lstStyle/>
            <a:p>
              <a:endParaRPr lang="en-GB"/>
            </a:p>
          </p:txBody>
        </p:sp>
        <p:sp>
          <p:nvSpPr>
            <p:cNvPr id="9" name="TextBox 9">
              <a:extLst>
                <a:ext uri="{FF2B5EF4-FFF2-40B4-BE49-F238E27FC236}">
                  <a16:creationId xmlns:a16="http://schemas.microsoft.com/office/drawing/2014/main" id="{7B3AC102-C2F7-CC30-93A3-6954EEFD7AB9}"/>
                </a:ext>
              </a:extLst>
            </p:cNvPr>
            <p:cNvSpPr txBox="1">
              <a:spLocks noGrp="1" noRot="1" noMove="1" noResize="1" noEditPoints="1" noAdjustHandles="1" noChangeArrowheads="1" noChangeShapeType="1"/>
            </p:cNvSpPr>
            <p:nvPr/>
          </p:nvSpPr>
          <p:spPr>
            <a:xfrm>
              <a:off x="134212" y="1420762"/>
              <a:ext cx="5725190" cy="226985"/>
            </a:xfrm>
            <a:prstGeom prst="rect">
              <a:avLst/>
            </a:prstGeom>
          </p:spPr>
          <p:txBody>
            <a:bodyPr lIns="0" tIns="0" rIns="0" bIns="0" rtlCol="0" anchor="t">
              <a:spAutoFit/>
            </a:bodyPr>
            <a:lstStyle/>
            <a:p>
              <a:pPr algn="just">
                <a:lnSpc>
                  <a:spcPts val="1464"/>
                </a:lnSpc>
              </a:pPr>
              <a:endParaRPr/>
            </a:p>
          </p:txBody>
        </p:sp>
      </p:grpSp>
      <p:sp>
        <p:nvSpPr>
          <p:cNvPr id="10" name="TextBox 10">
            <a:extLst>
              <a:ext uri="{FF2B5EF4-FFF2-40B4-BE49-F238E27FC236}">
                <a16:creationId xmlns:a16="http://schemas.microsoft.com/office/drawing/2014/main" id="{044F9F73-8916-594D-A452-D3A60D701F9C}"/>
              </a:ext>
            </a:extLst>
          </p:cNvPr>
          <p:cNvSpPr txBox="1"/>
          <p:nvPr/>
        </p:nvSpPr>
        <p:spPr>
          <a:xfrm>
            <a:off x="142472" y="772566"/>
            <a:ext cx="18003056" cy="730969"/>
          </a:xfrm>
          <a:prstGeom prst="rect">
            <a:avLst/>
          </a:prstGeom>
        </p:spPr>
        <p:txBody>
          <a:bodyPr lIns="0" tIns="0" rIns="0" bIns="0" rtlCol="0" anchor="t">
            <a:spAutoFit/>
          </a:bodyPr>
          <a:lstStyle/>
          <a:p>
            <a:pPr algn="ctr">
              <a:lnSpc>
                <a:spcPts val="5700"/>
              </a:lnSpc>
            </a:pPr>
            <a:r>
              <a:rPr lang="en-US" sz="4800" b="1" dirty="0"/>
              <a:t>Social Prescribing</a:t>
            </a:r>
            <a:r>
              <a:rPr lang="en-US" dirty="0"/>
              <a:t>​​</a:t>
            </a:r>
            <a:endParaRPr lang="en-US" sz="3600" dirty="0">
              <a:solidFill>
                <a:srgbClr val="000000"/>
              </a:solidFill>
              <a:latin typeface="Gordita Bold"/>
            </a:endParaRPr>
          </a:p>
        </p:txBody>
      </p:sp>
      <p:sp>
        <p:nvSpPr>
          <p:cNvPr id="12" name="TextBox 11">
            <a:extLst>
              <a:ext uri="{FF2B5EF4-FFF2-40B4-BE49-F238E27FC236}">
                <a16:creationId xmlns:a16="http://schemas.microsoft.com/office/drawing/2014/main" id="{473C2048-B395-317D-B725-1A0A523C7F99}"/>
              </a:ext>
            </a:extLst>
          </p:cNvPr>
          <p:cNvSpPr txBox="1"/>
          <p:nvPr/>
        </p:nvSpPr>
        <p:spPr>
          <a:xfrm>
            <a:off x="1227859" y="1555318"/>
            <a:ext cx="15832282" cy="7017306"/>
          </a:xfrm>
          <a:prstGeom prst="rect">
            <a:avLst/>
          </a:prstGeom>
          <a:noFill/>
        </p:spPr>
        <p:txBody>
          <a:bodyPr wrap="square">
            <a:spAutoFit/>
          </a:bodyPr>
          <a:lstStyle/>
          <a:p>
            <a:pPr fontAlgn="base"/>
            <a:r>
              <a:rPr lang="en-US" sz="3000" i="1" dirty="0">
                <a:solidFill>
                  <a:schemeClr val="tx2">
                    <a:lumMod val="60000"/>
                    <a:lumOff val="40000"/>
                  </a:schemeClr>
                </a:solidFill>
              </a:rPr>
              <a:t>(Section 8.4 DES Contract and Guidance Part A, Section 2.2.18-2.2.22)</a:t>
            </a:r>
          </a:p>
          <a:p>
            <a:pPr fontAlgn="base"/>
            <a:r>
              <a:rPr lang="en-US" sz="3000" b="1" dirty="0"/>
              <a:t>Role of Link Workers</a:t>
            </a:r>
            <a:r>
              <a:rPr lang="en-US" sz="3000" dirty="0"/>
              <a:t>​:</a:t>
            </a:r>
          </a:p>
          <a:p>
            <a:pPr fontAlgn="base"/>
            <a:r>
              <a:rPr lang="en-US" sz="3000" dirty="0"/>
              <a:t>Link workers help patients access non-clinical services addressing social determinants of health, enhancing holistic well-being.​</a:t>
            </a:r>
          </a:p>
          <a:p>
            <a:pPr fontAlgn="base"/>
            <a:r>
              <a:rPr lang="en-US" sz="3000" b="1" dirty="0"/>
              <a:t>Integration with MDTs:</a:t>
            </a:r>
            <a:r>
              <a:rPr lang="en-US" sz="3000" dirty="0"/>
              <a:t>​</a:t>
            </a:r>
          </a:p>
          <a:p>
            <a:pPr fontAlgn="base"/>
            <a:r>
              <a:rPr lang="en-US" sz="3000" dirty="0"/>
              <a:t>Social prescribing services must be accessible and integrated with multidisciplinary teams for coordinated care delivery.​</a:t>
            </a:r>
          </a:p>
          <a:p>
            <a:pPr fontAlgn="base"/>
            <a:r>
              <a:rPr lang="en-US" sz="3000" b="1" dirty="0"/>
              <a:t>Outreach to Underserved Groups:</a:t>
            </a:r>
            <a:r>
              <a:rPr lang="en-US" sz="3000" dirty="0"/>
              <a:t>​</a:t>
            </a:r>
          </a:p>
          <a:p>
            <a:pPr fontAlgn="base"/>
            <a:r>
              <a:rPr lang="en-US" sz="3000" dirty="0"/>
              <a:t>Outreach strategies are vital to engage underserved populations and reduce barriers to accessing care.​</a:t>
            </a:r>
          </a:p>
          <a:p>
            <a:pPr fontAlgn="base"/>
            <a:r>
              <a:rPr lang="en-US" sz="3000" b="1" dirty="0"/>
              <a:t>Importance of Proper Coding</a:t>
            </a:r>
            <a:r>
              <a:rPr lang="en-US" sz="3000" dirty="0"/>
              <a:t>​:</a:t>
            </a:r>
          </a:p>
          <a:p>
            <a:pPr fontAlgn="base"/>
            <a:r>
              <a:rPr lang="en-US" sz="3000" dirty="0"/>
              <a:t>Accurate coding of social prescribing activities supports evaluation, demonstrating impact and guiding future planning.​</a:t>
            </a:r>
          </a:p>
          <a:p>
            <a:pPr fontAlgn="base"/>
            <a:r>
              <a:rPr lang="en-US" sz="3000" b="1" i="1" dirty="0"/>
              <a:t>Requirement –</a:t>
            </a:r>
            <a:r>
              <a:rPr lang="en-US" sz="3000" i="1" dirty="0"/>
              <a:t> </a:t>
            </a:r>
          </a:p>
          <a:p>
            <a:pPr fontAlgn="base"/>
            <a:r>
              <a:rPr lang="en-GB" sz="3000" b="0" i="1" u="none" strike="noStrike" dirty="0">
                <a:solidFill>
                  <a:schemeClr val="tx2">
                    <a:lumMod val="60000"/>
                    <a:lumOff val="40000"/>
                  </a:schemeClr>
                </a:solidFill>
                <a:effectLst/>
                <a:latin typeface="Calibri" panose="020F0502020204030204" pitchFamily="34" charset="0"/>
              </a:rPr>
              <a:t>Provide a social prescribing service in line with the guidance</a:t>
            </a:r>
            <a:endParaRPr lang="en-US" sz="3000" i="1" dirty="0">
              <a:solidFill>
                <a:schemeClr val="tx2">
                  <a:lumMod val="60000"/>
                  <a:lumOff val="40000"/>
                </a:schemeClr>
              </a:solidFill>
            </a:endParaRPr>
          </a:p>
        </p:txBody>
      </p:sp>
    </p:spTree>
    <p:extLst>
      <p:ext uri="{BB962C8B-B14F-4D97-AF65-F5344CB8AC3E}">
        <p14:creationId xmlns:p14="http://schemas.microsoft.com/office/powerpoint/2010/main" val="3664832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31600-B72B-C4D9-5C29-178D601251B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B7A24ED-61A4-2768-7395-3CE7707FA219}"/>
              </a:ext>
            </a:extLst>
          </p:cNvPr>
          <p:cNvGrpSpPr>
            <a:grpSpLocks noGrp="1" noUngrp="1" noRot="1" noMove="1" noResize="1"/>
          </p:cNvGrpSpPr>
          <p:nvPr/>
        </p:nvGrpSpPr>
        <p:grpSpPr>
          <a:xfrm>
            <a:off x="0" y="8357515"/>
            <a:ext cx="18288000" cy="1929485"/>
            <a:chOff x="0" y="0"/>
            <a:chExt cx="5004601" cy="528013"/>
          </a:xfrm>
        </p:grpSpPr>
        <p:sp>
          <p:nvSpPr>
            <p:cNvPr id="3" name="Freeform 3">
              <a:extLst>
                <a:ext uri="{FF2B5EF4-FFF2-40B4-BE49-F238E27FC236}">
                  <a16:creationId xmlns:a16="http://schemas.microsoft.com/office/drawing/2014/main" id="{433BA57B-9CF2-68B9-7D95-D1FA75D30980}"/>
                </a:ext>
              </a:extLst>
            </p:cNvPr>
            <p:cNvSpPr>
              <a:spLocks noGrp="1" noRot="1" noMove="1" noResize="1" noEditPoints="1" noAdjustHandles="1" noChangeArrowheads="1" noChangeShapeType="1"/>
            </p:cNvSpPr>
            <p:nvPr/>
          </p:nvSpPr>
          <p:spPr>
            <a:xfrm>
              <a:off x="0" y="0"/>
              <a:ext cx="5004601" cy="528013"/>
            </a:xfrm>
            <a:custGeom>
              <a:avLst/>
              <a:gdLst/>
              <a:ahLst/>
              <a:cxnLst/>
              <a:rect l="l" t="t" r="r" b="b"/>
              <a:pathLst>
                <a:path w="5004601" h="528013">
                  <a:moveTo>
                    <a:pt x="0" y="0"/>
                  </a:moveTo>
                  <a:lnTo>
                    <a:pt x="5004601" y="0"/>
                  </a:lnTo>
                  <a:lnTo>
                    <a:pt x="5004601" y="528013"/>
                  </a:lnTo>
                  <a:lnTo>
                    <a:pt x="0" y="528013"/>
                  </a:lnTo>
                  <a:close/>
                </a:path>
              </a:pathLst>
            </a:custGeom>
            <a:solidFill>
              <a:srgbClr val="1A60A1"/>
            </a:solidFill>
          </p:spPr>
          <p:txBody>
            <a:bodyPr/>
            <a:lstStyle/>
            <a:p>
              <a:endParaRPr lang="en-GB"/>
            </a:p>
          </p:txBody>
        </p:sp>
        <p:sp>
          <p:nvSpPr>
            <p:cNvPr id="4" name="TextBox 4">
              <a:extLst>
                <a:ext uri="{FF2B5EF4-FFF2-40B4-BE49-F238E27FC236}">
                  <a16:creationId xmlns:a16="http://schemas.microsoft.com/office/drawing/2014/main" id="{0DE68FEE-B715-6127-1B75-11E411637C02}"/>
                </a:ext>
              </a:extLst>
            </p:cNvPr>
            <p:cNvSpPr txBox="1">
              <a:spLocks noGrp="1" noRot="1" noMove="1" noResize="1" noEditPoints="1" noAdjustHandles="1" noChangeArrowheads="1" noChangeShapeType="1"/>
            </p:cNvSpPr>
            <p:nvPr/>
          </p:nvSpPr>
          <p:spPr>
            <a:xfrm>
              <a:off x="0" y="-38100"/>
              <a:ext cx="5004601" cy="566113"/>
            </a:xfrm>
            <a:prstGeom prst="rect">
              <a:avLst/>
            </a:prstGeom>
          </p:spPr>
          <p:txBody>
            <a:bodyPr lIns="48892" tIns="48892" rIns="48892" bIns="48892" rtlCol="0" anchor="ctr"/>
            <a:lstStyle/>
            <a:p>
              <a:pPr algn="ctr">
                <a:lnSpc>
                  <a:spcPts val="3499"/>
                </a:lnSpc>
              </a:pPr>
              <a:endParaRPr/>
            </a:p>
          </p:txBody>
        </p:sp>
      </p:grpSp>
      <p:sp>
        <p:nvSpPr>
          <p:cNvPr id="5" name="TextBox 5">
            <a:extLst>
              <a:ext uri="{FF2B5EF4-FFF2-40B4-BE49-F238E27FC236}">
                <a16:creationId xmlns:a16="http://schemas.microsoft.com/office/drawing/2014/main" id="{79987071-A86F-37C0-9463-97C8E262F182}"/>
              </a:ext>
            </a:extLst>
          </p:cNvPr>
          <p:cNvSpPr txBox="1">
            <a:spLocks noGrp="1" noRot="1" noMove="1" noResize="1" noEditPoints="1" noAdjustHandles="1" noChangeArrowheads="1" noChangeShapeType="1"/>
          </p:cNvSpPr>
          <p:nvPr/>
        </p:nvSpPr>
        <p:spPr>
          <a:xfrm>
            <a:off x="124163" y="8875300"/>
            <a:ext cx="18039674" cy="746950"/>
          </a:xfrm>
          <a:prstGeom prst="rect">
            <a:avLst/>
          </a:prstGeom>
        </p:spPr>
        <p:txBody>
          <a:bodyPr lIns="0" tIns="0" rIns="0" bIns="0" rtlCol="0" anchor="t">
            <a:spAutoFit/>
          </a:bodyPr>
          <a:lstStyle/>
          <a:p>
            <a:pPr algn="ctr">
              <a:lnSpc>
                <a:spcPts val="3025"/>
              </a:lnSpc>
            </a:pPr>
            <a:r>
              <a:rPr lang="en-US" sz="2420">
                <a:solidFill>
                  <a:srgbClr val="FFFFFF"/>
                </a:solidFill>
                <a:latin typeface="Gordita Bold"/>
              </a:rPr>
              <a:t>Wessex LMCs - General Practice Champion</a:t>
            </a:r>
          </a:p>
          <a:p>
            <a:pPr algn="ctr">
              <a:lnSpc>
                <a:spcPts val="2899"/>
              </a:lnSpc>
            </a:pPr>
            <a:r>
              <a:rPr lang="en-US" sz="2319">
                <a:solidFill>
                  <a:srgbClr val="FFFFFF"/>
                </a:solidFill>
                <a:latin typeface="Gordita Italics"/>
              </a:rPr>
              <a:t>Representing, influencing, and promoting collaborative working to protect and evolve General Practice services</a:t>
            </a:r>
          </a:p>
        </p:txBody>
      </p:sp>
      <p:sp>
        <p:nvSpPr>
          <p:cNvPr id="6" name="TextBox 6">
            <a:extLst>
              <a:ext uri="{FF2B5EF4-FFF2-40B4-BE49-F238E27FC236}">
                <a16:creationId xmlns:a16="http://schemas.microsoft.com/office/drawing/2014/main" id="{A6199942-3101-1FB2-8B49-4AF484E88D33}"/>
              </a:ext>
            </a:extLst>
          </p:cNvPr>
          <p:cNvSpPr txBox="1"/>
          <p:nvPr/>
        </p:nvSpPr>
        <p:spPr>
          <a:xfrm>
            <a:off x="1227859" y="2302133"/>
            <a:ext cx="15832282" cy="4905061"/>
          </a:xfrm>
          <a:prstGeom prst="rect">
            <a:avLst/>
          </a:prstGeom>
        </p:spPr>
        <p:txBody>
          <a:bodyPr lIns="0" tIns="0" rIns="0" bIns="0" rtlCol="0" anchor="t">
            <a:normAutofit/>
          </a:bodyPr>
          <a:lstStyle/>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p:txBody>
      </p:sp>
      <p:grpSp>
        <p:nvGrpSpPr>
          <p:cNvPr id="7" name="Group 7">
            <a:extLst>
              <a:ext uri="{FF2B5EF4-FFF2-40B4-BE49-F238E27FC236}">
                <a16:creationId xmlns:a16="http://schemas.microsoft.com/office/drawing/2014/main" id="{98784B6A-253E-5059-23D2-0A6E29C6F5DF}"/>
              </a:ext>
            </a:extLst>
          </p:cNvPr>
          <p:cNvGrpSpPr>
            <a:grpSpLocks noGrp="1" noUngrp="1" noRot="1" noMove="1" noResize="1"/>
          </p:cNvGrpSpPr>
          <p:nvPr/>
        </p:nvGrpSpPr>
        <p:grpSpPr>
          <a:xfrm>
            <a:off x="329491" y="386659"/>
            <a:ext cx="4394552" cy="1235810"/>
            <a:chOff x="0" y="0"/>
            <a:chExt cx="5859402" cy="1647747"/>
          </a:xfrm>
        </p:grpSpPr>
        <p:sp>
          <p:nvSpPr>
            <p:cNvPr id="8" name="Freeform 8">
              <a:extLst>
                <a:ext uri="{FF2B5EF4-FFF2-40B4-BE49-F238E27FC236}">
                  <a16:creationId xmlns:a16="http://schemas.microsoft.com/office/drawing/2014/main" id="{F0CB9911-77A9-A619-4F97-D40E50AB1BF8}"/>
                </a:ext>
              </a:extLst>
            </p:cNvPr>
            <p:cNvSpPr>
              <a:spLocks noGrp="1" noRot="1" noMove="1" noResize="1" noEditPoints="1" noAdjustHandles="1" noChangeArrowheads="1" noChangeShapeType="1"/>
            </p:cNvSpPr>
            <p:nvPr/>
          </p:nvSpPr>
          <p:spPr>
            <a:xfrm>
              <a:off x="0" y="0"/>
              <a:ext cx="2541811" cy="1372578"/>
            </a:xfrm>
            <a:custGeom>
              <a:avLst/>
              <a:gdLst/>
              <a:ahLst/>
              <a:cxnLst/>
              <a:rect l="l" t="t" r="r" b="b"/>
              <a:pathLst>
                <a:path w="2541811" h="1372578">
                  <a:moveTo>
                    <a:pt x="0" y="0"/>
                  </a:moveTo>
                  <a:lnTo>
                    <a:pt x="2541811" y="0"/>
                  </a:lnTo>
                  <a:lnTo>
                    <a:pt x="2541811" y="1372578"/>
                  </a:lnTo>
                  <a:lnTo>
                    <a:pt x="0" y="1372578"/>
                  </a:lnTo>
                  <a:lnTo>
                    <a:pt x="0" y="0"/>
                  </a:lnTo>
                  <a:close/>
                </a:path>
              </a:pathLst>
            </a:custGeom>
            <a:blipFill>
              <a:blip r:embed="rId3"/>
              <a:stretch>
                <a:fillRect/>
              </a:stretch>
            </a:blipFill>
          </p:spPr>
          <p:txBody>
            <a:bodyPr/>
            <a:lstStyle/>
            <a:p>
              <a:endParaRPr lang="en-GB"/>
            </a:p>
          </p:txBody>
        </p:sp>
        <p:sp>
          <p:nvSpPr>
            <p:cNvPr id="9" name="TextBox 9">
              <a:extLst>
                <a:ext uri="{FF2B5EF4-FFF2-40B4-BE49-F238E27FC236}">
                  <a16:creationId xmlns:a16="http://schemas.microsoft.com/office/drawing/2014/main" id="{5A1DAF19-EE47-F554-D54A-B9544FBD55A4}"/>
                </a:ext>
              </a:extLst>
            </p:cNvPr>
            <p:cNvSpPr txBox="1">
              <a:spLocks noGrp="1" noRot="1" noMove="1" noResize="1" noEditPoints="1" noAdjustHandles="1" noChangeArrowheads="1" noChangeShapeType="1"/>
            </p:cNvSpPr>
            <p:nvPr/>
          </p:nvSpPr>
          <p:spPr>
            <a:xfrm>
              <a:off x="134212" y="1420762"/>
              <a:ext cx="5725190" cy="226985"/>
            </a:xfrm>
            <a:prstGeom prst="rect">
              <a:avLst/>
            </a:prstGeom>
          </p:spPr>
          <p:txBody>
            <a:bodyPr lIns="0" tIns="0" rIns="0" bIns="0" rtlCol="0" anchor="t">
              <a:spAutoFit/>
            </a:bodyPr>
            <a:lstStyle/>
            <a:p>
              <a:pPr algn="just">
                <a:lnSpc>
                  <a:spcPts val="1464"/>
                </a:lnSpc>
              </a:pPr>
              <a:endParaRPr/>
            </a:p>
          </p:txBody>
        </p:sp>
      </p:grpSp>
      <p:sp>
        <p:nvSpPr>
          <p:cNvPr id="10" name="TextBox 10">
            <a:extLst>
              <a:ext uri="{FF2B5EF4-FFF2-40B4-BE49-F238E27FC236}">
                <a16:creationId xmlns:a16="http://schemas.microsoft.com/office/drawing/2014/main" id="{FAD76566-54CD-CF07-1A6B-02C0D5E656A5}"/>
              </a:ext>
            </a:extLst>
          </p:cNvPr>
          <p:cNvSpPr txBox="1"/>
          <p:nvPr/>
        </p:nvSpPr>
        <p:spPr>
          <a:xfrm>
            <a:off x="142472" y="772566"/>
            <a:ext cx="18003056" cy="730969"/>
          </a:xfrm>
          <a:prstGeom prst="rect">
            <a:avLst/>
          </a:prstGeom>
        </p:spPr>
        <p:txBody>
          <a:bodyPr lIns="0" tIns="0" rIns="0" bIns="0" rtlCol="0" anchor="t">
            <a:spAutoFit/>
          </a:bodyPr>
          <a:lstStyle/>
          <a:p>
            <a:pPr algn="ctr">
              <a:lnSpc>
                <a:spcPts val="5700"/>
              </a:lnSpc>
            </a:pPr>
            <a:r>
              <a:rPr lang="en-US" sz="4800" b="1" dirty="0"/>
              <a:t>Capacity and Access</a:t>
            </a:r>
            <a:r>
              <a:rPr lang="en-US" dirty="0"/>
              <a:t>​​</a:t>
            </a:r>
            <a:endParaRPr lang="en-US" sz="3600" dirty="0">
              <a:solidFill>
                <a:srgbClr val="000000"/>
              </a:solidFill>
              <a:latin typeface="Gordita Bold"/>
            </a:endParaRPr>
          </a:p>
        </p:txBody>
      </p:sp>
      <p:sp>
        <p:nvSpPr>
          <p:cNvPr id="12" name="TextBox 11">
            <a:extLst>
              <a:ext uri="{FF2B5EF4-FFF2-40B4-BE49-F238E27FC236}">
                <a16:creationId xmlns:a16="http://schemas.microsoft.com/office/drawing/2014/main" id="{5554D94F-F2B2-2466-F1DE-1577CEBCE7C7}"/>
              </a:ext>
            </a:extLst>
          </p:cNvPr>
          <p:cNvSpPr txBox="1"/>
          <p:nvPr/>
        </p:nvSpPr>
        <p:spPr>
          <a:xfrm>
            <a:off x="1227859" y="1555318"/>
            <a:ext cx="15832282" cy="6986528"/>
          </a:xfrm>
          <a:prstGeom prst="rect">
            <a:avLst/>
          </a:prstGeom>
          <a:noFill/>
        </p:spPr>
        <p:txBody>
          <a:bodyPr wrap="square">
            <a:spAutoFit/>
          </a:bodyPr>
          <a:lstStyle/>
          <a:p>
            <a:pPr fontAlgn="base"/>
            <a:r>
              <a:rPr lang="en-US" sz="3000" i="1" dirty="0">
                <a:solidFill>
                  <a:schemeClr val="tx2">
                    <a:lumMod val="60000"/>
                    <a:lumOff val="40000"/>
                  </a:schemeClr>
                </a:solidFill>
              </a:rPr>
              <a:t>(Section 10.4A DES Contract and Guidance Part b, Section 11)</a:t>
            </a:r>
          </a:p>
          <a:p>
            <a:pPr fontAlgn="base"/>
            <a:r>
              <a:rPr lang="en-US" sz="3000" b="1" dirty="0"/>
              <a:t>Utilization of Funding:</a:t>
            </a:r>
            <a:r>
              <a:rPr lang="en-US" sz="3000" dirty="0"/>
              <a:t>​</a:t>
            </a:r>
          </a:p>
          <a:p>
            <a:pPr fontAlgn="base"/>
            <a:r>
              <a:rPr lang="en-US" sz="3000" dirty="0"/>
              <a:t>PCNs should use any available funding to implement digital tools and improve general practice workflows.​</a:t>
            </a:r>
          </a:p>
          <a:p>
            <a:pPr fontAlgn="base"/>
            <a:r>
              <a:rPr lang="en-US" sz="3000" b="1" dirty="0"/>
              <a:t>Risk Stratification Techniques:</a:t>
            </a:r>
            <a:r>
              <a:rPr lang="en-US" sz="3000" dirty="0"/>
              <a:t>​</a:t>
            </a:r>
          </a:p>
          <a:p>
            <a:pPr fontAlgn="base"/>
            <a:r>
              <a:rPr lang="en-US" sz="3000" dirty="0"/>
              <a:t>Risk stratification helps prioritize care for patients with the greatest needs efficiently – </a:t>
            </a:r>
            <a:r>
              <a:rPr lang="en-US" sz="2800" i="1" dirty="0">
                <a:solidFill>
                  <a:schemeClr val="accent1"/>
                </a:solidFill>
              </a:rPr>
              <a:t>identifying patients who would benefit from continuity of care</a:t>
            </a:r>
            <a:endParaRPr lang="en-US" sz="3000" dirty="0"/>
          </a:p>
          <a:p>
            <a:pPr fontAlgn="base"/>
            <a:r>
              <a:rPr lang="en-US" sz="3000" b="1" dirty="0"/>
              <a:t>Progress Tracking and Reviews:</a:t>
            </a:r>
            <a:r>
              <a:rPr lang="en-US" sz="3000" dirty="0"/>
              <a:t>​</a:t>
            </a:r>
          </a:p>
          <a:p>
            <a:pPr fontAlgn="base"/>
            <a:r>
              <a:rPr lang="en-US" sz="3000" dirty="0"/>
              <a:t>Quarterly updates and year-end reviews track implementation progress and outcomes effectively.​</a:t>
            </a:r>
          </a:p>
          <a:p>
            <a:pPr fontAlgn="base"/>
            <a:r>
              <a:rPr lang="en-US" sz="3000" b="1" dirty="0"/>
              <a:t>Enhanced Patient Experience:</a:t>
            </a:r>
            <a:r>
              <a:rPr lang="en-US" sz="3000" dirty="0"/>
              <a:t>​</a:t>
            </a:r>
          </a:p>
          <a:p>
            <a:pPr fontAlgn="base"/>
            <a:r>
              <a:rPr lang="en-US" sz="3000" dirty="0"/>
              <a:t>Efforts focus on reducing wait times and improving operational efficiency for better patient care. – </a:t>
            </a:r>
            <a:r>
              <a:rPr lang="en-US" sz="3000" i="1" dirty="0">
                <a:solidFill>
                  <a:schemeClr val="accent1"/>
                </a:solidFill>
              </a:rPr>
              <a:t>use of telephony data to support capacity/demand and improvements</a:t>
            </a:r>
          </a:p>
          <a:p>
            <a:pPr fontAlgn="base"/>
            <a:r>
              <a:rPr lang="en-US" sz="3000" b="1" i="1" dirty="0"/>
              <a:t>Requirement – </a:t>
            </a:r>
            <a:r>
              <a:rPr lang="en-GB" sz="3200" dirty="0">
                <a:hlinkClick r:id="rId4"/>
              </a:rPr>
              <a:t>NHS England » Modern general practice model</a:t>
            </a:r>
            <a:endParaRPr lang="en-US" sz="3000" b="1" i="1" dirty="0"/>
          </a:p>
          <a:p>
            <a:pPr fontAlgn="base"/>
            <a:r>
              <a:rPr lang="en-GB" sz="3000" i="1" u="none" strike="noStrike" dirty="0">
                <a:solidFill>
                  <a:srgbClr val="000000"/>
                </a:solidFill>
                <a:effectLst/>
                <a:latin typeface="Calibri" panose="020F0502020204030204" pitchFamily="34" charset="0"/>
              </a:rPr>
              <a:t>Local Capacity and Access Improvement Payment Plan - </a:t>
            </a:r>
            <a:r>
              <a:rPr lang="en-GB" sz="3000" i="1" dirty="0">
                <a:solidFill>
                  <a:schemeClr val="tx2">
                    <a:lumMod val="60000"/>
                    <a:lumOff val="40000"/>
                  </a:schemeClr>
                </a:solidFill>
              </a:rPr>
              <a:t>ICBs to review PCN member practice compliance with offering online consultation access to patients for both medical and admin requests </a:t>
            </a:r>
            <a:endParaRPr lang="en-US" sz="3000" i="1" dirty="0">
              <a:solidFill>
                <a:schemeClr val="tx2">
                  <a:lumMod val="60000"/>
                  <a:lumOff val="40000"/>
                </a:schemeClr>
              </a:solidFill>
            </a:endParaRPr>
          </a:p>
        </p:txBody>
      </p:sp>
    </p:spTree>
    <p:extLst>
      <p:ext uri="{BB962C8B-B14F-4D97-AF65-F5344CB8AC3E}">
        <p14:creationId xmlns:p14="http://schemas.microsoft.com/office/powerpoint/2010/main" val="3421814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F5D8B-C650-5A74-2B48-32B86AB571F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E0E2D5E-0121-265C-8B04-FD8C6FDA1315}"/>
              </a:ext>
            </a:extLst>
          </p:cNvPr>
          <p:cNvGrpSpPr>
            <a:grpSpLocks noGrp="1" noUngrp="1" noRot="1" noMove="1" noResize="1"/>
          </p:cNvGrpSpPr>
          <p:nvPr/>
        </p:nvGrpSpPr>
        <p:grpSpPr>
          <a:xfrm>
            <a:off x="0" y="8357515"/>
            <a:ext cx="18288000" cy="1929485"/>
            <a:chOff x="0" y="0"/>
            <a:chExt cx="5004601" cy="528013"/>
          </a:xfrm>
        </p:grpSpPr>
        <p:sp>
          <p:nvSpPr>
            <p:cNvPr id="3" name="Freeform 3">
              <a:extLst>
                <a:ext uri="{FF2B5EF4-FFF2-40B4-BE49-F238E27FC236}">
                  <a16:creationId xmlns:a16="http://schemas.microsoft.com/office/drawing/2014/main" id="{13F81E2F-6B42-6F6C-7264-1F6EE450D2FE}"/>
                </a:ext>
              </a:extLst>
            </p:cNvPr>
            <p:cNvSpPr>
              <a:spLocks noGrp="1" noRot="1" noMove="1" noResize="1" noEditPoints="1" noAdjustHandles="1" noChangeArrowheads="1" noChangeShapeType="1"/>
            </p:cNvSpPr>
            <p:nvPr/>
          </p:nvSpPr>
          <p:spPr>
            <a:xfrm>
              <a:off x="0" y="0"/>
              <a:ext cx="5004601" cy="528013"/>
            </a:xfrm>
            <a:custGeom>
              <a:avLst/>
              <a:gdLst/>
              <a:ahLst/>
              <a:cxnLst/>
              <a:rect l="l" t="t" r="r" b="b"/>
              <a:pathLst>
                <a:path w="5004601" h="528013">
                  <a:moveTo>
                    <a:pt x="0" y="0"/>
                  </a:moveTo>
                  <a:lnTo>
                    <a:pt x="5004601" y="0"/>
                  </a:lnTo>
                  <a:lnTo>
                    <a:pt x="5004601" y="528013"/>
                  </a:lnTo>
                  <a:lnTo>
                    <a:pt x="0" y="528013"/>
                  </a:lnTo>
                  <a:close/>
                </a:path>
              </a:pathLst>
            </a:custGeom>
            <a:solidFill>
              <a:srgbClr val="1A60A1"/>
            </a:solidFill>
          </p:spPr>
          <p:txBody>
            <a:bodyPr/>
            <a:lstStyle/>
            <a:p>
              <a:endParaRPr lang="en-GB"/>
            </a:p>
          </p:txBody>
        </p:sp>
        <p:sp>
          <p:nvSpPr>
            <p:cNvPr id="4" name="TextBox 4">
              <a:extLst>
                <a:ext uri="{FF2B5EF4-FFF2-40B4-BE49-F238E27FC236}">
                  <a16:creationId xmlns:a16="http://schemas.microsoft.com/office/drawing/2014/main" id="{50268F1D-A3F3-04AC-7A10-F6949E79B782}"/>
                </a:ext>
              </a:extLst>
            </p:cNvPr>
            <p:cNvSpPr txBox="1">
              <a:spLocks noGrp="1" noRot="1" noMove="1" noResize="1" noEditPoints="1" noAdjustHandles="1" noChangeArrowheads="1" noChangeShapeType="1"/>
            </p:cNvSpPr>
            <p:nvPr/>
          </p:nvSpPr>
          <p:spPr>
            <a:xfrm>
              <a:off x="0" y="-38100"/>
              <a:ext cx="5004601" cy="566113"/>
            </a:xfrm>
            <a:prstGeom prst="rect">
              <a:avLst/>
            </a:prstGeom>
          </p:spPr>
          <p:txBody>
            <a:bodyPr lIns="48892" tIns="48892" rIns="48892" bIns="48892" rtlCol="0" anchor="ctr"/>
            <a:lstStyle/>
            <a:p>
              <a:pPr algn="ctr">
                <a:lnSpc>
                  <a:spcPts val="3499"/>
                </a:lnSpc>
              </a:pPr>
              <a:endParaRPr/>
            </a:p>
          </p:txBody>
        </p:sp>
      </p:grpSp>
      <p:sp>
        <p:nvSpPr>
          <p:cNvPr id="5" name="TextBox 5">
            <a:extLst>
              <a:ext uri="{FF2B5EF4-FFF2-40B4-BE49-F238E27FC236}">
                <a16:creationId xmlns:a16="http://schemas.microsoft.com/office/drawing/2014/main" id="{8FE42784-5156-8D1D-799F-CB88C2707954}"/>
              </a:ext>
            </a:extLst>
          </p:cNvPr>
          <p:cNvSpPr txBox="1">
            <a:spLocks noGrp="1" noRot="1" noMove="1" noResize="1" noEditPoints="1" noAdjustHandles="1" noChangeArrowheads="1" noChangeShapeType="1"/>
          </p:cNvSpPr>
          <p:nvPr/>
        </p:nvSpPr>
        <p:spPr>
          <a:xfrm>
            <a:off x="124163" y="8875300"/>
            <a:ext cx="18039674" cy="746950"/>
          </a:xfrm>
          <a:prstGeom prst="rect">
            <a:avLst/>
          </a:prstGeom>
        </p:spPr>
        <p:txBody>
          <a:bodyPr lIns="0" tIns="0" rIns="0" bIns="0" rtlCol="0" anchor="t">
            <a:spAutoFit/>
          </a:bodyPr>
          <a:lstStyle/>
          <a:p>
            <a:pPr algn="ctr">
              <a:lnSpc>
                <a:spcPts val="3025"/>
              </a:lnSpc>
            </a:pPr>
            <a:r>
              <a:rPr lang="en-US" sz="2420">
                <a:solidFill>
                  <a:srgbClr val="FFFFFF"/>
                </a:solidFill>
                <a:latin typeface="Gordita Bold"/>
              </a:rPr>
              <a:t>Wessex LMCs - General Practice Champion</a:t>
            </a:r>
          </a:p>
          <a:p>
            <a:pPr algn="ctr">
              <a:lnSpc>
                <a:spcPts val="2899"/>
              </a:lnSpc>
            </a:pPr>
            <a:r>
              <a:rPr lang="en-US" sz="2319">
                <a:solidFill>
                  <a:srgbClr val="FFFFFF"/>
                </a:solidFill>
                <a:latin typeface="Gordita Italics"/>
              </a:rPr>
              <a:t>Representing, influencing, and promoting collaborative working to protect and evolve General Practice services</a:t>
            </a:r>
          </a:p>
        </p:txBody>
      </p:sp>
      <p:sp>
        <p:nvSpPr>
          <p:cNvPr id="6" name="TextBox 6">
            <a:extLst>
              <a:ext uri="{FF2B5EF4-FFF2-40B4-BE49-F238E27FC236}">
                <a16:creationId xmlns:a16="http://schemas.microsoft.com/office/drawing/2014/main" id="{7AA98782-2374-CD7C-455F-E56A63E1CCE4}"/>
              </a:ext>
            </a:extLst>
          </p:cNvPr>
          <p:cNvSpPr txBox="1"/>
          <p:nvPr/>
        </p:nvSpPr>
        <p:spPr>
          <a:xfrm>
            <a:off x="1227859" y="2302133"/>
            <a:ext cx="15832282" cy="4905061"/>
          </a:xfrm>
          <a:prstGeom prst="rect">
            <a:avLst/>
          </a:prstGeom>
        </p:spPr>
        <p:txBody>
          <a:bodyPr lIns="0" tIns="0" rIns="0" bIns="0" rtlCol="0" anchor="t">
            <a:normAutofit/>
          </a:bodyPr>
          <a:lstStyle/>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p:txBody>
      </p:sp>
      <p:grpSp>
        <p:nvGrpSpPr>
          <p:cNvPr id="7" name="Group 7">
            <a:extLst>
              <a:ext uri="{FF2B5EF4-FFF2-40B4-BE49-F238E27FC236}">
                <a16:creationId xmlns:a16="http://schemas.microsoft.com/office/drawing/2014/main" id="{448EB532-B7BD-41AE-2F20-E61824EC1C42}"/>
              </a:ext>
            </a:extLst>
          </p:cNvPr>
          <p:cNvGrpSpPr>
            <a:grpSpLocks noGrp="1" noUngrp="1" noRot="1" noMove="1" noResize="1"/>
          </p:cNvGrpSpPr>
          <p:nvPr/>
        </p:nvGrpSpPr>
        <p:grpSpPr>
          <a:xfrm>
            <a:off x="329491" y="386659"/>
            <a:ext cx="4394552" cy="1235810"/>
            <a:chOff x="0" y="0"/>
            <a:chExt cx="5859402" cy="1647747"/>
          </a:xfrm>
        </p:grpSpPr>
        <p:sp>
          <p:nvSpPr>
            <p:cNvPr id="8" name="Freeform 8">
              <a:extLst>
                <a:ext uri="{FF2B5EF4-FFF2-40B4-BE49-F238E27FC236}">
                  <a16:creationId xmlns:a16="http://schemas.microsoft.com/office/drawing/2014/main" id="{7FE647A0-7361-692E-62E2-20CAE55262CE}"/>
                </a:ext>
              </a:extLst>
            </p:cNvPr>
            <p:cNvSpPr>
              <a:spLocks noGrp="1" noRot="1" noMove="1" noResize="1" noEditPoints="1" noAdjustHandles="1" noChangeArrowheads="1" noChangeShapeType="1"/>
            </p:cNvSpPr>
            <p:nvPr/>
          </p:nvSpPr>
          <p:spPr>
            <a:xfrm>
              <a:off x="0" y="0"/>
              <a:ext cx="2541811" cy="1372578"/>
            </a:xfrm>
            <a:custGeom>
              <a:avLst/>
              <a:gdLst/>
              <a:ahLst/>
              <a:cxnLst/>
              <a:rect l="l" t="t" r="r" b="b"/>
              <a:pathLst>
                <a:path w="2541811" h="1372578">
                  <a:moveTo>
                    <a:pt x="0" y="0"/>
                  </a:moveTo>
                  <a:lnTo>
                    <a:pt x="2541811" y="0"/>
                  </a:lnTo>
                  <a:lnTo>
                    <a:pt x="2541811" y="1372578"/>
                  </a:lnTo>
                  <a:lnTo>
                    <a:pt x="0" y="1372578"/>
                  </a:lnTo>
                  <a:lnTo>
                    <a:pt x="0" y="0"/>
                  </a:lnTo>
                  <a:close/>
                </a:path>
              </a:pathLst>
            </a:custGeom>
            <a:blipFill>
              <a:blip r:embed="rId3"/>
              <a:stretch>
                <a:fillRect/>
              </a:stretch>
            </a:blipFill>
          </p:spPr>
          <p:txBody>
            <a:bodyPr/>
            <a:lstStyle/>
            <a:p>
              <a:endParaRPr lang="en-GB"/>
            </a:p>
          </p:txBody>
        </p:sp>
        <p:sp>
          <p:nvSpPr>
            <p:cNvPr id="9" name="TextBox 9">
              <a:extLst>
                <a:ext uri="{FF2B5EF4-FFF2-40B4-BE49-F238E27FC236}">
                  <a16:creationId xmlns:a16="http://schemas.microsoft.com/office/drawing/2014/main" id="{F01CD259-489E-89B7-5860-A29DC35C40D4}"/>
                </a:ext>
              </a:extLst>
            </p:cNvPr>
            <p:cNvSpPr txBox="1">
              <a:spLocks noGrp="1" noRot="1" noMove="1" noResize="1" noEditPoints="1" noAdjustHandles="1" noChangeArrowheads="1" noChangeShapeType="1"/>
            </p:cNvSpPr>
            <p:nvPr/>
          </p:nvSpPr>
          <p:spPr>
            <a:xfrm>
              <a:off x="134212" y="1420762"/>
              <a:ext cx="5725190" cy="226985"/>
            </a:xfrm>
            <a:prstGeom prst="rect">
              <a:avLst/>
            </a:prstGeom>
          </p:spPr>
          <p:txBody>
            <a:bodyPr lIns="0" tIns="0" rIns="0" bIns="0" rtlCol="0" anchor="t">
              <a:spAutoFit/>
            </a:bodyPr>
            <a:lstStyle/>
            <a:p>
              <a:pPr algn="just">
                <a:lnSpc>
                  <a:spcPts val="1464"/>
                </a:lnSpc>
              </a:pPr>
              <a:endParaRPr/>
            </a:p>
          </p:txBody>
        </p:sp>
      </p:grpSp>
      <p:sp>
        <p:nvSpPr>
          <p:cNvPr id="10" name="TextBox 10">
            <a:extLst>
              <a:ext uri="{FF2B5EF4-FFF2-40B4-BE49-F238E27FC236}">
                <a16:creationId xmlns:a16="http://schemas.microsoft.com/office/drawing/2014/main" id="{A42CA3DC-8554-06E2-6CAE-3C775D640640}"/>
              </a:ext>
            </a:extLst>
          </p:cNvPr>
          <p:cNvSpPr txBox="1"/>
          <p:nvPr/>
        </p:nvSpPr>
        <p:spPr>
          <a:xfrm>
            <a:off x="142472" y="772566"/>
            <a:ext cx="18003056" cy="730969"/>
          </a:xfrm>
          <a:prstGeom prst="rect">
            <a:avLst/>
          </a:prstGeom>
        </p:spPr>
        <p:txBody>
          <a:bodyPr lIns="0" tIns="0" rIns="0" bIns="0" rtlCol="0" anchor="t">
            <a:spAutoFit/>
          </a:bodyPr>
          <a:lstStyle/>
          <a:p>
            <a:pPr algn="ctr">
              <a:lnSpc>
                <a:spcPts val="5700"/>
              </a:lnSpc>
            </a:pPr>
            <a:r>
              <a:rPr lang="en-US" sz="4800" b="1" dirty="0"/>
              <a:t>Enhanced Health in Care Homes</a:t>
            </a:r>
            <a:r>
              <a:rPr lang="en-US" dirty="0"/>
              <a:t>​​</a:t>
            </a:r>
            <a:endParaRPr lang="en-US" sz="3600" dirty="0">
              <a:solidFill>
                <a:srgbClr val="000000"/>
              </a:solidFill>
              <a:latin typeface="Gordita Bold"/>
            </a:endParaRPr>
          </a:p>
        </p:txBody>
      </p:sp>
      <p:sp>
        <p:nvSpPr>
          <p:cNvPr id="12" name="TextBox 11">
            <a:extLst>
              <a:ext uri="{FF2B5EF4-FFF2-40B4-BE49-F238E27FC236}">
                <a16:creationId xmlns:a16="http://schemas.microsoft.com/office/drawing/2014/main" id="{06AC81A3-A245-12C4-7F06-E641827113C8}"/>
              </a:ext>
            </a:extLst>
          </p:cNvPr>
          <p:cNvSpPr txBox="1"/>
          <p:nvPr/>
        </p:nvSpPr>
        <p:spPr>
          <a:xfrm>
            <a:off x="1227859" y="1555318"/>
            <a:ext cx="15832282" cy="6786473"/>
          </a:xfrm>
          <a:prstGeom prst="rect">
            <a:avLst/>
          </a:prstGeom>
          <a:noFill/>
        </p:spPr>
        <p:txBody>
          <a:bodyPr wrap="square">
            <a:spAutoFit/>
          </a:bodyPr>
          <a:lstStyle/>
          <a:p>
            <a:pPr fontAlgn="base"/>
            <a:r>
              <a:rPr lang="en-US" sz="2900" i="1" dirty="0">
                <a:solidFill>
                  <a:schemeClr val="tx2">
                    <a:lumMod val="60000"/>
                    <a:lumOff val="40000"/>
                  </a:schemeClr>
                </a:solidFill>
              </a:rPr>
              <a:t>(Section 8.4 DES Contract and Guidance Part A, Section 2.2.23-2.2.25)</a:t>
            </a:r>
          </a:p>
          <a:p>
            <a:pPr fontAlgn="base"/>
            <a:r>
              <a:rPr lang="en-US" sz="2900" b="1" dirty="0"/>
              <a:t>Weekly MDT Rounds:</a:t>
            </a:r>
            <a:r>
              <a:rPr lang="en-US" sz="2900" dirty="0"/>
              <a:t>​</a:t>
            </a:r>
          </a:p>
          <a:p>
            <a:pPr fontAlgn="base"/>
            <a:r>
              <a:rPr lang="en-US" sz="2900" dirty="0"/>
              <a:t>PCNs conduct weekly multidisciplinary team rounds to coordinate care for care home residents effectively.​</a:t>
            </a:r>
          </a:p>
          <a:p>
            <a:pPr fontAlgn="base"/>
            <a:r>
              <a:rPr lang="en-US" sz="2900" b="1" dirty="0"/>
              <a:t>Personalised Care Plans</a:t>
            </a:r>
            <a:r>
              <a:rPr lang="en-US" sz="2900" dirty="0"/>
              <a:t>​:</a:t>
            </a:r>
          </a:p>
          <a:p>
            <a:pPr fontAlgn="base"/>
            <a:r>
              <a:rPr lang="en-US" sz="2900" dirty="0"/>
              <a:t>Personalized care plans are developed within seven days of admission to meet individual resident needs.​</a:t>
            </a:r>
          </a:p>
          <a:p>
            <a:pPr fontAlgn="base"/>
            <a:r>
              <a:rPr lang="en-US" sz="2900" b="1" dirty="0"/>
              <a:t>Structured Medication Reviews:</a:t>
            </a:r>
            <a:r>
              <a:rPr lang="en-US" sz="2900" dirty="0"/>
              <a:t>​</a:t>
            </a:r>
          </a:p>
          <a:p>
            <a:pPr fontAlgn="base"/>
            <a:r>
              <a:rPr lang="en-US" sz="2900" dirty="0"/>
              <a:t>Structured Medication Reviews ensure safe and effective prescribing for all care home residents.​</a:t>
            </a:r>
          </a:p>
          <a:p>
            <a:pPr fontAlgn="base"/>
            <a:r>
              <a:rPr lang="en-US" sz="2900" b="1" dirty="0"/>
              <a:t>Improved Quality of Life:</a:t>
            </a:r>
            <a:r>
              <a:rPr lang="en-US" sz="2900" dirty="0"/>
              <a:t>​</a:t>
            </a:r>
          </a:p>
          <a:p>
            <a:pPr fontAlgn="base"/>
            <a:r>
              <a:rPr lang="en-US" sz="2900" dirty="0"/>
              <a:t>These measures reduce avoidable hospital admissions and improve dignity and quality of life for older adults.​</a:t>
            </a:r>
          </a:p>
          <a:p>
            <a:pPr fontAlgn="base"/>
            <a:r>
              <a:rPr lang="en-US" sz="2900" b="1" i="1" dirty="0"/>
              <a:t>Requirement –</a:t>
            </a:r>
            <a:r>
              <a:rPr lang="en-US" sz="2900" i="1" dirty="0"/>
              <a:t> </a:t>
            </a:r>
          </a:p>
          <a:p>
            <a:pPr fontAlgn="base"/>
            <a:r>
              <a:rPr lang="en-US" sz="2900" i="1" dirty="0">
                <a:solidFill>
                  <a:schemeClr val="tx2">
                    <a:lumMod val="60000"/>
                    <a:lumOff val="40000"/>
                  </a:schemeClr>
                </a:solidFill>
              </a:rPr>
              <a:t>Lead GP for care homes, accurate coding , weekly care home rounds, implementation of the EHCH framework and updated record of CQC registered care home bed numbers – ICB to maintain list of Care Homes aligned to practices</a:t>
            </a:r>
          </a:p>
        </p:txBody>
      </p:sp>
    </p:spTree>
    <p:extLst>
      <p:ext uri="{BB962C8B-B14F-4D97-AF65-F5344CB8AC3E}">
        <p14:creationId xmlns:p14="http://schemas.microsoft.com/office/powerpoint/2010/main" val="2085300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B6A6E-1CFD-312B-09DB-343CA5DA155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C9BE8C9-B406-9B91-2303-D5B33BCC0A41}"/>
              </a:ext>
            </a:extLst>
          </p:cNvPr>
          <p:cNvGrpSpPr>
            <a:grpSpLocks noGrp="1" noUngrp="1" noRot="1" noMove="1" noResize="1"/>
          </p:cNvGrpSpPr>
          <p:nvPr/>
        </p:nvGrpSpPr>
        <p:grpSpPr>
          <a:xfrm>
            <a:off x="0" y="8357515"/>
            <a:ext cx="18288000" cy="1929485"/>
            <a:chOff x="0" y="0"/>
            <a:chExt cx="5004601" cy="528013"/>
          </a:xfrm>
        </p:grpSpPr>
        <p:sp>
          <p:nvSpPr>
            <p:cNvPr id="3" name="Freeform 3">
              <a:extLst>
                <a:ext uri="{FF2B5EF4-FFF2-40B4-BE49-F238E27FC236}">
                  <a16:creationId xmlns:a16="http://schemas.microsoft.com/office/drawing/2014/main" id="{F8B52883-2A75-CE61-81C1-9358A1308BA1}"/>
                </a:ext>
              </a:extLst>
            </p:cNvPr>
            <p:cNvSpPr>
              <a:spLocks noGrp="1" noRot="1" noMove="1" noResize="1" noEditPoints="1" noAdjustHandles="1" noChangeArrowheads="1" noChangeShapeType="1"/>
            </p:cNvSpPr>
            <p:nvPr/>
          </p:nvSpPr>
          <p:spPr>
            <a:xfrm>
              <a:off x="0" y="0"/>
              <a:ext cx="5004601" cy="528013"/>
            </a:xfrm>
            <a:custGeom>
              <a:avLst/>
              <a:gdLst/>
              <a:ahLst/>
              <a:cxnLst/>
              <a:rect l="l" t="t" r="r" b="b"/>
              <a:pathLst>
                <a:path w="5004601" h="528013">
                  <a:moveTo>
                    <a:pt x="0" y="0"/>
                  </a:moveTo>
                  <a:lnTo>
                    <a:pt x="5004601" y="0"/>
                  </a:lnTo>
                  <a:lnTo>
                    <a:pt x="5004601" y="528013"/>
                  </a:lnTo>
                  <a:lnTo>
                    <a:pt x="0" y="528013"/>
                  </a:lnTo>
                  <a:close/>
                </a:path>
              </a:pathLst>
            </a:custGeom>
            <a:solidFill>
              <a:srgbClr val="1A60A1"/>
            </a:solidFill>
          </p:spPr>
          <p:txBody>
            <a:bodyPr/>
            <a:lstStyle/>
            <a:p>
              <a:endParaRPr lang="en-GB"/>
            </a:p>
          </p:txBody>
        </p:sp>
        <p:sp>
          <p:nvSpPr>
            <p:cNvPr id="4" name="TextBox 4">
              <a:extLst>
                <a:ext uri="{FF2B5EF4-FFF2-40B4-BE49-F238E27FC236}">
                  <a16:creationId xmlns:a16="http://schemas.microsoft.com/office/drawing/2014/main" id="{7FC7EF25-14A6-7051-C6B2-0B0EF28C706B}"/>
                </a:ext>
              </a:extLst>
            </p:cNvPr>
            <p:cNvSpPr txBox="1">
              <a:spLocks noGrp="1" noRot="1" noMove="1" noResize="1" noEditPoints="1" noAdjustHandles="1" noChangeArrowheads="1" noChangeShapeType="1"/>
            </p:cNvSpPr>
            <p:nvPr/>
          </p:nvSpPr>
          <p:spPr>
            <a:xfrm>
              <a:off x="0" y="-38100"/>
              <a:ext cx="5004601" cy="566113"/>
            </a:xfrm>
            <a:prstGeom prst="rect">
              <a:avLst/>
            </a:prstGeom>
          </p:spPr>
          <p:txBody>
            <a:bodyPr lIns="48892" tIns="48892" rIns="48892" bIns="48892" rtlCol="0" anchor="ctr"/>
            <a:lstStyle/>
            <a:p>
              <a:pPr algn="ctr">
                <a:lnSpc>
                  <a:spcPts val="3499"/>
                </a:lnSpc>
              </a:pPr>
              <a:endParaRPr/>
            </a:p>
          </p:txBody>
        </p:sp>
      </p:grpSp>
      <p:sp>
        <p:nvSpPr>
          <p:cNvPr id="5" name="TextBox 5">
            <a:extLst>
              <a:ext uri="{FF2B5EF4-FFF2-40B4-BE49-F238E27FC236}">
                <a16:creationId xmlns:a16="http://schemas.microsoft.com/office/drawing/2014/main" id="{3EC42C68-B23E-2440-3F65-4B99A83C59F4}"/>
              </a:ext>
            </a:extLst>
          </p:cNvPr>
          <p:cNvSpPr txBox="1">
            <a:spLocks noGrp="1" noRot="1" noMove="1" noResize="1" noEditPoints="1" noAdjustHandles="1" noChangeArrowheads="1" noChangeShapeType="1"/>
          </p:cNvSpPr>
          <p:nvPr/>
        </p:nvSpPr>
        <p:spPr>
          <a:xfrm>
            <a:off x="124163" y="8875300"/>
            <a:ext cx="18039674" cy="746950"/>
          </a:xfrm>
          <a:prstGeom prst="rect">
            <a:avLst/>
          </a:prstGeom>
        </p:spPr>
        <p:txBody>
          <a:bodyPr lIns="0" tIns="0" rIns="0" bIns="0" rtlCol="0" anchor="t">
            <a:spAutoFit/>
          </a:bodyPr>
          <a:lstStyle/>
          <a:p>
            <a:pPr algn="ctr">
              <a:lnSpc>
                <a:spcPts val="3025"/>
              </a:lnSpc>
            </a:pPr>
            <a:r>
              <a:rPr lang="en-US" sz="2420">
                <a:solidFill>
                  <a:srgbClr val="FFFFFF"/>
                </a:solidFill>
                <a:latin typeface="Gordita Bold"/>
              </a:rPr>
              <a:t>Wessex LMCs - General Practice Champion</a:t>
            </a:r>
          </a:p>
          <a:p>
            <a:pPr algn="ctr">
              <a:lnSpc>
                <a:spcPts val="2899"/>
              </a:lnSpc>
            </a:pPr>
            <a:r>
              <a:rPr lang="en-US" sz="2319">
                <a:solidFill>
                  <a:srgbClr val="FFFFFF"/>
                </a:solidFill>
                <a:latin typeface="Gordita Italics"/>
              </a:rPr>
              <a:t>Representing, influencing, and promoting collaborative working to protect and evolve General Practice services</a:t>
            </a:r>
          </a:p>
        </p:txBody>
      </p:sp>
      <p:sp>
        <p:nvSpPr>
          <p:cNvPr id="6" name="TextBox 6">
            <a:extLst>
              <a:ext uri="{FF2B5EF4-FFF2-40B4-BE49-F238E27FC236}">
                <a16:creationId xmlns:a16="http://schemas.microsoft.com/office/drawing/2014/main" id="{A60580CB-61CE-B28B-6966-0A629A8C784B}"/>
              </a:ext>
            </a:extLst>
          </p:cNvPr>
          <p:cNvSpPr txBox="1"/>
          <p:nvPr/>
        </p:nvSpPr>
        <p:spPr>
          <a:xfrm>
            <a:off x="1227859" y="2302133"/>
            <a:ext cx="15832282" cy="4905061"/>
          </a:xfrm>
          <a:prstGeom prst="rect">
            <a:avLst/>
          </a:prstGeom>
        </p:spPr>
        <p:txBody>
          <a:bodyPr lIns="0" tIns="0" rIns="0" bIns="0" rtlCol="0" anchor="t">
            <a:normAutofit/>
          </a:bodyPr>
          <a:lstStyle/>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p:txBody>
      </p:sp>
      <p:grpSp>
        <p:nvGrpSpPr>
          <p:cNvPr id="7" name="Group 7">
            <a:extLst>
              <a:ext uri="{FF2B5EF4-FFF2-40B4-BE49-F238E27FC236}">
                <a16:creationId xmlns:a16="http://schemas.microsoft.com/office/drawing/2014/main" id="{35D09C1E-1252-6E3E-AFE1-3775D224CFD8}"/>
              </a:ext>
            </a:extLst>
          </p:cNvPr>
          <p:cNvGrpSpPr>
            <a:grpSpLocks noGrp="1" noUngrp="1" noRot="1" noMove="1" noResize="1"/>
          </p:cNvGrpSpPr>
          <p:nvPr/>
        </p:nvGrpSpPr>
        <p:grpSpPr>
          <a:xfrm>
            <a:off x="329491" y="386659"/>
            <a:ext cx="4394552" cy="1235810"/>
            <a:chOff x="0" y="0"/>
            <a:chExt cx="5859402" cy="1647747"/>
          </a:xfrm>
        </p:grpSpPr>
        <p:sp>
          <p:nvSpPr>
            <p:cNvPr id="8" name="Freeform 8">
              <a:extLst>
                <a:ext uri="{FF2B5EF4-FFF2-40B4-BE49-F238E27FC236}">
                  <a16:creationId xmlns:a16="http://schemas.microsoft.com/office/drawing/2014/main" id="{72776F04-AD05-E1F8-BA55-E8B1781C32B8}"/>
                </a:ext>
              </a:extLst>
            </p:cNvPr>
            <p:cNvSpPr>
              <a:spLocks noGrp="1" noRot="1" noMove="1" noResize="1" noEditPoints="1" noAdjustHandles="1" noChangeArrowheads="1" noChangeShapeType="1"/>
            </p:cNvSpPr>
            <p:nvPr/>
          </p:nvSpPr>
          <p:spPr>
            <a:xfrm>
              <a:off x="0" y="0"/>
              <a:ext cx="2541811" cy="1372578"/>
            </a:xfrm>
            <a:custGeom>
              <a:avLst/>
              <a:gdLst/>
              <a:ahLst/>
              <a:cxnLst/>
              <a:rect l="l" t="t" r="r" b="b"/>
              <a:pathLst>
                <a:path w="2541811" h="1372578">
                  <a:moveTo>
                    <a:pt x="0" y="0"/>
                  </a:moveTo>
                  <a:lnTo>
                    <a:pt x="2541811" y="0"/>
                  </a:lnTo>
                  <a:lnTo>
                    <a:pt x="2541811" y="1372578"/>
                  </a:lnTo>
                  <a:lnTo>
                    <a:pt x="0" y="1372578"/>
                  </a:lnTo>
                  <a:lnTo>
                    <a:pt x="0" y="0"/>
                  </a:lnTo>
                  <a:close/>
                </a:path>
              </a:pathLst>
            </a:custGeom>
            <a:blipFill>
              <a:blip r:embed="rId3"/>
              <a:stretch>
                <a:fillRect/>
              </a:stretch>
            </a:blipFill>
          </p:spPr>
          <p:txBody>
            <a:bodyPr/>
            <a:lstStyle/>
            <a:p>
              <a:endParaRPr lang="en-GB"/>
            </a:p>
          </p:txBody>
        </p:sp>
        <p:sp>
          <p:nvSpPr>
            <p:cNvPr id="9" name="TextBox 9">
              <a:extLst>
                <a:ext uri="{FF2B5EF4-FFF2-40B4-BE49-F238E27FC236}">
                  <a16:creationId xmlns:a16="http://schemas.microsoft.com/office/drawing/2014/main" id="{7A07E4F9-F565-EB93-131C-2FE6F49DBD10}"/>
                </a:ext>
              </a:extLst>
            </p:cNvPr>
            <p:cNvSpPr txBox="1">
              <a:spLocks noGrp="1" noRot="1" noMove="1" noResize="1" noEditPoints="1" noAdjustHandles="1" noChangeArrowheads="1" noChangeShapeType="1"/>
            </p:cNvSpPr>
            <p:nvPr/>
          </p:nvSpPr>
          <p:spPr>
            <a:xfrm>
              <a:off x="134212" y="1420762"/>
              <a:ext cx="5725190" cy="226985"/>
            </a:xfrm>
            <a:prstGeom prst="rect">
              <a:avLst/>
            </a:prstGeom>
          </p:spPr>
          <p:txBody>
            <a:bodyPr lIns="0" tIns="0" rIns="0" bIns="0" rtlCol="0" anchor="t">
              <a:spAutoFit/>
            </a:bodyPr>
            <a:lstStyle/>
            <a:p>
              <a:pPr algn="just">
                <a:lnSpc>
                  <a:spcPts val="1464"/>
                </a:lnSpc>
              </a:pPr>
              <a:endParaRPr/>
            </a:p>
          </p:txBody>
        </p:sp>
      </p:grpSp>
      <p:sp>
        <p:nvSpPr>
          <p:cNvPr id="10" name="TextBox 10">
            <a:extLst>
              <a:ext uri="{FF2B5EF4-FFF2-40B4-BE49-F238E27FC236}">
                <a16:creationId xmlns:a16="http://schemas.microsoft.com/office/drawing/2014/main" id="{B9F1531C-A246-BD9A-8281-F9F628595269}"/>
              </a:ext>
            </a:extLst>
          </p:cNvPr>
          <p:cNvSpPr txBox="1"/>
          <p:nvPr/>
        </p:nvSpPr>
        <p:spPr>
          <a:xfrm>
            <a:off x="142472" y="772566"/>
            <a:ext cx="18003056" cy="730969"/>
          </a:xfrm>
          <a:prstGeom prst="rect">
            <a:avLst/>
          </a:prstGeom>
        </p:spPr>
        <p:txBody>
          <a:bodyPr lIns="0" tIns="0" rIns="0" bIns="0" rtlCol="0" anchor="t">
            <a:spAutoFit/>
          </a:bodyPr>
          <a:lstStyle/>
          <a:p>
            <a:pPr algn="ctr">
              <a:lnSpc>
                <a:spcPts val="5700"/>
              </a:lnSpc>
            </a:pPr>
            <a:r>
              <a:rPr lang="en-US" sz="4800" b="1" dirty="0"/>
              <a:t>Enhanced Access</a:t>
            </a:r>
            <a:r>
              <a:rPr lang="en-US" dirty="0"/>
              <a:t>​​</a:t>
            </a:r>
            <a:endParaRPr lang="en-US" sz="3600" dirty="0">
              <a:solidFill>
                <a:srgbClr val="000000"/>
              </a:solidFill>
              <a:latin typeface="Gordita Bold"/>
            </a:endParaRPr>
          </a:p>
        </p:txBody>
      </p:sp>
      <p:sp>
        <p:nvSpPr>
          <p:cNvPr id="12" name="TextBox 11">
            <a:extLst>
              <a:ext uri="{FF2B5EF4-FFF2-40B4-BE49-F238E27FC236}">
                <a16:creationId xmlns:a16="http://schemas.microsoft.com/office/drawing/2014/main" id="{5E887F92-65B1-BBE1-7A76-6F147616690B}"/>
              </a:ext>
            </a:extLst>
          </p:cNvPr>
          <p:cNvSpPr txBox="1"/>
          <p:nvPr/>
        </p:nvSpPr>
        <p:spPr>
          <a:xfrm>
            <a:off x="1227859" y="1555318"/>
            <a:ext cx="15832282" cy="6494085"/>
          </a:xfrm>
          <a:prstGeom prst="rect">
            <a:avLst/>
          </a:prstGeom>
          <a:noFill/>
        </p:spPr>
        <p:txBody>
          <a:bodyPr wrap="square">
            <a:spAutoFit/>
          </a:bodyPr>
          <a:lstStyle/>
          <a:p>
            <a:pPr fontAlgn="base"/>
            <a:r>
              <a:rPr lang="en-US" sz="3200" i="1" dirty="0">
                <a:solidFill>
                  <a:schemeClr val="tx2">
                    <a:lumMod val="60000"/>
                    <a:lumOff val="40000"/>
                  </a:schemeClr>
                </a:solidFill>
              </a:rPr>
              <a:t>(Section 8.6 DES Contract and Guidance Part A, Section 3)</a:t>
            </a:r>
          </a:p>
          <a:p>
            <a:pPr fontAlgn="base"/>
            <a:r>
              <a:rPr lang="en-US" sz="3200" b="1" dirty="0"/>
              <a:t>Accurate Record Keeping</a:t>
            </a:r>
            <a:r>
              <a:rPr lang="en-US" sz="3200" dirty="0"/>
              <a:t>​:</a:t>
            </a:r>
          </a:p>
          <a:p>
            <a:pPr fontAlgn="base"/>
            <a:r>
              <a:rPr lang="en-US" sz="3200" dirty="0"/>
              <a:t>Enhanced access arrangements must be documented precisely to maintain transparency and accountability.​</a:t>
            </a:r>
          </a:p>
          <a:p>
            <a:pPr fontAlgn="base"/>
            <a:r>
              <a:rPr lang="en-US" sz="3200" b="1" dirty="0"/>
              <a:t>Annual Delivery Planning</a:t>
            </a:r>
            <a:r>
              <a:rPr lang="en-US" sz="3200" dirty="0"/>
              <a:t>​:</a:t>
            </a:r>
          </a:p>
          <a:p>
            <a:pPr fontAlgn="base"/>
            <a:r>
              <a:rPr lang="en-US" sz="3200" dirty="0"/>
              <a:t>An annual delivery plan outlines EA service hours, staffing, and service types to guide provision.​</a:t>
            </a:r>
          </a:p>
          <a:p>
            <a:pPr fontAlgn="base"/>
            <a:r>
              <a:rPr lang="en-US" sz="3200" b="1" dirty="0"/>
              <a:t>Ongoing Monitoring:</a:t>
            </a:r>
            <a:r>
              <a:rPr lang="en-US" sz="3200" dirty="0"/>
              <a:t>​</a:t>
            </a:r>
          </a:p>
          <a:p>
            <a:pPr fontAlgn="base"/>
            <a:r>
              <a:rPr lang="en-US" sz="3200" dirty="0"/>
              <a:t>Continuous monitoring ensures EA services meet patient needs and contractual obligations effectively - </a:t>
            </a:r>
            <a:r>
              <a:rPr lang="en-GB" sz="3200" i="1" dirty="0">
                <a:solidFill>
                  <a:schemeClr val="accent1"/>
                </a:solidFill>
              </a:rPr>
              <a:t>involving your PPGs, or patient surveys, in any developments and changes to seek feedback, suggestions etc. </a:t>
            </a:r>
            <a:endParaRPr lang="en-US" sz="3200" i="1" dirty="0">
              <a:solidFill>
                <a:schemeClr val="accent1"/>
              </a:solidFill>
            </a:endParaRPr>
          </a:p>
          <a:p>
            <a:pPr fontAlgn="base"/>
            <a:r>
              <a:rPr lang="en-US" sz="3200" b="1" i="1" dirty="0"/>
              <a:t>Requirement –</a:t>
            </a:r>
            <a:r>
              <a:rPr lang="en-US" sz="3200" i="1" dirty="0"/>
              <a:t> </a:t>
            </a:r>
          </a:p>
          <a:p>
            <a:pPr fontAlgn="base"/>
            <a:r>
              <a:rPr lang="en-US" sz="3200" i="1" dirty="0">
                <a:solidFill>
                  <a:schemeClr val="tx2">
                    <a:lumMod val="60000"/>
                    <a:lumOff val="40000"/>
                  </a:schemeClr>
                </a:solidFill>
              </a:rPr>
              <a:t>Annual delivery plan, delivery plan changes &amp; monitoring of delivery</a:t>
            </a:r>
          </a:p>
        </p:txBody>
      </p:sp>
    </p:spTree>
    <p:extLst>
      <p:ext uri="{BB962C8B-B14F-4D97-AF65-F5344CB8AC3E}">
        <p14:creationId xmlns:p14="http://schemas.microsoft.com/office/powerpoint/2010/main" val="2479680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DF539-E1CE-9C51-BEFA-3B1BF3F8E23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81FABBA-42FA-7DFC-F80B-5EC92AEF5F31}"/>
              </a:ext>
            </a:extLst>
          </p:cNvPr>
          <p:cNvGrpSpPr>
            <a:grpSpLocks noGrp="1" noUngrp="1" noRot="1" noMove="1" noResize="1"/>
          </p:cNvGrpSpPr>
          <p:nvPr/>
        </p:nvGrpSpPr>
        <p:grpSpPr>
          <a:xfrm>
            <a:off x="0" y="8357515"/>
            <a:ext cx="18288000" cy="1929485"/>
            <a:chOff x="0" y="0"/>
            <a:chExt cx="5004601" cy="528013"/>
          </a:xfrm>
        </p:grpSpPr>
        <p:sp>
          <p:nvSpPr>
            <p:cNvPr id="3" name="Freeform 3">
              <a:extLst>
                <a:ext uri="{FF2B5EF4-FFF2-40B4-BE49-F238E27FC236}">
                  <a16:creationId xmlns:a16="http://schemas.microsoft.com/office/drawing/2014/main" id="{650E72AE-3E23-E766-C6AB-FC099512E3C5}"/>
                </a:ext>
              </a:extLst>
            </p:cNvPr>
            <p:cNvSpPr>
              <a:spLocks noGrp="1" noRot="1" noMove="1" noResize="1" noEditPoints="1" noAdjustHandles="1" noChangeArrowheads="1" noChangeShapeType="1"/>
            </p:cNvSpPr>
            <p:nvPr/>
          </p:nvSpPr>
          <p:spPr>
            <a:xfrm>
              <a:off x="0" y="0"/>
              <a:ext cx="5004601" cy="528013"/>
            </a:xfrm>
            <a:custGeom>
              <a:avLst/>
              <a:gdLst/>
              <a:ahLst/>
              <a:cxnLst/>
              <a:rect l="l" t="t" r="r" b="b"/>
              <a:pathLst>
                <a:path w="5004601" h="528013">
                  <a:moveTo>
                    <a:pt x="0" y="0"/>
                  </a:moveTo>
                  <a:lnTo>
                    <a:pt x="5004601" y="0"/>
                  </a:lnTo>
                  <a:lnTo>
                    <a:pt x="5004601" y="528013"/>
                  </a:lnTo>
                  <a:lnTo>
                    <a:pt x="0" y="528013"/>
                  </a:lnTo>
                  <a:close/>
                </a:path>
              </a:pathLst>
            </a:custGeom>
            <a:solidFill>
              <a:srgbClr val="1A60A1"/>
            </a:solidFill>
          </p:spPr>
          <p:txBody>
            <a:bodyPr/>
            <a:lstStyle/>
            <a:p>
              <a:endParaRPr lang="en-GB"/>
            </a:p>
          </p:txBody>
        </p:sp>
        <p:sp>
          <p:nvSpPr>
            <p:cNvPr id="4" name="TextBox 4">
              <a:extLst>
                <a:ext uri="{FF2B5EF4-FFF2-40B4-BE49-F238E27FC236}">
                  <a16:creationId xmlns:a16="http://schemas.microsoft.com/office/drawing/2014/main" id="{0CC076DA-1A7B-9560-0FBF-D2DC049B246C}"/>
                </a:ext>
              </a:extLst>
            </p:cNvPr>
            <p:cNvSpPr txBox="1">
              <a:spLocks noGrp="1" noRot="1" noMove="1" noResize="1" noEditPoints="1" noAdjustHandles="1" noChangeArrowheads="1" noChangeShapeType="1"/>
            </p:cNvSpPr>
            <p:nvPr/>
          </p:nvSpPr>
          <p:spPr>
            <a:xfrm>
              <a:off x="0" y="-38100"/>
              <a:ext cx="5004601" cy="566113"/>
            </a:xfrm>
            <a:prstGeom prst="rect">
              <a:avLst/>
            </a:prstGeom>
          </p:spPr>
          <p:txBody>
            <a:bodyPr lIns="48892" tIns="48892" rIns="48892" bIns="48892" rtlCol="0" anchor="ctr"/>
            <a:lstStyle/>
            <a:p>
              <a:pPr algn="ctr">
                <a:lnSpc>
                  <a:spcPts val="3499"/>
                </a:lnSpc>
              </a:pPr>
              <a:endParaRPr/>
            </a:p>
          </p:txBody>
        </p:sp>
      </p:grpSp>
      <p:sp>
        <p:nvSpPr>
          <p:cNvPr id="5" name="TextBox 5">
            <a:extLst>
              <a:ext uri="{FF2B5EF4-FFF2-40B4-BE49-F238E27FC236}">
                <a16:creationId xmlns:a16="http://schemas.microsoft.com/office/drawing/2014/main" id="{FF86EA95-A074-FB73-9B46-D15920AAC758}"/>
              </a:ext>
            </a:extLst>
          </p:cNvPr>
          <p:cNvSpPr txBox="1">
            <a:spLocks noGrp="1" noRot="1" noMove="1" noResize="1" noEditPoints="1" noAdjustHandles="1" noChangeArrowheads="1" noChangeShapeType="1"/>
          </p:cNvSpPr>
          <p:nvPr/>
        </p:nvSpPr>
        <p:spPr>
          <a:xfrm>
            <a:off x="124163" y="8875300"/>
            <a:ext cx="18039674" cy="746950"/>
          </a:xfrm>
          <a:prstGeom prst="rect">
            <a:avLst/>
          </a:prstGeom>
        </p:spPr>
        <p:txBody>
          <a:bodyPr lIns="0" tIns="0" rIns="0" bIns="0" rtlCol="0" anchor="t">
            <a:spAutoFit/>
          </a:bodyPr>
          <a:lstStyle/>
          <a:p>
            <a:pPr algn="ctr">
              <a:lnSpc>
                <a:spcPts val="3025"/>
              </a:lnSpc>
            </a:pPr>
            <a:r>
              <a:rPr lang="en-US" sz="2420">
                <a:solidFill>
                  <a:srgbClr val="FFFFFF"/>
                </a:solidFill>
                <a:latin typeface="Gordita Bold"/>
              </a:rPr>
              <a:t>Wessex LMCs - General Practice Champion</a:t>
            </a:r>
          </a:p>
          <a:p>
            <a:pPr algn="ctr">
              <a:lnSpc>
                <a:spcPts val="2899"/>
              </a:lnSpc>
            </a:pPr>
            <a:r>
              <a:rPr lang="en-US" sz="2319">
                <a:solidFill>
                  <a:srgbClr val="FFFFFF"/>
                </a:solidFill>
                <a:latin typeface="Gordita Italics"/>
              </a:rPr>
              <a:t>Representing, influencing, and promoting collaborative working to protect and evolve General Practice services</a:t>
            </a:r>
          </a:p>
        </p:txBody>
      </p:sp>
      <p:sp>
        <p:nvSpPr>
          <p:cNvPr id="6" name="TextBox 6">
            <a:extLst>
              <a:ext uri="{FF2B5EF4-FFF2-40B4-BE49-F238E27FC236}">
                <a16:creationId xmlns:a16="http://schemas.microsoft.com/office/drawing/2014/main" id="{419E9185-0164-AE02-86D3-066513C33255}"/>
              </a:ext>
            </a:extLst>
          </p:cNvPr>
          <p:cNvSpPr txBox="1"/>
          <p:nvPr/>
        </p:nvSpPr>
        <p:spPr>
          <a:xfrm>
            <a:off x="1227859" y="2302133"/>
            <a:ext cx="15832282" cy="4905061"/>
          </a:xfrm>
          <a:prstGeom prst="rect">
            <a:avLst/>
          </a:prstGeom>
        </p:spPr>
        <p:txBody>
          <a:bodyPr lIns="0" tIns="0" rIns="0" bIns="0" rtlCol="0" anchor="t">
            <a:normAutofit/>
          </a:bodyPr>
          <a:lstStyle/>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p:txBody>
      </p:sp>
      <p:grpSp>
        <p:nvGrpSpPr>
          <p:cNvPr id="7" name="Group 7">
            <a:extLst>
              <a:ext uri="{FF2B5EF4-FFF2-40B4-BE49-F238E27FC236}">
                <a16:creationId xmlns:a16="http://schemas.microsoft.com/office/drawing/2014/main" id="{9C2D293F-CCE2-162A-949A-4F3AE5002A99}"/>
              </a:ext>
            </a:extLst>
          </p:cNvPr>
          <p:cNvGrpSpPr>
            <a:grpSpLocks noGrp="1" noUngrp="1" noRot="1" noMove="1" noResize="1"/>
          </p:cNvGrpSpPr>
          <p:nvPr/>
        </p:nvGrpSpPr>
        <p:grpSpPr>
          <a:xfrm>
            <a:off x="329491" y="386659"/>
            <a:ext cx="4394552" cy="1235810"/>
            <a:chOff x="0" y="0"/>
            <a:chExt cx="5859402" cy="1647747"/>
          </a:xfrm>
        </p:grpSpPr>
        <p:sp>
          <p:nvSpPr>
            <p:cNvPr id="8" name="Freeform 8">
              <a:extLst>
                <a:ext uri="{FF2B5EF4-FFF2-40B4-BE49-F238E27FC236}">
                  <a16:creationId xmlns:a16="http://schemas.microsoft.com/office/drawing/2014/main" id="{C4E3675E-0F23-39B8-A87D-F914C231B375}"/>
                </a:ext>
              </a:extLst>
            </p:cNvPr>
            <p:cNvSpPr>
              <a:spLocks noGrp="1" noRot="1" noMove="1" noResize="1" noEditPoints="1" noAdjustHandles="1" noChangeArrowheads="1" noChangeShapeType="1"/>
            </p:cNvSpPr>
            <p:nvPr/>
          </p:nvSpPr>
          <p:spPr>
            <a:xfrm>
              <a:off x="0" y="0"/>
              <a:ext cx="2541811" cy="1372578"/>
            </a:xfrm>
            <a:custGeom>
              <a:avLst/>
              <a:gdLst/>
              <a:ahLst/>
              <a:cxnLst/>
              <a:rect l="l" t="t" r="r" b="b"/>
              <a:pathLst>
                <a:path w="2541811" h="1372578">
                  <a:moveTo>
                    <a:pt x="0" y="0"/>
                  </a:moveTo>
                  <a:lnTo>
                    <a:pt x="2541811" y="0"/>
                  </a:lnTo>
                  <a:lnTo>
                    <a:pt x="2541811" y="1372578"/>
                  </a:lnTo>
                  <a:lnTo>
                    <a:pt x="0" y="1372578"/>
                  </a:lnTo>
                  <a:lnTo>
                    <a:pt x="0" y="0"/>
                  </a:lnTo>
                  <a:close/>
                </a:path>
              </a:pathLst>
            </a:custGeom>
            <a:blipFill>
              <a:blip r:embed="rId3"/>
              <a:stretch>
                <a:fillRect/>
              </a:stretch>
            </a:blipFill>
          </p:spPr>
          <p:txBody>
            <a:bodyPr/>
            <a:lstStyle/>
            <a:p>
              <a:endParaRPr lang="en-GB"/>
            </a:p>
          </p:txBody>
        </p:sp>
        <p:sp>
          <p:nvSpPr>
            <p:cNvPr id="9" name="TextBox 9">
              <a:extLst>
                <a:ext uri="{FF2B5EF4-FFF2-40B4-BE49-F238E27FC236}">
                  <a16:creationId xmlns:a16="http://schemas.microsoft.com/office/drawing/2014/main" id="{2B6E5A42-D6C4-EA06-9CA5-A97F99135B2E}"/>
                </a:ext>
              </a:extLst>
            </p:cNvPr>
            <p:cNvSpPr txBox="1">
              <a:spLocks noGrp="1" noRot="1" noMove="1" noResize="1" noEditPoints="1" noAdjustHandles="1" noChangeArrowheads="1" noChangeShapeType="1"/>
            </p:cNvSpPr>
            <p:nvPr/>
          </p:nvSpPr>
          <p:spPr>
            <a:xfrm>
              <a:off x="134212" y="1420762"/>
              <a:ext cx="5725190" cy="226985"/>
            </a:xfrm>
            <a:prstGeom prst="rect">
              <a:avLst/>
            </a:prstGeom>
          </p:spPr>
          <p:txBody>
            <a:bodyPr lIns="0" tIns="0" rIns="0" bIns="0" rtlCol="0" anchor="t">
              <a:spAutoFit/>
            </a:bodyPr>
            <a:lstStyle/>
            <a:p>
              <a:pPr algn="just">
                <a:lnSpc>
                  <a:spcPts val="1464"/>
                </a:lnSpc>
              </a:pPr>
              <a:endParaRPr/>
            </a:p>
          </p:txBody>
        </p:sp>
      </p:grpSp>
      <p:sp>
        <p:nvSpPr>
          <p:cNvPr id="10" name="TextBox 10">
            <a:extLst>
              <a:ext uri="{FF2B5EF4-FFF2-40B4-BE49-F238E27FC236}">
                <a16:creationId xmlns:a16="http://schemas.microsoft.com/office/drawing/2014/main" id="{EDFD5C7C-D2D1-D795-1E44-B592B6090BD5}"/>
              </a:ext>
            </a:extLst>
          </p:cNvPr>
          <p:cNvSpPr txBox="1"/>
          <p:nvPr/>
        </p:nvSpPr>
        <p:spPr>
          <a:xfrm>
            <a:off x="142472" y="772566"/>
            <a:ext cx="18003056" cy="730969"/>
          </a:xfrm>
          <a:prstGeom prst="rect">
            <a:avLst/>
          </a:prstGeom>
        </p:spPr>
        <p:txBody>
          <a:bodyPr lIns="0" tIns="0" rIns="0" bIns="0" rtlCol="0" anchor="t">
            <a:spAutoFit/>
          </a:bodyPr>
          <a:lstStyle/>
          <a:p>
            <a:pPr algn="ctr">
              <a:lnSpc>
                <a:spcPts val="5700"/>
              </a:lnSpc>
            </a:pPr>
            <a:r>
              <a:rPr lang="en-US" sz="4800" b="1" dirty="0"/>
              <a:t>Impact and Investment Fund (IIF)</a:t>
            </a:r>
            <a:r>
              <a:rPr lang="en-US" dirty="0"/>
              <a:t>​​</a:t>
            </a:r>
            <a:endParaRPr lang="en-US" sz="3600" dirty="0">
              <a:solidFill>
                <a:srgbClr val="000000"/>
              </a:solidFill>
              <a:latin typeface="Gordita Bold"/>
            </a:endParaRPr>
          </a:p>
        </p:txBody>
      </p:sp>
      <p:sp>
        <p:nvSpPr>
          <p:cNvPr id="12" name="TextBox 11">
            <a:extLst>
              <a:ext uri="{FF2B5EF4-FFF2-40B4-BE49-F238E27FC236}">
                <a16:creationId xmlns:a16="http://schemas.microsoft.com/office/drawing/2014/main" id="{49EB08DC-9BC7-4260-300E-23916DEAB34B}"/>
              </a:ext>
            </a:extLst>
          </p:cNvPr>
          <p:cNvSpPr txBox="1"/>
          <p:nvPr/>
        </p:nvSpPr>
        <p:spPr>
          <a:xfrm>
            <a:off x="1227859" y="1555318"/>
            <a:ext cx="15832282" cy="6555641"/>
          </a:xfrm>
          <a:prstGeom prst="rect">
            <a:avLst/>
          </a:prstGeom>
          <a:noFill/>
        </p:spPr>
        <p:txBody>
          <a:bodyPr wrap="square">
            <a:spAutoFit/>
          </a:bodyPr>
          <a:lstStyle/>
          <a:p>
            <a:pPr fontAlgn="base"/>
            <a:r>
              <a:rPr lang="en-US" sz="2800" i="1" dirty="0">
                <a:solidFill>
                  <a:schemeClr val="tx2">
                    <a:lumMod val="60000"/>
                    <a:lumOff val="40000"/>
                  </a:schemeClr>
                </a:solidFill>
              </a:rPr>
              <a:t>(Section 10.6 DES Contract and Guidance Part B, Sections 11 and 12)</a:t>
            </a:r>
          </a:p>
          <a:p>
            <a:pPr fontAlgn="base"/>
            <a:r>
              <a:rPr lang="en-US" sz="2800" b="1" dirty="0"/>
              <a:t>HI03 Learning Disability Checks</a:t>
            </a:r>
            <a:r>
              <a:rPr lang="en-US" sz="2800" dirty="0"/>
              <a:t>​:</a:t>
            </a:r>
          </a:p>
          <a:p>
            <a:pPr fontAlgn="base"/>
            <a:r>
              <a:rPr lang="en-US" sz="2800" dirty="0"/>
              <a:t>HI03 mandates health checks for learning disabilities with action plans and patient ethnicity documentation.​</a:t>
            </a:r>
          </a:p>
          <a:p>
            <a:pPr fontAlgn="base"/>
            <a:r>
              <a:rPr lang="en-US" sz="2800" b="1" dirty="0"/>
              <a:t>CAN04 FIT Testing for Cancer:</a:t>
            </a:r>
            <a:r>
              <a:rPr lang="en-US" sz="2800" dirty="0"/>
              <a:t>​</a:t>
            </a:r>
          </a:p>
          <a:p>
            <a:pPr fontAlgn="base"/>
            <a:r>
              <a:rPr lang="en-US" sz="2800" dirty="0"/>
              <a:t>CAN04 requires FIT testing before urgent lower gastrointestinal cancer referrals to ensure early diagnosis.​</a:t>
            </a:r>
          </a:p>
          <a:p>
            <a:pPr fontAlgn="base"/>
            <a:r>
              <a:rPr lang="en-US" sz="2800" b="1" dirty="0"/>
              <a:t>Performance Tracking and Funding:</a:t>
            </a:r>
            <a:r>
              <a:rPr lang="en-US" sz="2800" dirty="0"/>
              <a:t>​</a:t>
            </a:r>
          </a:p>
          <a:p>
            <a:pPr fontAlgn="base"/>
            <a:r>
              <a:rPr lang="en-US" sz="2800" dirty="0"/>
              <a:t>PCNs must track and report performance on these indicators to secure funding and demonstrate impact.​ - </a:t>
            </a:r>
            <a:r>
              <a:rPr lang="en-US" sz="2800" i="1" dirty="0">
                <a:solidFill>
                  <a:schemeClr val="tx2">
                    <a:lumMod val="60000"/>
                    <a:lumOff val="40000"/>
                  </a:schemeClr>
                </a:solidFill>
              </a:rPr>
              <a:t>ICBs to review declared activity on CQRS</a:t>
            </a:r>
          </a:p>
          <a:p>
            <a:pPr fontAlgn="base"/>
            <a:r>
              <a:rPr lang="en-US" sz="2800" b="1" i="1" dirty="0"/>
              <a:t>Requirements –</a:t>
            </a:r>
            <a:r>
              <a:rPr lang="en-US" sz="2800" i="1" dirty="0"/>
              <a:t> </a:t>
            </a:r>
          </a:p>
          <a:p>
            <a:pPr fontAlgn="base"/>
            <a:r>
              <a:rPr lang="en-GB" sz="2800" i="1" dirty="0">
                <a:solidFill>
                  <a:schemeClr val="tx2">
                    <a:lumMod val="60000"/>
                    <a:lumOff val="40000"/>
                  </a:schemeClr>
                </a:solidFill>
              </a:rPr>
              <a:t>HI03 - Percentage of patients on the Learning Disability register (as defined in the SFE) aged 14 or over, who received an annual Learning Disability Health Check and have a completed Health Action Plan in addition to a recording of ethnicity. </a:t>
            </a:r>
            <a:br>
              <a:rPr lang="en-GB" sz="2800" i="1" dirty="0">
                <a:solidFill>
                  <a:schemeClr val="tx2">
                    <a:lumMod val="60000"/>
                    <a:lumOff val="40000"/>
                  </a:schemeClr>
                </a:solidFill>
              </a:rPr>
            </a:br>
            <a:r>
              <a:rPr lang="en-GB" sz="2800" i="1" dirty="0">
                <a:solidFill>
                  <a:schemeClr val="tx2">
                    <a:lumMod val="60000"/>
                    <a:lumOff val="40000"/>
                  </a:schemeClr>
                </a:solidFill>
              </a:rPr>
              <a:t>CAN04 (Cancer): The proportion of patients who have had a lower gastrointestinal urgent suspected cancer referral in the reporting year where at least one urgent suspected cancer referral was accompanied by a faecal immunochemical test result, with the result recorded in the 21 days leading up to the referral.</a:t>
            </a:r>
            <a:endParaRPr lang="en-US" sz="2800" i="1" dirty="0">
              <a:solidFill>
                <a:schemeClr val="tx2">
                  <a:lumMod val="60000"/>
                  <a:lumOff val="40000"/>
                </a:schemeClr>
              </a:solidFill>
            </a:endParaRPr>
          </a:p>
        </p:txBody>
      </p:sp>
    </p:spTree>
    <p:extLst>
      <p:ext uri="{BB962C8B-B14F-4D97-AF65-F5344CB8AC3E}">
        <p14:creationId xmlns:p14="http://schemas.microsoft.com/office/powerpoint/2010/main" val="672016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B6131-DCBC-E620-8FB5-5986EEC23D2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075B6AE-87C3-4260-2A79-EB4F7F09CF65}"/>
              </a:ext>
            </a:extLst>
          </p:cNvPr>
          <p:cNvGrpSpPr>
            <a:grpSpLocks noGrp="1" noUngrp="1" noRot="1" noMove="1" noResize="1"/>
          </p:cNvGrpSpPr>
          <p:nvPr/>
        </p:nvGrpSpPr>
        <p:grpSpPr>
          <a:xfrm>
            <a:off x="0" y="8357515"/>
            <a:ext cx="18288000" cy="1929485"/>
            <a:chOff x="0" y="0"/>
            <a:chExt cx="5004601" cy="528013"/>
          </a:xfrm>
        </p:grpSpPr>
        <p:sp>
          <p:nvSpPr>
            <p:cNvPr id="3" name="Freeform 3">
              <a:extLst>
                <a:ext uri="{FF2B5EF4-FFF2-40B4-BE49-F238E27FC236}">
                  <a16:creationId xmlns:a16="http://schemas.microsoft.com/office/drawing/2014/main" id="{65737E43-91E7-6F93-5A7E-8659D2776711}"/>
                </a:ext>
              </a:extLst>
            </p:cNvPr>
            <p:cNvSpPr>
              <a:spLocks noGrp="1" noRot="1" noMove="1" noResize="1" noEditPoints="1" noAdjustHandles="1" noChangeArrowheads="1" noChangeShapeType="1"/>
            </p:cNvSpPr>
            <p:nvPr/>
          </p:nvSpPr>
          <p:spPr>
            <a:xfrm>
              <a:off x="0" y="0"/>
              <a:ext cx="5004601" cy="528013"/>
            </a:xfrm>
            <a:custGeom>
              <a:avLst/>
              <a:gdLst/>
              <a:ahLst/>
              <a:cxnLst/>
              <a:rect l="l" t="t" r="r" b="b"/>
              <a:pathLst>
                <a:path w="5004601" h="528013">
                  <a:moveTo>
                    <a:pt x="0" y="0"/>
                  </a:moveTo>
                  <a:lnTo>
                    <a:pt x="5004601" y="0"/>
                  </a:lnTo>
                  <a:lnTo>
                    <a:pt x="5004601" y="528013"/>
                  </a:lnTo>
                  <a:lnTo>
                    <a:pt x="0" y="528013"/>
                  </a:lnTo>
                  <a:close/>
                </a:path>
              </a:pathLst>
            </a:custGeom>
            <a:solidFill>
              <a:srgbClr val="1A60A1"/>
            </a:solidFill>
          </p:spPr>
          <p:txBody>
            <a:bodyPr/>
            <a:lstStyle/>
            <a:p>
              <a:endParaRPr lang="en-GB"/>
            </a:p>
          </p:txBody>
        </p:sp>
        <p:sp>
          <p:nvSpPr>
            <p:cNvPr id="4" name="TextBox 4">
              <a:extLst>
                <a:ext uri="{FF2B5EF4-FFF2-40B4-BE49-F238E27FC236}">
                  <a16:creationId xmlns:a16="http://schemas.microsoft.com/office/drawing/2014/main" id="{1FFB6CC1-1895-87BA-D390-6D41DA6452F8}"/>
                </a:ext>
              </a:extLst>
            </p:cNvPr>
            <p:cNvSpPr txBox="1">
              <a:spLocks noGrp="1" noRot="1" noMove="1" noResize="1" noEditPoints="1" noAdjustHandles="1" noChangeArrowheads="1" noChangeShapeType="1"/>
            </p:cNvSpPr>
            <p:nvPr/>
          </p:nvSpPr>
          <p:spPr>
            <a:xfrm>
              <a:off x="0" y="-38100"/>
              <a:ext cx="5004601" cy="566113"/>
            </a:xfrm>
            <a:prstGeom prst="rect">
              <a:avLst/>
            </a:prstGeom>
          </p:spPr>
          <p:txBody>
            <a:bodyPr lIns="48892" tIns="48892" rIns="48892" bIns="48892" rtlCol="0" anchor="ctr"/>
            <a:lstStyle/>
            <a:p>
              <a:pPr algn="ctr">
                <a:lnSpc>
                  <a:spcPts val="3499"/>
                </a:lnSpc>
              </a:pPr>
              <a:endParaRPr/>
            </a:p>
          </p:txBody>
        </p:sp>
      </p:grpSp>
      <p:sp>
        <p:nvSpPr>
          <p:cNvPr id="5" name="TextBox 5">
            <a:extLst>
              <a:ext uri="{FF2B5EF4-FFF2-40B4-BE49-F238E27FC236}">
                <a16:creationId xmlns:a16="http://schemas.microsoft.com/office/drawing/2014/main" id="{1DFBE04D-62B7-4104-96AE-C1CB2657F111}"/>
              </a:ext>
            </a:extLst>
          </p:cNvPr>
          <p:cNvSpPr txBox="1">
            <a:spLocks noGrp="1" noRot="1" noMove="1" noResize="1" noEditPoints="1" noAdjustHandles="1" noChangeArrowheads="1" noChangeShapeType="1"/>
          </p:cNvSpPr>
          <p:nvPr/>
        </p:nvSpPr>
        <p:spPr>
          <a:xfrm>
            <a:off x="124163" y="8875300"/>
            <a:ext cx="18039674" cy="746950"/>
          </a:xfrm>
          <a:prstGeom prst="rect">
            <a:avLst/>
          </a:prstGeom>
        </p:spPr>
        <p:txBody>
          <a:bodyPr lIns="0" tIns="0" rIns="0" bIns="0" rtlCol="0" anchor="t">
            <a:spAutoFit/>
          </a:bodyPr>
          <a:lstStyle/>
          <a:p>
            <a:pPr algn="ctr">
              <a:lnSpc>
                <a:spcPts val="3025"/>
              </a:lnSpc>
            </a:pPr>
            <a:r>
              <a:rPr lang="en-US" sz="2420">
                <a:solidFill>
                  <a:srgbClr val="FFFFFF"/>
                </a:solidFill>
                <a:latin typeface="Gordita Bold"/>
              </a:rPr>
              <a:t>Wessex LMCs - General Practice Champion</a:t>
            </a:r>
          </a:p>
          <a:p>
            <a:pPr algn="ctr">
              <a:lnSpc>
                <a:spcPts val="2899"/>
              </a:lnSpc>
            </a:pPr>
            <a:r>
              <a:rPr lang="en-US" sz="2319">
                <a:solidFill>
                  <a:srgbClr val="FFFFFF"/>
                </a:solidFill>
                <a:latin typeface="Gordita Italics"/>
              </a:rPr>
              <a:t>Representing, influencing, and promoting collaborative working to protect and evolve General Practice services</a:t>
            </a:r>
          </a:p>
        </p:txBody>
      </p:sp>
      <p:sp>
        <p:nvSpPr>
          <p:cNvPr id="6" name="TextBox 6">
            <a:extLst>
              <a:ext uri="{FF2B5EF4-FFF2-40B4-BE49-F238E27FC236}">
                <a16:creationId xmlns:a16="http://schemas.microsoft.com/office/drawing/2014/main" id="{84733966-C2FE-E06F-AF2E-A2A45FB98F2C}"/>
              </a:ext>
            </a:extLst>
          </p:cNvPr>
          <p:cNvSpPr txBox="1"/>
          <p:nvPr/>
        </p:nvSpPr>
        <p:spPr>
          <a:xfrm>
            <a:off x="1227859" y="2302133"/>
            <a:ext cx="15832282" cy="4905061"/>
          </a:xfrm>
          <a:prstGeom prst="rect">
            <a:avLst/>
          </a:prstGeom>
        </p:spPr>
        <p:txBody>
          <a:bodyPr lIns="0" tIns="0" rIns="0" bIns="0" rtlCol="0" anchor="t">
            <a:normAutofit/>
          </a:bodyPr>
          <a:lstStyle/>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p:txBody>
      </p:sp>
      <p:grpSp>
        <p:nvGrpSpPr>
          <p:cNvPr id="7" name="Group 7">
            <a:extLst>
              <a:ext uri="{FF2B5EF4-FFF2-40B4-BE49-F238E27FC236}">
                <a16:creationId xmlns:a16="http://schemas.microsoft.com/office/drawing/2014/main" id="{C19EA02F-8474-2D0E-91CF-A6A59CA34163}"/>
              </a:ext>
            </a:extLst>
          </p:cNvPr>
          <p:cNvGrpSpPr>
            <a:grpSpLocks noGrp="1" noUngrp="1" noRot="1" noMove="1" noResize="1"/>
          </p:cNvGrpSpPr>
          <p:nvPr/>
        </p:nvGrpSpPr>
        <p:grpSpPr>
          <a:xfrm>
            <a:off x="329491" y="386659"/>
            <a:ext cx="4394552" cy="1235810"/>
            <a:chOff x="0" y="0"/>
            <a:chExt cx="5859402" cy="1647747"/>
          </a:xfrm>
        </p:grpSpPr>
        <p:sp>
          <p:nvSpPr>
            <p:cNvPr id="8" name="Freeform 8">
              <a:extLst>
                <a:ext uri="{FF2B5EF4-FFF2-40B4-BE49-F238E27FC236}">
                  <a16:creationId xmlns:a16="http://schemas.microsoft.com/office/drawing/2014/main" id="{F6D31D53-C4F5-197C-9678-7A7A9E52782D}"/>
                </a:ext>
              </a:extLst>
            </p:cNvPr>
            <p:cNvSpPr>
              <a:spLocks noGrp="1" noRot="1" noMove="1" noResize="1" noEditPoints="1" noAdjustHandles="1" noChangeArrowheads="1" noChangeShapeType="1"/>
            </p:cNvSpPr>
            <p:nvPr/>
          </p:nvSpPr>
          <p:spPr>
            <a:xfrm>
              <a:off x="0" y="0"/>
              <a:ext cx="2541811" cy="1372578"/>
            </a:xfrm>
            <a:custGeom>
              <a:avLst/>
              <a:gdLst/>
              <a:ahLst/>
              <a:cxnLst/>
              <a:rect l="l" t="t" r="r" b="b"/>
              <a:pathLst>
                <a:path w="2541811" h="1372578">
                  <a:moveTo>
                    <a:pt x="0" y="0"/>
                  </a:moveTo>
                  <a:lnTo>
                    <a:pt x="2541811" y="0"/>
                  </a:lnTo>
                  <a:lnTo>
                    <a:pt x="2541811" y="1372578"/>
                  </a:lnTo>
                  <a:lnTo>
                    <a:pt x="0" y="1372578"/>
                  </a:lnTo>
                  <a:lnTo>
                    <a:pt x="0" y="0"/>
                  </a:lnTo>
                  <a:close/>
                </a:path>
              </a:pathLst>
            </a:custGeom>
            <a:blipFill>
              <a:blip r:embed="rId3"/>
              <a:stretch>
                <a:fillRect/>
              </a:stretch>
            </a:blipFill>
          </p:spPr>
          <p:txBody>
            <a:bodyPr/>
            <a:lstStyle/>
            <a:p>
              <a:endParaRPr lang="en-GB"/>
            </a:p>
          </p:txBody>
        </p:sp>
        <p:sp>
          <p:nvSpPr>
            <p:cNvPr id="9" name="TextBox 9">
              <a:extLst>
                <a:ext uri="{FF2B5EF4-FFF2-40B4-BE49-F238E27FC236}">
                  <a16:creationId xmlns:a16="http://schemas.microsoft.com/office/drawing/2014/main" id="{493637E8-25FF-47DD-95FE-A9218F61D0F6}"/>
                </a:ext>
              </a:extLst>
            </p:cNvPr>
            <p:cNvSpPr txBox="1">
              <a:spLocks noGrp="1" noRot="1" noMove="1" noResize="1" noEditPoints="1" noAdjustHandles="1" noChangeArrowheads="1" noChangeShapeType="1"/>
            </p:cNvSpPr>
            <p:nvPr/>
          </p:nvSpPr>
          <p:spPr>
            <a:xfrm>
              <a:off x="134212" y="1420762"/>
              <a:ext cx="5725190" cy="226985"/>
            </a:xfrm>
            <a:prstGeom prst="rect">
              <a:avLst/>
            </a:prstGeom>
          </p:spPr>
          <p:txBody>
            <a:bodyPr lIns="0" tIns="0" rIns="0" bIns="0" rtlCol="0" anchor="t">
              <a:spAutoFit/>
            </a:bodyPr>
            <a:lstStyle/>
            <a:p>
              <a:pPr algn="just">
                <a:lnSpc>
                  <a:spcPts val="1464"/>
                </a:lnSpc>
              </a:pPr>
              <a:endParaRPr/>
            </a:p>
          </p:txBody>
        </p:sp>
      </p:grpSp>
      <p:sp>
        <p:nvSpPr>
          <p:cNvPr id="10" name="TextBox 10">
            <a:extLst>
              <a:ext uri="{FF2B5EF4-FFF2-40B4-BE49-F238E27FC236}">
                <a16:creationId xmlns:a16="http://schemas.microsoft.com/office/drawing/2014/main" id="{8C41649D-4D24-019B-C393-734F06F2BB22}"/>
              </a:ext>
            </a:extLst>
          </p:cNvPr>
          <p:cNvSpPr txBox="1"/>
          <p:nvPr/>
        </p:nvSpPr>
        <p:spPr>
          <a:xfrm>
            <a:off x="142472" y="772566"/>
            <a:ext cx="18003056" cy="607987"/>
          </a:xfrm>
          <a:prstGeom prst="rect">
            <a:avLst/>
          </a:prstGeom>
        </p:spPr>
        <p:txBody>
          <a:bodyPr lIns="0" tIns="0" rIns="0" bIns="0" rtlCol="0" anchor="t">
            <a:spAutoFit/>
          </a:bodyPr>
          <a:lstStyle/>
          <a:p>
            <a:pPr algn="ctr">
              <a:lnSpc>
                <a:spcPts val="5700"/>
              </a:lnSpc>
            </a:pPr>
            <a:r>
              <a:rPr lang="en-US" dirty="0"/>
              <a:t>​</a:t>
            </a:r>
            <a:endParaRPr lang="en-US" sz="3600" dirty="0">
              <a:solidFill>
                <a:srgbClr val="000000"/>
              </a:solidFill>
              <a:latin typeface="Gordita Bold"/>
            </a:endParaRPr>
          </a:p>
        </p:txBody>
      </p:sp>
      <p:sp>
        <p:nvSpPr>
          <p:cNvPr id="12" name="TextBox 11">
            <a:extLst>
              <a:ext uri="{FF2B5EF4-FFF2-40B4-BE49-F238E27FC236}">
                <a16:creationId xmlns:a16="http://schemas.microsoft.com/office/drawing/2014/main" id="{C0DC9914-A00B-F143-9043-CA01AD1DDEF1}"/>
              </a:ext>
            </a:extLst>
          </p:cNvPr>
          <p:cNvSpPr txBox="1"/>
          <p:nvPr/>
        </p:nvSpPr>
        <p:spPr>
          <a:xfrm>
            <a:off x="1227859" y="1555318"/>
            <a:ext cx="15832282" cy="8361007"/>
          </a:xfrm>
          <a:prstGeom prst="rect">
            <a:avLst/>
          </a:prstGeom>
          <a:noFill/>
        </p:spPr>
        <p:txBody>
          <a:bodyPr wrap="square">
            <a:spAutoFit/>
          </a:bodyPr>
          <a:lstStyle/>
          <a:p>
            <a:pPr marL="192088" lvl="1" algn="thaiDist">
              <a:lnSpc>
                <a:spcPct val="107000"/>
              </a:lnSpc>
              <a:spcAft>
                <a:spcPts val="800"/>
              </a:spcAft>
            </a:pPr>
            <a:r>
              <a:rPr lang="en-US" sz="6600" b="1" dirty="0"/>
              <a:t>PCN Contract DES Contract 2025/26</a:t>
            </a:r>
          </a:p>
          <a:p>
            <a:pPr fontAlgn="base"/>
            <a:r>
              <a:rPr lang="en-GB" sz="2400" b="1" dirty="0"/>
              <a:t>Network Contract Directed Enhanced Service (DES)</a:t>
            </a:r>
          </a:p>
          <a:p>
            <a:pPr fontAlgn="base"/>
            <a:r>
              <a:rPr lang="en-GB" sz="2400" dirty="0"/>
              <a:t>This page contains all the information for the 2025/26 Network Contract Directed Enhanced Service (DES).</a:t>
            </a:r>
          </a:p>
          <a:p>
            <a:pPr fontAlgn="base"/>
            <a:r>
              <a:rPr lang="en-GB" sz="2400" u="sng" dirty="0">
                <a:hlinkClick r:id="rId4"/>
              </a:rPr>
              <a:t>Primary Care Networks: Network Contract Directed Enhanced Service from April 2025 – Explanatory note</a:t>
            </a:r>
            <a:endParaRPr lang="en-GB" sz="2400" dirty="0"/>
          </a:p>
          <a:p>
            <a:pPr fontAlgn="base"/>
            <a:r>
              <a:rPr lang="en-GB" sz="2400" u="sng" dirty="0">
                <a:hlinkClick r:id="rId5"/>
              </a:rPr>
              <a:t>Network Contract DES – contract specification for 2025/26</a:t>
            </a:r>
            <a:endParaRPr lang="en-GB" sz="2400" dirty="0"/>
          </a:p>
          <a:p>
            <a:pPr fontAlgn="base"/>
            <a:r>
              <a:rPr lang="en-GB" sz="2400" u="sng" dirty="0">
                <a:hlinkClick r:id="rId6"/>
              </a:rPr>
              <a:t>Network contract DES – guidance for 2025/26 in England – part A: clinical and support services (section 8)</a:t>
            </a:r>
            <a:endParaRPr lang="en-GB" sz="2400" dirty="0"/>
          </a:p>
          <a:p>
            <a:pPr fontAlgn="base"/>
            <a:r>
              <a:rPr lang="en-GB" sz="2400" u="sng" dirty="0">
                <a:hlinkClick r:id="rId7"/>
              </a:rPr>
              <a:t>Network contract DES – 2025/26: part B guidance: non-clinical</a:t>
            </a:r>
            <a:endParaRPr lang="en-GB" sz="2400" dirty="0"/>
          </a:p>
          <a:p>
            <a:pPr fontAlgn="base"/>
            <a:r>
              <a:rPr lang="en-GB" sz="2400" u="sng" dirty="0">
                <a:hlinkClick r:id="rId8"/>
              </a:rPr>
              <a:t>Network contract DES – template data sharing agreement</a:t>
            </a:r>
            <a:endParaRPr lang="en-GB" sz="2400" dirty="0"/>
          </a:p>
          <a:p>
            <a:pPr fontAlgn="base"/>
            <a:r>
              <a:rPr lang="en-GB" sz="2400" u="sng" dirty="0">
                <a:hlinkClick r:id="rId9"/>
              </a:rPr>
              <a:t>Network contract DES – template data processing agreement</a:t>
            </a:r>
            <a:endParaRPr lang="en-GB" sz="2400" dirty="0"/>
          </a:p>
          <a:p>
            <a:pPr fontAlgn="base"/>
            <a:r>
              <a:rPr lang="en-GB" sz="2400" u="sng" dirty="0">
                <a:hlinkClick r:id="rId10"/>
              </a:rPr>
              <a:t>Network contract DES – primary care network adjusted populations spreadsheet</a:t>
            </a:r>
            <a:endParaRPr lang="en-GB" sz="2400" dirty="0"/>
          </a:p>
          <a:p>
            <a:pPr fontAlgn="base"/>
            <a:r>
              <a:rPr lang="en-GB" sz="2400" u="sng" dirty="0">
                <a:hlinkClick r:id="rId11"/>
              </a:rPr>
              <a:t>Network Contract Directed Enhanced Service – Mandatory Network Agreement</a:t>
            </a:r>
            <a:endParaRPr lang="en-GB" sz="2400" dirty="0"/>
          </a:p>
          <a:p>
            <a:pPr fontAlgn="base"/>
            <a:r>
              <a:rPr lang="en-GB" sz="2400" u="sng" dirty="0">
                <a:hlinkClick r:id="rId12"/>
              </a:rPr>
              <a:t>Sub-contract for the provision of services related to the Network Contract DES 2025/26</a:t>
            </a:r>
            <a:endParaRPr lang="en-GB" sz="2400" dirty="0"/>
          </a:p>
          <a:p>
            <a:pPr fontAlgn="base"/>
            <a:r>
              <a:rPr lang="en-GB" sz="2400" u="sng" dirty="0">
                <a:hlinkClick r:id="rId13"/>
              </a:rPr>
              <a:t>Variation to the Network Contract Directed Enhanced Service Mandatory Network Agreement</a:t>
            </a:r>
            <a:endParaRPr lang="en-GB" sz="2400" u="sng" dirty="0"/>
          </a:p>
          <a:p>
            <a:pPr fontAlgn="base"/>
            <a:r>
              <a:rPr lang="en-GB" sz="2400" dirty="0">
                <a:hlinkClick r:id="rId14"/>
              </a:rPr>
              <a:t>Practice-and-PCN-Managers-Calendar-National-Return-Requirements-2025-26.xlsx</a:t>
            </a:r>
            <a:endParaRPr lang="en-GB" sz="2400" dirty="0"/>
          </a:p>
          <a:p>
            <a:pPr marL="192088" lvl="1" algn="thaiDist">
              <a:lnSpc>
                <a:spcPct val="107000"/>
              </a:lnSpc>
              <a:spcAft>
                <a:spcPts val="800"/>
              </a:spcAft>
            </a:pPr>
            <a:endParaRPr lang="en-US" dirty="0"/>
          </a:p>
          <a:p>
            <a:pPr marL="192088" lvl="1" algn="thaiDist">
              <a:lnSpc>
                <a:spcPct val="107000"/>
              </a:lnSpc>
              <a:spcAft>
                <a:spcPts val="800"/>
              </a:spcAft>
            </a:pPr>
            <a:endParaRPr lang="en-US" dirty="0"/>
          </a:p>
          <a:p>
            <a:pPr marL="192088" lvl="1" algn="thaiDist">
              <a:lnSpc>
                <a:spcPct val="107000"/>
              </a:lnSpc>
              <a:spcAft>
                <a:spcPts val="800"/>
              </a:spcAft>
            </a:pPr>
            <a:endParaRPr lang="en-US" dirty="0"/>
          </a:p>
          <a:p>
            <a:pPr marL="192088" lvl="1" algn="thaiDist">
              <a:lnSpc>
                <a:spcPct val="107000"/>
              </a:lnSpc>
              <a:spcAft>
                <a:spcPts val="800"/>
              </a:spcAft>
            </a:pPr>
            <a:endParaRPr lang="en-US" dirty="0"/>
          </a:p>
          <a:p>
            <a:pPr marL="192088" lvl="1" algn="thaiDist">
              <a:lnSpc>
                <a:spcPct val="107000"/>
              </a:lnSpc>
              <a:spcAft>
                <a:spcPts val="800"/>
              </a:spcAft>
            </a:pPr>
            <a:endParaRPr lang="en-US" dirty="0"/>
          </a:p>
          <a:p>
            <a:pPr marL="192088" lvl="1" algn="thaiDist">
              <a:lnSpc>
                <a:spcPct val="107000"/>
              </a:lnSpc>
              <a:spcAft>
                <a:spcPts val="800"/>
              </a:spcAft>
            </a:pPr>
            <a:r>
              <a:rPr lang="en-US" dirty="0"/>
              <a:t>​</a:t>
            </a:r>
            <a:endParaRPr lang="en-GB" sz="2800" dirty="0">
              <a:solidFill>
                <a:srgbClr val="111111"/>
              </a:solidFill>
              <a:cs typeface="Arial" panose="020B0604020202020204" pitchFamily="34" charset="0"/>
            </a:endParaRPr>
          </a:p>
        </p:txBody>
      </p:sp>
    </p:spTree>
    <p:extLst>
      <p:ext uri="{BB962C8B-B14F-4D97-AF65-F5344CB8AC3E}">
        <p14:creationId xmlns:p14="http://schemas.microsoft.com/office/powerpoint/2010/main" val="1287309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9F4D8-56BE-DE5E-333E-99D55D50F4E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32D77B6-D0EC-0CDC-519F-3532E184BE40}"/>
              </a:ext>
            </a:extLst>
          </p:cNvPr>
          <p:cNvGrpSpPr>
            <a:grpSpLocks noGrp="1" noUngrp="1" noRot="1" noMove="1" noResize="1"/>
          </p:cNvGrpSpPr>
          <p:nvPr/>
        </p:nvGrpSpPr>
        <p:grpSpPr>
          <a:xfrm>
            <a:off x="0" y="8357515"/>
            <a:ext cx="18288000" cy="1929485"/>
            <a:chOff x="0" y="0"/>
            <a:chExt cx="5004601" cy="528013"/>
          </a:xfrm>
        </p:grpSpPr>
        <p:sp>
          <p:nvSpPr>
            <p:cNvPr id="3" name="Freeform 3">
              <a:extLst>
                <a:ext uri="{FF2B5EF4-FFF2-40B4-BE49-F238E27FC236}">
                  <a16:creationId xmlns:a16="http://schemas.microsoft.com/office/drawing/2014/main" id="{2332BFA7-F0AC-13AF-F20A-B11CF87CC346}"/>
                </a:ext>
              </a:extLst>
            </p:cNvPr>
            <p:cNvSpPr>
              <a:spLocks noGrp="1" noRot="1" noMove="1" noResize="1" noEditPoints="1" noAdjustHandles="1" noChangeArrowheads="1" noChangeShapeType="1"/>
            </p:cNvSpPr>
            <p:nvPr/>
          </p:nvSpPr>
          <p:spPr>
            <a:xfrm>
              <a:off x="0" y="0"/>
              <a:ext cx="5004601" cy="528013"/>
            </a:xfrm>
            <a:custGeom>
              <a:avLst/>
              <a:gdLst/>
              <a:ahLst/>
              <a:cxnLst/>
              <a:rect l="l" t="t" r="r" b="b"/>
              <a:pathLst>
                <a:path w="5004601" h="528013">
                  <a:moveTo>
                    <a:pt x="0" y="0"/>
                  </a:moveTo>
                  <a:lnTo>
                    <a:pt x="5004601" y="0"/>
                  </a:lnTo>
                  <a:lnTo>
                    <a:pt x="5004601" y="528013"/>
                  </a:lnTo>
                  <a:lnTo>
                    <a:pt x="0" y="528013"/>
                  </a:lnTo>
                  <a:close/>
                </a:path>
              </a:pathLst>
            </a:custGeom>
            <a:solidFill>
              <a:srgbClr val="1A60A1"/>
            </a:solidFill>
          </p:spPr>
          <p:txBody>
            <a:bodyPr/>
            <a:lstStyle/>
            <a:p>
              <a:endParaRPr lang="en-GB"/>
            </a:p>
          </p:txBody>
        </p:sp>
        <p:sp>
          <p:nvSpPr>
            <p:cNvPr id="4" name="TextBox 4">
              <a:extLst>
                <a:ext uri="{FF2B5EF4-FFF2-40B4-BE49-F238E27FC236}">
                  <a16:creationId xmlns:a16="http://schemas.microsoft.com/office/drawing/2014/main" id="{ACFA4DA8-0CF0-D8E1-DC81-83AA398F3622}"/>
                </a:ext>
              </a:extLst>
            </p:cNvPr>
            <p:cNvSpPr txBox="1">
              <a:spLocks noGrp="1" noRot="1" noMove="1" noResize="1" noEditPoints="1" noAdjustHandles="1" noChangeArrowheads="1" noChangeShapeType="1"/>
            </p:cNvSpPr>
            <p:nvPr/>
          </p:nvSpPr>
          <p:spPr>
            <a:xfrm>
              <a:off x="0" y="-38100"/>
              <a:ext cx="5004601" cy="566113"/>
            </a:xfrm>
            <a:prstGeom prst="rect">
              <a:avLst/>
            </a:prstGeom>
          </p:spPr>
          <p:txBody>
            <a:bodyPr lIns="48892" tIns="48892" rIns="48892" bIns="48892" rtlCol="0" anchor="ctr"/>
            <a:lstStyle/>
            <a:p>
              <a:pPr algn="ctr">
                <a:lnSpc>
                  <a:spcPts val="3499"/>
                </a:lnSpc>
              </a:pPr>
              <a:endParaRPr/>
            </a:p>
          </p:txBody>
        </p:sp>
      </p:grpSp>
      <p:sp>
        <p:nvSpPr>
          <p:cNvPr id="5" name="TextBox 5">
            <a:extLst>
              <a:ext uri="{FF2B5EF4-FFF2-40B4-BE49-F238E27FC236}">
                <a16:creationId xmlns:a16="http://schemas.microsoft.com/office/drawing/2014/main" id="{749AA841-29BD-0A07-F325-6E71C450BD5F}"/>
              </a:ext>
            </a:extLst>
          </p:cNvPr>
          <p:cNvSpPr txBox="1">
            <a:spLocks noGrp="1" noRot="1" noMove="1" noResize="1" noEditPoints="1" noAdjustHandles="1" noChangeArrowheads="1" noChangeShapeType="1"/>
          </p:cNvSpPr>
          <p:nvPr/>
        </p:nvSpPr>
        <p:spPr>
          <a:xfrm>
            <a:off x="124163" y="8875300"/>
            <a:ext cx="18039674" cy="746950"/>
          </a:xfrm>
          <a:prstGeom prst="rect">
            <a:avLst/>
          </a:prstGeom>
        </p:spPr>
        <p:txBody>
          <a:bodyPr lIns="0" tIns="0" rIns="0" bIns="0" rtlCol="0" anchor="t">
            <a:spAutoFit/>
          </a:bodyPr>
          <a:lstStyle/>
          <a:p>
            <a:pPr algn="ctr">
              <a:lnSpc>
                <a:spcPts val="3025"/>
              </a:lnSpc>
            </a:pPr>
            <a:r>
              <a:rPr lang="en-US" sz="2420">
                <a:solidFill>
                  <a:srgbClr val="FFFFFF"/>
                </a:solidFill>
                <a:latin typeface="Gordita Bold"/>
              </a:rPr>
              <a:t>Wessex LMCs - General Practice Champion</a:t>
            </a:r>
          </a:p>
          <a:p>
            <a:pPr algn="ctr">
              <a:lnSpc>
                <a:spcPts val="2899"/>
              </a:lnSpc>
            </a:pPr>
            <a:r>
              <a:rPr lang="en-US" sz="2319">
                <a:solidFill>
                  <a:srgbClr val="FFFFFF"/>
                </a:solidFill>
                <a:latin typeface="Gordita Italics"/>
              </a:rPr>
              <a:t>Representing, influencing, and promoting collaborative working to protect and evolve General Practice services</a:t>
            </a:r>
          </a:p>
        </p:txBody>
      </p:sp>
      <p:sp>
        <p:nvSpPr>
          <p:cNvPr id="6" name="TextBox 6">
            <a:extLst>
              <a:ext uri="{FF2B5EF4-FFF2-40B4-BE49-F238E27FC236}">
                <a16:creationId xmlns:a16="http://schemas.microsoft.com/office/drawing/2014/main" id="{9817ABA1-D5E6-9E33-A1E2-0E7D9D774A69}"/>
              </a:ext>
            </a:extLst>
          </p:cNvPr>
          <p:cNvSpPr txBox="1"/>
          <p:nvPr/>
        </p:nvSpPr>
        <p:spPr>
          <a:xfrm>
            <a:off x="1227859" y="2302133"/>
            <a:ext cx="15832282" cy="4905061"/>
          </a:xfrm>
          <a:prstGeom prst="rect">
            <a:avLst/>
          </a:prstGeom>
        </p:spPr>
        <p:txBody>
          <a:bodyPr lIns="0" tIns="0" rIns="0" bIns="0" rtlCol="0" anchor="t">
            <a:normAutofit/>
          </a:bodyPr>
          <a:lstStyle/>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p:txBody>
      </p:sp>
      <p:grpSp>
        <p:nvGrpSpPr>
          <p:cNvPr id="7" name="Group 7">
            <a:extLst>
              <a:ext uri="{FF2B5EF4-FFF2-40B4-BE49-F238E27FC236}">
                <a16:creationId xmlns:a16="http://schemas.microsoft.com/office/drawing/2014/main" id="{D71D2756-7FD1-3FEC-324F-86B3D7DCD5BD}"/>
              </a:ext>
            </a:extLst>
          </p:cNvPr>
          <p:cNvGrpSpPr>
            <a:grpSpLocks noGrp="1" noUngrp="1" noRot="1" noMove="1" noResize="1"/>
          </p:cNvGrpSpPr>
          <p:nvPr/>
        </p:nvGrpSpPr>
        <p:grpSpPr>
          <a:xfrm>
            <a:off x="329491" y="386659"/>
            <a:ext cx="4394552" cy="1235810"/>
            <a:chOff x="0" y="0"/>
            <a:chExt cx="5859402" cy="1647747"/>
          </a:xfrm>
        </p:grpSpPr>
        <p:sp>
          <p:nvSpPr>
            <p:cNvPr id="8" name="Freeform 8">
              <a:extLst>
                <a:ext uri="{FF2B5EF4-FFF2-40B4-BE49-F238E27FC236}">
                  <a16:creationId xmlns:a16="http://schemas.microsoft.com/office/drawing/2014/main" id="{32821772-3D6F-E264-DBC8-68EA4BDB54DF}"/>
                </a:ext>
              </a:extLst>
            </p:cNvPr>
            <p:cNvSpPr>
              <a:spLocks noGrp="1" noRot="1" noMove="1" noResize="1" noEditPoints="1" noAdjustHandles="1" noChangeArrowheads="1" noChangeShapeType="1"/>
            </p:cNvSpPr>
            <p:nvPr/>
          </p:nvSpPr>
          <p:spPr>
            <a:xfrm>
              <a:off x="0" y="0"/>
              <a:ext cx="2541811" cy="1372578"/>
            </a:xfrm>
            <a:custGeom>
              <a:avLst/>
              <a:gdLst/>
              <a:ahLst/>
              <a:cxnLst/>
              <a:rect l="l" t="t" r="r" b="b"/>
              <a:pathLst>
                <a:path w="2541811" h="1372578">
                  <a:moveTo>
                    <a:pt x="0" y="0"/>
                  </a:moveTo>
                  <a:lnTo>
                    <a:pt x="2541811" y="0"/>
                  </a:lnTo>
                  <a:lnTo>
                    <a:pt x="2541811" y="1372578"/>
                  </a:lnTo>
                  <a:lnTo>
                    <a:pt x="0" y="1372578"/>
                  </a:lnTo>
                  <a:lnTo>
                    <a:pt x="0" y="0"/>
                  </a:lnTo>
                  <a:close/>
                </a:path>
              </a:pathLst>
            </a:custGeom>
            <a:blipFill>
              <a:blip r:embed="rId3"/>
              <a:stretch>
                <a:fillRect/>
              </a:stretch>
            </a:blipFill>
          </p:spPr>
          <p:txBody>
            <a:bodyPr/>
            <a:lstStyle/>
            <a:p>
              <a:endParaRPr lang="en-GB"/>
            </a:p>
          </p:txBody>
        </p:sp>
        <p:sp>
          <p:nvSpPr>
            <p:cNvPr id="9" name="TextBox 9">
              <a:extLst>
                <a:ext uri="{FF2B5EF4-FFF2-40B4-BE49-F238E27FC236}">
                  <a16:creationId xmlns:a16="http://schemas.microsoft.com/office/drawing/2014/main" id="{771AC7E5-EE59-F9C7-7A0C-52F8D7643767}"/>
                </a:ext>
              </a:extLst>
            </p:cNvPr>
            <p:cNvSpPr txBox="1">
              <a:spLocks noGrp="1" noRot="1" noMove="1" noResize="1" noEditPoints="1" noAdjustHandles="1" noChangeArrowheads="1" noChangeShapeType="1"/>
            </p:cNvSpPr>
            <p:nvPr/>
          </p:nvSpPr>
          <p:spPr>
            <a:xfrm>
              <a:off x="134212" y="1420762"/>
              <a:ext cx="5725190" cy="226985"/>
            </a:xfrm>
            <a:prstGeom prst="rect">
              <a:avLst/>
            </a:prstGeom>
          </p:spPr>
          <p:txBody>
            <a:bodyPr lIns="0" tIns="0" rIns="0" bIns="0" rtlCol="0" anchor="t">
              <a:spAutoFit/>
            </a:bodyPr>
            <a:lstStyle/>
            <a:p>
              <a:pPr algn="just">
                <a:lnSpc>
                  <a:spcPts val="1464"/>
                </a:lnSpc>
              </a:pPr>
              <a:endParaRPr/>
            </a:p>
          </p:txBody>
        </p:sp>
      </p:grpSp>
      <p:sp>
        <p:nvSpPr>
          <p:cNvPr id="10" name="TextBox 10">
            <a:extLst>
              <a:ext uri="{FF2B5EF4-FFF2-40B4-BE49-F238E27FC236}">
                <a16:creationId xmlns:a16="http://schemas.microsoft.com/office/drawing/2014/main" id="{40F20500-184E-1A55-EF12-E430DC9E330B}"/>
              </a:ext>
            </a:extLst>
          </p:cNvPr>
          <p:cNvSpPr txBox="1"/>
          <p:nvPr/>
        </p:nvSpPr>
        <p:spPr>
          <a:xfrm>
            <a:off x="208744" y="772566"/>
            <a:ext cx="18003056" cy="730969"/>
          </a:xfrm>
          <a:prstGeom prst="rect">
            <a:avLst/>
          </a:prstGeom>
        </p:spPr>
        <p:txBody>
          <a:bodyPr lIns="0" tIns="0" rIns="0" bIns="0" rtlCol="0" anchor="t">
            <a:spAutoFit/>
          </a:bodyPr>
          <a:lstStyle/>
          <a:p>
            <a:pPr algn="ctr">
              <a:lnSpc>
                <a:spcPts val="5700"/>
              </a:lnSpc>
            </a:pPr>
            <a:r>
              <a:rPr lang="en-US" sz="4800" b="1" dirty="0"/>
              <a:t>Overview of Assurance Areas</a:t>
            </a:r>
            <a:endParaRPr lang="en-US" sz="4800" b="1" dirty="0">
              <a:solidFill>
                <a:srgbClr val="000000"/>
              </a:solidFill>
              <a:latin typeface="Gordita Bold"/>
            </a:endParaRPr>
          </a:p>
        </p:txBody>
      </p:sp>
      <p:sp>
        <p:nvSpPr>
          <p:cNvPr id="12" name="TextBox 11">
            <a:extLst>
              <a:ext uri="{FF2B5EF4-FFF2-40B4-BE49-F238E27FC236}">
                <a16:creationId xmlns:a16="http://schemas.microsoft.com/office/drawing/2014/main" id="{FCA66B31-2169-4E75-D0B8-2C8F8103B65E}"/>
              </a:ext>
            </a:extLst>
          </p:cNvPr>
          <p:cNvSpPr txBox="1"/>
          <p:nvPr/>
        </p:nvSpPr>
        <p:spPr>
          <a:xfrm>
            <a:off x="1227859" y="1555318"/>
            <a:ext cx="15832282" cy="6001643"/>
          </a:xfrm>
          <a:prstGeom prst="rect">
            <a:avLst/>
          </a:prstGeom>
          <a:noFill/>
        </p:spPr>
        <p:txBody>
          <a:bodyPr wrap="square">
            <a:spAutoFit/>
          </a:bodyPr>
          <a:lstStyle/>
          <a:p>
            <a:pPr fontAlgn="base"/>
            <a:r>
              <a:rPr lang="en-US" sz="3200" b="1" dirty="0"/>
              <a:t>Core Service Expectations:</a:t>
            </a:r>
            <a:r>
              <a:rPr lang="en-US" sz="3200" dirty="0"/>
              <a:t>​</a:t>
            </a:r>
          </a:p>
          <a:p>
            <a:pPr fontAlgn="base"/>
            <a:r>
              <a:rPr lang="en-US" sz="3200" dirty="0"/>
              <a:t>PCNs are expected to focus on data analytics, patient engagement, workforce planning, and population health management.​</a:t>
            </a:r>
          </a:p>
          <a:p>
            <a:pPr fontAlgn="base"/>
            <a:r>
              <a:rPr lang="en-US" sz="3200" b="1" dirty="0"/>
              <a:t>Clinical Priorities</a:t>
            </a:r>
            <a:r>
              <a:rPr lang="en-US" sz="3200" dirty="0"/>
              <a:t>​:</a:t>
            </a:r>
          </a:p>
          <a:p>
            <a:pPr fontAlgn="base"/>
            <a:r>
              <a:rPr lang="en-US" sz="3200" dirty="0"/>
              <a:t>Key clinical areas include CVD prevention, frailty care, and early cancer diagnosis for improved patient outcomes.​</a:t>
            </a:r>
          </a:p>
          <a:p>
            <a:pPr fontAlgn="base"/>
            <a:r>
              <a:rPr lang="en-US" sz="3200" b="1" dirty="0"/>
              <a:t>Operational and Equity Focus:</a:t>
            </a:r>
            <a:r>
              <a:rPr lang="en-US" sz="3200" dirty="0"/>
              <a:t>​</a:t>
            </a:r>
          </a:p>
          <a:p>
            <a:pPr fontAlgn="base"/>
            <a:r>
              <a:rPr lang="en-US" sz="3200" dirty="0"/>
              <a:t>Emphasis on addressing health inequalities, medication optimization, social prescribing, and care access improvements.​</a:t>
            </a:r>
          </a:p>
          <a:p>
            <a:pPr fontAlgn="base"/>
            <a:r>
              <a:rPr lang="en-US" sz="3200" b="1" dirty="0"/>
              <a:t>Performance Monitoring</a:t>
            </a:r>
            <a:r>
              <a:rPr lang="en-US" sz="3200" dirty="0"/>
              <a:t>​:</a:t>
            </a:r>
          </a:p>
          <a:p>
            <a:pPr fontAlgn="base"/>
            <a:r>
              <a:rPr lang="en-US" sz="3200" dirty="0"/>
              <a:t>Performance is tracked through Impact and Investment Fund indicators including learning disability checks and cancer referrals.​</a:t>
            </a:r>
          </a:p>
        </p:txBody>
      </p:sp>
    </p:spTree>
    <p:extLst>
      <p:ext uri="{BB962C8B-B14F-4D97-AF65-F5344CB8AC3E}">
        <p14:creationId xmlns:p14="http://schemas.microsoft.com/office/powerpoint/2010/main" val="1943034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13487-AA7D-6E47-C4DC-89A4C9BB5BF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C8A8BCF-5074-E4E4-AEFD-8DB2E00CBD1E}"/>
              </a:ext>
            </a:extLst>
          </p:cNvPr>
          <p:cNvGrpSpPr>
            <a:grpSpLocks noGrp="1" noUngrp="1" noRot="1" noMove="1" noResize="1"/>
          </p:cNvGrpSpPr>
          <p:nvPr/>
        </p:nvGrpSpPr>
        <p:grpSpPr>
          <a:xfrm>
            <a:off x="0" y="8357515"/>
            <a:ext cx="18288000" cy="1929485"/>
            <a:chOff x="0" y="0"/>
            <a:chExt cx="5004601" cy="528013"/>
          </a:xfrm>
        </p:grpSpPr>
        <p:sp>
          <p:nvSpPr>
            <p:cNvPr id="3" name="Freeform 3">
              <a:extLst>
                <a:ext uri="{FF2B5EF4-FFF2-40B4-BE49-F238E27FC236}">
                  <a16:creationId xmlns:a16="http://schemas.microsoft.com/office/drawing/2014/main" id="{3F5B5D31-F369-CB53-70BD-AFC0FB9CAFC4}"/>
                </a:ext>
              </a:extLst>
            </p:cNvPr>
            <p:cNvSpPr>
              <a:spLocks noGrp="1" noRot="1" noMove="1" noResize="1" noEditPoints="1" noAdjustHandles="1" noChangeArrowheads="1" noChangeShapeType="1"/>
            </p:cNvSpPr>
            <p:nvPr/>
          </p:nvSpPr>
          <p:spPr>
            <a:xfrm>
              <a:off x="0" y="0"/>
              <a:ext cx="5004601" cy="528013"/>
            </a:xfrm>
            <a:custGeom>
              <a:avLst/>
              <a:gdLst/>
              <a:ahLst/>
              <a:cxnLst/>
              <a:rect l="l" t="t" r="r" b="b"/>
              <a:pathLst>
                <a:path w="5004601" h="528013">
                  <a:moveTo>
                    <a:pt x="0" y="0"/>
                  </a:moveTo>
                  <a:lnTo>
                    <a:pt x="5004601" y="0"/>
                  </a:lnTo>
                  <a:lnTo>
                    <a:pt x="5004601" y="528013"/>
                  </a:lnTo>
                  <a:lnTo>
                    <a:pt x="0" y="528013"/>
                  </a:lnTo>
                  <a:close/>
                </a:path>
              </a:pathLst>
            </a:custGeom>
            <a:solidFill>
              <a:srgbClr val="1A60A1"/>
            </a:solidFill>
          </p:spPr>
          <p:txBody>
            <a:bodyPr/>
            <a:lstStyle/>
            <a:p>
              <a:endParaRPr lang="en-GB"/>
            </a:p>
          </p:txBody>
        </p:sp>
        <p:sp>
          <p:nvSpPr>
            <p:cNvPr id="4" name="TextBox 4">
              <a:extLst>
                <a:ext uri="{FF2B5EF4-FFF2-40B4-BE49-F238E27FC236}">
                  <a16:creationId xmlns:a16="http://schemas.microsoft.com/office/drawing/2014/main" id="{4E29FCC5-1EAC-17B3-449A-40C81656FCE3}"/>
                </a:ext>
              </a:extLst>
            </p:cNvPr>
            <p:cNvSpPr txBox="1">
              <a:spLocks noGrp="1" noRot="1" noMove="1" noResize="1" noEditPoints="1" noAdjustHandles="1" noChangeArrowheads="1" noChangeShapeType="1"/>
            </p:cNvSpPr>
            <p:nvPr/>
          </p:nvSpPr>
          <p:spPr>
            <a:xfrm>
              <a:off x="0" y="-38100"/>
              <a:ext cx="5004601" cy="566113"/>
            </a:xfrm>
            <a:prstGeom prst="rect">
              <a:avLst/>
            </a:prstGeom>
          </p:spPr>
          <p:txBody>
            <a:bodyPr lIns="48892" tIns="48892" rIns="48892" bIns="48892" rtlCol="0" anchor="ctr"/>
            <a:lstStyle/>
            <a:p>
              <a:pPr algn="ctr">
                <a:lnSpc>
                  <a:spcPts val="3499"/>
                </a:lnSpc>
              </a:pPr>
              <a:endParaRPr/>
            </a:p>
          </p:txBody>
        </p:sp>
      </p:grpSp>
      <p:sp>
        <p:nvSpPr>
          <p:cNvPr id="5" name="TextBox 5">
            <a:extLst>
              <a:ext uri="{FF2B5EF4-FFF2-40B4-BE49-F238E27FC236}">
                <a16:creationId xmlns:a16="http://schemas.microsoft.com/office/drawing/2014/main" id="{36F8C5C0-CC91-EAC5-639D-06C85DB3C187}"/>
              </a:ext>
            </a:extLst>
          </p:cNvPr>
          <p:cNvSpPr txBox="1">
            <a:spLocks noGrp="1" noRot="1" noMove="1" noResize="1" noEditPoints="1" noAdjustHandles="1" noChangeArrowheads="1" noChangeShapeType="1"/>
          </p:cNvSpPr>
          <p:nvPr/>
        </p:nvSpPr>
        <p:spPr>
          <a:xfrm>
            <a:off x="124163" y="8875300"/>
            <a:ext cx="18039674" cy="746950"/>
          </a:xfrm>
          <a:prstGeom prst="rect">
            <a:avLst/>
          </a:prstGeom>
        </p:spPr>
        <p:txBody>
          <a:bodyPr lIns="0" tIns="0" rIns="0" bIns="0" rtlCol="0" anchor="t">
            <a:spAutoFit/>
          </a:bodyPr>
          <a:lstStyle/>
          <a:p>
            <a:pPr algn="ctr">
              <a:lnSpc>
                <a:spcPts val="3025"/>
              </a:lnSpc>
            </a:pPr>
            <a:r>
              <a:rPr lang="en-US" sz="2420">
                <a:solidFill>
                  <a:srgbClr val="FFFFFF"/>
                </a:solidFill>
                <a:latin typeface="Gordita Bold"/>
              </a:rPr>
              <a:t>Wessex LMCs - General Practice Champion</a:t>
            </a:r>
          </a:p>
          <a:p>
            <a:pPr algn="ctr">
              <a:lnSpc>
                <a:spcPts val="2899"/>
              </a:lnSpc>
            </a:pPr>
            <a:r>
              <a:rPr lang="en-US" sz="2319">
                <a:solidFill>
                  <a:srgbClr val="FFFFFF"/>
                </a:solidFill>
                <a:latin typeface="Gordita Italics"/>
              </a:rPr>
              <a:t>Representing, influencing, and promoting collaborative working to protect and evolve General Practice services</a:t>
            </a:r>
          </a:p>
        </p:txBody>
      </p:sp>
      <p:sp>
        <p:nvSpPr>
          <p:cNvPr id="6" name="TextBox 6">
            <a:extLst>
              <a:ext uri="{FF2B5EF4-FFF2-40B4-BE49-F238E27FC236}">
                <a16:creationId xmlns:a16="http://schemas.microsoft.com/office/drawing/2014/main" id="{7278E30B-A079-21B6-DFA8-171C685C0BC3}"/>
              </a:ext>
            </a:extLst>
          </p:cNvPr>
          <p:cNvSpPr txBox="1"/>
          <p:nvPr/>
        </p:nvSpPr>
        <p:spPr>
          <a:xfrm>
            <a:off x="1227859" y="2302133"/>
            <a:ext cx="15832282" cy="4905061"/>
          </a:xfrm>
          <a:prstGeom prst="rect">
            <a:avLst/>
          </a:prstGeom>
        </p:spPr>
        <p:txBody>
          <a:bodyPr lIns="0" tIns="0" rIns="0" bIns="0" rtlCol="0" anchor="t">
            <a:normAutofit/>
          </a:bodyPr>
          <a:lstStyle/>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p:txBody>
      </p:sp>
      <p:grpSp>
        <p:nvGrpSpPr>
          <p:cNvPr id="7" name="Group 7">
            <a:extLst>
              <a:ext uri="{FF2B5EF4-FFF2-40B4-BE49-F238E27FC236}">
                <a16:creationId xmlns:a16="http://schemas.microsoft.com/office/drawing/2014/main" id="{BE6D13CA-38A1-5F4A-F21F-212B31627FA1}"/>
              </a:ext>
            </a:extLst>
          </p:cNvPr>
          <p:cNvGrpSpPr>
            <a:grpSpLocks noGrp="1" noUngrp="1" noRot="1" noMove="1" noResize="1"/>
          </p:cNvGrpSpPr>
          <p:nvPr/>
        </p:nvGrpSpPr>
        <p:grpSpPr>
          <a:xfrm>
            <a:off x="329491" y="386659"/>
            <a:ext cx="4394552" cy="1235810"/>
            <a:chOff x="0" y="0"/>
            <a:chExt cx="5859402" cy="1647747"/>
          </a:xfrm>
        </p:grpSpPr>
        <p:sp>
          <p:nvSpPr>
            <p:cNvPr id="8" name="Freeform 8">
              <a:extLst>
                <a:ext uri="{FF2B5EF4-FFF2-40B4-BE49-F238E27FC236}">
                  <a16:creationId xmlns:a16="http://schemas.microsoft.com/office/drawing/2014/main" id="{3637D9F2-8E6E-857A-B1A3-C2A2767740DA}"/>
                </a:ext>
              </a:extLst>
            </p:cNvPr>
            <p:cNvSpPr>
              <a:spLocks noGrp="1" noRot="1" noMove="1" noResize="1" noEditPoints="1" noAdjustHandles="1" noChangeArrowheads="1" noChangeShapeType="1"/>
            </p:cNvSpPr>
            <p:nvPr/>
          </p:nvSpPr>
          <p:spPr>
            <a:xfrm>
              <a:off x="0" y="0"/>
              <a:ext cx="2541811" cy="1372578"/>
            </a:xfrm>
            <a:custGeom>
              <a:avLst/>
              <a:gdLst/>
              <a:ahLst/>
              <a:cxnLst/>
              <a:rect l="l" t="t" r="r" b="b"/>
              <a:pathLst>
                <a:path w="2541811" h="1372578">
                  <a:moveTo>
                    <a:pt x="0" y="0"/>
                  </a:moveTo>
                  <a:lnTo>
                    <a:pt x="2541811" y="0"/>
                  </a:lnTo>
                  <a:lnTo>
                    <a:pt x="2541811" y="1372578"/>
                  </a:lnTo>
                  <a:lnTo>
                    <a:pt x="0" y="1372578"/>
                  </a:lnTo>
                  <a:lnTo>
                    <a:pt x="0" y="0"/>
                  </a:lnTo>
                  <a:close/>
                </a:path>
              </a:pathLst>
            </a:custGeom>
            <a:blipFill>
              <a:blip r:embed="rId3"/>
              <a:stretch>
                <a:fillRect/>
              </a:stretch>
            </a:blipFill>
          </p:spPr>
          <p:txBody>
            <a:bodyPr/>
            <a:lstStyle/>
            <a:p>
              <a:endParaRPr lang="en-GB"/>
            </a:p>
          </p:txBody>
        </p:sp>
        <p:sp>
          <p:nvSpPr>
            <p:cNvPr id="9" name="TextBox 9">
              <a:extLst>
                <a:ext uri="{FF2B5EF4-FFF2-40B4-BE49-F238E27FC236}">
                  <a16:creationId xmlns:a16="http://schemas.microsoft.com/office/drawing/2014/main" id="{F368E34D-991A-70DD-24BF-8B3A1442B224}"/>
                </a:ext>
              </a:extLst>
            </p:cNvPr>
            <p:cNvSpPr txBox="1">
              <a:spLocks noGrp="1" noRot="1" noMove="1" noResize="1" noEditPoints="1" noAdjustHandles="1" noChangeArrowheads="1" noChangeShapeType="1"/>
            </p:cNvSpPr>
            <p:nvPr/>
          </p:nvSpPr>
          <p:spPr>
            <a:xfrm>
              <a:off x="134212" y="1420762"/>
              <a:ext cx="5725190" cy="226985"/>
            </a:xfrm>
            <a:prstGeom prst="rect">
              <a:avLst/>
            </a:prstGeom>
          </p:spPr>
          <p:txBody>
            <a:bodyPr lIns="0" tIns="0" rIns="0" bIns="0" rtlCol="0" anchor="t">
              <a:spAutoFit/>
            </a:bodyPr>
            <a:lstStyle/>
            <a:p>
              <a:pPr algn="just">
                <a:lnSpc>
                  <a:spcPts val="1464"/>
                </a:lnSpc>
              </a:pPr>
              <a:endParaRPr/>
            </a:p>
          </p:txBody>
        </p:sp>
      </p:grpSp>
      <p:sp>
        <p:nvSpPr>
          <p:cNvPr id="10" name="TextBox 10">
            <a:extLst>
              <a:ext uri="{FF2B5EF4-FFF2-40B4-BE49-F238E27FC236}">
                <a16:creationId xmlns:a16="http://schemas.microsoft.com/office/drawing/2014/main" id="{6229715B-9218-787B-8A2E-EBC77D9FE4A1}"/>
              </a:ext>
            </a:extLst>
          </p:cNvPr>
          <p:cNvSpPr txBox="1"/>
          <p:nvPr/>
        </p:nvSpPr>
        <p:spPr>
          <a:xfrm>
            <a:off x="142472" y="772566"/>
            <a:ext cx="18003056" cy="730969"/>
          </a:xfrm>
          <a:prstGeom prst="rect">
            <a:avLst/>
          </a:prstGeom>
        </p:spPr>
        <p:txBody>
          <a:bodyPr lIns="0" tIns="0" rIns="0" bIns="0" rtlCol="0" anchor="t">
            <a:spAutoFit/>
          </a:bodyPr>
          <a:lstStyle/>
          <a:p>
            <a:pPr algn="ctr">
              <a:lnSpc>
                <a:spcPts val="5700"/>
              </a:lnSpc>
            </a:pPr>
            <a:r>
              <a:rPr lang="en-US" sz="4800" b="1" dirty="0"/>
              <a:t>Data, Analytics &amp; Monitoring</a:t>
            </a:r>
            <a:endParaRPr lang="en-US" sz="4800" b="1" dirty="0">
              <a:solidFill>
                <a:srgbClr val="000000"/>
              </a:solidFill>
              <a:latin typeface="Gordita Bold"/>
            </a:endParaRPr>
          </a:p>
        </p:txBody>
      </p:sp>
      <p:sp>
        <p:nvSpPr>
          <p:cNvPr id="12" name="TextBox 11">
            <a:extLst>
              <a:ext uri="{FF2B5EF4-FFF2-40B4-BE49-F238E27FC236}">
                <a16:creationId xmlns:a16="http://schemas.microsoft.com/office/drawing/2014/main" id="{709F8BF6-2F44-A16A-E4ED-2B10255F1478}"/>
              </a:ext>
            </a:extLst>
          </p:cNvPr>
          <p:cNvSpPr txBox="1"/>
          <p:nvPr/>
        </p:nvSpPr>
        <p:spPr>
          <a:xfrm>
            <a:off x="1227859" y="1622469"/>
            <a:ext cx="15832282" cy="6494085"/>
          </a:xfrm>
          <a:prstGeom prst="rect">
            <a:avLst/>
          </a:prstGeom>
          <a:noFill/>
        </p:spPr>
        <p:txBody>
          <a:bodyPr wrap="square">
            <a:spAutoFit/>
          </a:bodyPr>
          <a:lstStyle/>
          <a:p>
            <a:pPr fontAlgn="base"/>
            <a:r>
              <a:rPr lang="en-US" sz="3200" i="1" dirty="0">
                <a:solidFill>
                  <a:schemeClr val="tx2">
                    <a:lumMod val="60000"/>
                    <a:lumOff val="40000"/>
                  </a:schemeClr>
                </a:solidFill>
              </a:rPr>
              <a:t>(Section 5.4 of DES Contract and Guidance Part B Section 5.7)</a:t>
            </a:r>
          </a:p>
          <a:p>
            <a:pPr fontAlgn="base"/>
            <a:r>
              <a:rPr lang="en-US" sz="3200" b="1" dirty="0"/>
              <a:t>Use of SNOMED Codes</a:t>
            </a:r>
            <a:r>
              <a:rPr lang="en-US" sz="3200" dirty="0"/>
              <a:t>​</a:t>
            </a:r>
          </a:p>
          <a:p>
            <a:pPr fontAlgn="base"/>
            <a:r>
              <a:rPr lang="en-US" sz="3200" dirty="0"/>
              <a:t>Consistent use of SNOMED codes ensures accurate clinical documentation and seamless data interoperability across systems. – </a:t>
            </a:r>
            <a:r>
              <a:rPr lang="en-GB" sz="3200" dirty="0">
                <a:hlinkClick r:id="rId4"/>
              </a:rPr>
              <a:t>network-contract-DES-guidance-part-a.docx</a:t>
            </a:r>
            <a:endParaRPr lang="en-US" sz="3200" b="1" dirty="0"/>
          </a:p>
          <a:p>
            <a:pPr fontAlgn="base"/>
            <a:r>
              <a:rPr lang="en-US" sz="3200" b="1" dirty="0"/>
              <a:t>Workforce Data Updates</a:t>
            </a:r>
            <a:r>
              <a:rPr lang="en-US" sz="3200" dirty="0"/>
              <a:t>​</a:t>
            </a:r>
          </a:p>
          <a:p>
            <a:pPr fontAlgn="base"/>
            <a:r>
              <a:rPr lang="en-US" sz="3200" dirty="0"/>
              <a:t>Regular updates to the National Workforce Reporting System reflect current staffing and resource allocations accurately –</a:t>
            </a:r>
            <a:r>
              <a:rPr lang="en-US" sz="3200" i="1" dirty="0"/>
              <a:t>​ </a:t>
            </a:r>
            <a:r>
              <a:rPr lang="en-GB" sz="3200" dirty="0">
                <a:hlinkClick r:id="rId5"/>
              </a:rPr>
              <a:t>National Workforce Reporting Service log-in page</a:t>
            </a:r>
            <a:endParaRPr lang="en-US" sz="3200" i="1" dirty="0">
              <a:solidFill>
                <a:srgbClr val="FF0000"/>
              </a:solidFill>
            </a:endParaRPr>
          </a:p>
          <a:p>
            <a:pPr fontAlgn="base"/>
            <a:r>
              <a:rPr lang="en-US" sz="3200" b="1" dirty="0"/>
              <a:t>Clinical Quality Reviews</a:t>
            </a:r>
            <a:r>
              <a:rPr lang="en-US" sz="3200" dirty="0"/>
              <a:t>​:</a:t>
            </a:r>
          </a:p>
          <a:p>
            <a:pPr fontAlgn="base"/>
            <a:r>
              <a:rPr lang="en-GB" sz="3200">
                <a:hlinkClick r:id="rId6"/>
              </a:rPr>
              <a:t>CQRS</a:t>
            </a:r>
            <a:r>
              <a:rPr lang="en-US" sz="3200"/>
              <a:t> </a:t>
            </a:r>
            <a:r>
              <a:rPr lang="en-US" sz="3200" dirty="0"/>
              <a:t>reviews monitor performance against contracts and identify areas for quality improvement and compliance/</a:t>
            </a:r>
            <a:r>
              <a:rPr lang="en-GB" sz="3200" dirty="0">
                <a:hlinkClick r:id="rId7"/>
              </a:rPr>
              <a:t>GPES extracts and benefits - NHS England Digital</a:t>
            </a:r>
            <a:endParaRPr lang="en-US" sz="3200" dirty="0"/>
          </a:p>
          <a:p>
            <a:pPr fontAlgn="base"/>
            <a:r>
              <a:rPr lang="en-US" sz="3200" b="1" dirty="0"/>
              <a:t>Data-Driven Health Intelligence</a:t>
            </a:r>
            <a:r>
              <a:rPr lang="en-US" sz="3200" dirty="0"/>
              <a:t>​:</a:t>
            </a:r>
          </a:p>
          <a:p>
            <a:pPr fontAlgn="base"/>
            <a:r>
              <a:rPr lang="en-US" sz="3200" dirty="0"/>
              <a:t>Data practices support compliance, quality initiatives, and contribute to regional and national health intelligence efforts</a:t>
            </a:r>
          </a:p>
        </p:txBody>
      </p:sp>
    </p:spTree>
    <p:extLst>
      <p:ext uri="{BB962C8B-B14F-4D97-AF65-F5344CB8AC3E}">
        <p14:creationId xmlns:p14="http://schemas.microsoft.com/office/powerpoint/2010/main" val="242998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D0816-219A-C69B-A9BA-BF217333F0A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1FE8CE5-90C0-63BD-D473-34DC910968C0}"/>
              </a:ext>
            </a:extLst>
          </p:cNvPr>
          <p:cNvGrpSpPr>
            <a:grpSpLocks noGrp="1" noUngrp="1" noRot="1" noMove="1" noResize="1"/>
          </p:cNvGrpSpPr>
          <p:nvPr/>
        </p:nvGrpSpPr>
        <p:grpSpPr>
          <a:xfrm>
            <a:off x="0" y="8357515"/>
            <a:ext cx="18288000" cy="1929485"/>
            <a:chOff x="0" y="0"/>
            <a:chExt cx="5004601" cy="528013"/>
          </a:xfrm>
        </p:grpSpPr>
        <p:sp>
          <p:nvSpPr>
            <p:cNvPr id="3" name="Freeform 3">
              <a:extLst>
                <a:ext uri="{FF2B5EF4-FFF2-40B4-BE49-F238E27FC236}">
                  <a16:creationId xmlns:a16="http://schemas.microsoft.com/office/drawing/2014/main" id="{2BEA92A2-172B-789E-C6FE-CF99B60DBFC8}"/>
                </a:ext>
              </a:extLst>
            </p:cNvPr>
            <p:cNvSpPr>
              <a:spLocks noGrp="1" noRot="1" noMove="1" noResize="1" noEditPoints="1" noAdjustHandles="1" noChangeArrowheads="1" noChangeShapeType="1"/>
            </p:cNvSpPr>
            <p:nvPr/>
          </p:nvSpPr>
          <p:spPr>
            <a:xfrm>
              <a:off x="0" y="0"/>
              <a:ext cx="5004601" cy="528013"/>
            </a:xfrm>
            <a:custGeom>
              <a:avLst/>
              <a:gdLst/>
              <a:ahLst/>
              <a:cxnLst/>
              <a:rect l="l" t="t" r="r" b="b"/>
              <a:pathLst>
                <a:path w="5004601" h="528013">
                  <a:moveTo>
                    <a:pt x="0" y="0"/>
                  </a:moveTo>
                  <a:lnTo>
                    <a:pt x="5004601" y="0"/>
                  </a:lnTo>
                  <a:lnTo>
                    <a:pt x="5004601" y="528013"/>
                  </a:lnTo>
                  <a:lnTo>
                    <a:pt x="0" y="528013"/>
                  </a:lnTo>
                  <a:close/>
                </a:path>
              </a:pathLst>
            </a:custGeom>
            <a:solidFill>
              <a:srgbClr val="1A60A1"/>
            </a:solidFill>
          </p:spPr>
          <p:txBody>
            <a:bodyPr/>
            <a:lstStyle/>
            <a:p>
              <a:endParaRPr lang="en-GB"/>
            </a:p>
          </p:txBody>
        </p:sp>
        <p:sp>
          <p:nvSpPr>
            <p:cNvPr id="4" name="TextBox 4">
              <a:extLst>
                <a:ext uri="{FF2B5EF4-FFF2-40B4-BE49-F238E27FC236}">
                  <a16:creationId xmlns:a16="http://schemas.microsoft.com/office/drawing/2014/main" id="{DCF9189C-C48A-BA3E-7A75-6909E7001036}"/>
                </a:ext>
              </a:extLst>
            </p:cNvPr>
            <p:cNvSpPr txBox="1">
              <a:spLocks noGrp="1" noRot="1" noMove="1" noResize="1" noEditPoints="1" noAdjustHandles="1" noChangeArrowheads="1" noChangeShapeType="1"/>
            </p:cNvSpPr>
            <p:nvPr/>
          </p:nvSpPr>
          <p:spPr>
            <a:xfrm>
              <a:off x="0" y="-38100"/>
              <a:ext cx="5004601" cy="566113"/>
            </a:xfrm>
            <a:prstGeom prst="rect">
              <a:avLst/>
            </a:prstGeom>
          </p:spPr>
          <p:txBody>
            <a:bodyPr lIns="48892" tIns="48892" rIns="48892" bIns="48892" rtlCol="0" anchor="ctr"/>
            <a:lstStyle/>
            <a:p>
              <a:pPr algn="ctr">
                <a:lnSpc>
                  <a:spcPts val="3499"/>
                </a:lnSpc>
              </a:pPr>
              <a:endParaRPr/>
            </a:p>
          </p:txBody>
        </p:sp>
      </p:grpSp>
      <p:sp>
        <p:nvSpPr>
          <p:cNvPr id="5" name="TextBox 5">
            <a:extLst>
              <a:ext uri="{FF2B5EF4-FFF2-40B4-BE49-F238E27FC236}">
                <a16:creationId xmlns:a16="http://schemas.microsoft.com/office/drawing/2014/main" id="{9BF253FB-9892-CC6D-725F-D7D844669DE1}"/>
              </a:ext>
            </a:extLst>
          </p:cNvPr>
          <p:cNvSpPr txBox="1">
            <a:spLocks noGrp="1" noRot="1" noMove="1" noResize="1" noEditPoints="1" noAdjustHandles="1" noChangeArrowheads="1" noChangeShapeType="1"/>
          </p:cNvSpPr>
          <p:nvPr/>
        </p:nvSpPr>
        <p:spPr>
          <a:xfrm>
            <a:off x="124163" y="8875300"/>
            <a:ext cx="18039674" cy="746950"/>
          </a:xfrm>
          <a:prstGeom prst="rect">
            <a:avLst/>
          </a:prstGeom>
        </p:spPr>
        <p:txBody>
          <a:bodyPr lIns="0" tIns="0" rIns="0" bIns="0" rtlCol="0" anchor="t">
            <a:spAutoFit/>
          </a:bodyPr>
          <a:lstStyle/>
          <a:p>
            <a:pPr algn="ctr">
              <a:lnSpc>
                <a:spcPts val="3025"/>
              </a:lnSpc>
            </a:pPr>
            <a:r>
              <a:rPr lang="en-US" sz="2420">
                <a:solidFill>
                  <a:srgbClr val="FFFFFF"/>
                </a:solidFill>
                <a:latin typeface="Gordita Bold"/>
              </a:rPr>
              <a:t>Wessex LMCs - General Practice Champion</a:t>
            </a:r>
          </a:p>
          <a:p>
            <a:pPr algn="ctr">
              <a:lnSpc>
                <a:spcPts val="2899"/>
              </a:lnSpc>
            </a:pPr>
            <a:r>
              <a:rPr lang="en-US" sz="2319">
                <a:solidFill>
                  <a:srgbClr val="FFFFFF"/>
                </a:solidFill>
                <a:latin typeface="Gordita Italics"/>
              </a:rPr>
              <a:t>Representing, influencing, and promoting collaborative working to protect and evolve General Practice services</a:t>
            </a:r>
          </a:p>
        </p:txBody>
      </p:sp>
      <p:sp>
        <p:nvSpPr>
          <p:cNvPr id="6" name="TextBox 6">
            <a:extLst>
              <a:ext uri="{FF2B5EF4-FFF2-40B4-BE49-F238E27FC236}">
                <a16:creationId xmlns:a16="http://schemas.microsoft.com/office/drawing/2014/main" id="{5AE4A786-8519-02EE-FF18-99245178A450}"/>
              </a:ext>
            </a:extLst>
          </p:cNvPr>
          <p:cNvSpPr txBox="1"/>
          <p:nvPr/>
        </p:nvSpPr>
        <p:spPr>
          <a:xfrm>
            <a:off x="1227859" y="2302133"/>
            <a:ext cx="15832282" cy="4905061"/>
          </a:xfrm>
          <a:prstGeom prst="rect">
            <a:avLst/>
          </a:prstGeom>
        </p:spPr>
        <p:txBody>
          <a:bodyPr lIns="0" tIns="0" rIns="0" bIns="0" rtlCol="0" anchor="t">
            <a:normAutofit/>
          </a:bodyPr>
          <a:lstStyle/>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p:txBody>
      </p:sp>
      <p:grpSp>
        <p:nvGrpSpPr>
          <p:cNvPr id="7" name="Group 7">
            <a:extLst>
              <a:ext uri="{FF2B5EF4-FFF2-40B4-BE49-F238E27FC236}">
                <a16:creationId xmlns:a16="http://schemas.microsoft.com/office/drawing/2014/main" id="{FD726ACD-6D33-1225-E807-756087DB58CF}"/>
              </a:ext>
            </a:extLst>
          </p:cNvPr>
          <p:cNvGrpSpPr>
            <a:grpSpLocks noGrp="1" noUngrp="1" noRot="1" noMove="1" noResize="1"/>
          </p:cNvGrpSpPr>
          <p:nvPr/>
        </p:nvGrpSpPr>
        <p:grpSpPr>
          <a:xfrm>
            <a:off x="329491" y="386659"/>
            <a:ext cx="4394552" cy="1235810"/>
            <a:chOff x="0" y="0"/>
            <a:chExt cx="5859402" cy="1647747"/>
          </a:xfrm>
        </p:grpSpPr>
        <p:sp>
          <p:nvSpPr>
            <p:cNvPr id="8" name="Freeform 8">
              <a:extLst>
                <a:ext uri="{FF2B5EF4-FFF2-40B4-BE49-F238E27FC236}">
                  <a16:creationId xmlns:a16="http://schemas.microsoft.com/office/drawing/2014/main" id="{0E94DF7A-BBF0-BD27-603B-966B0D23A0BF}"/>
                </a:ext>
              </a:extLst>
            </p:cNvPr>
            <p:cNvSpPr>
              <a:spLocks noGrp="1" noRot="1" noMove="1" noResize="1" noEditPoints="1" noAdjustHandles="1" noChangeArrowheads="1" noChangeShapeType="1"/>
            </p:cNvSpPr>
            <p:nvPr/>
          </p:nvSpPr>
          <p:spPr>
            <a:xfrm>
              <a:off x="0" y="0"/>
              <a:ext cx="2541811" cy="1372578"/>
            </a:xfrm>
            <a:custGeom>
              <a:avLst/>
              <a:gdLst/>
              <a:ahLst/>
              <a:cxnLst/>
              <a:rect l="l" t="t" r="r" b="b"/>
              <a:pathLst>
                <a:path w="2541811" h="1372578">
                  <a:moveTo>
                    <a:pt x="0" y="0"/>
                  </a:moveTo>
                  <a:lnTo>
                    <a:pt x="2541811" y="0"/>
                  </a:lnTo>
                  <a:lnTo>
                    <a:pt x="2541811" y="1372578"/>
                  </a:lnTo>
                  <a:lnTo>
                    <a:pt x="0" y="1372578"/>
                  </a:lnTo>
                  <a:lnTo>
                    <a:pt x="0" y="0"/>
                  </a:lnTo>
                  <a:close/>
                </a:path>
              </a:pathLst>
            </a:custGeom>
            <a:blipFill>
              <a:blip r:embed="rId3"/>
              <a:stretch>
                <a:fillRect/>
              </a:stretch>
            </a:blipFill>
          </p:spPr>
          <p:txBody>
            <a:bodyPr/>
            <a:lstStyle/>
            <a:p>
              <a:endParaRPr lang="en-GB"/>
            </a:p>
          </p:txBody>
        </p:sp>
        <p:sp>
          <p:nvSpPr>
            <p:cNvPr id="9" name="TextBox 9">
              <a:extLst>
                <a:ext uri="{FF2B5EF4-FFF2-40B4-BE49-F238E27FC236}">
                  <a16:creationId xmlns:a16="http://schemas.microsoft.com/office/drawing/2014/main" id="{6F9E485E-4288-6629-6714-4D591B6CEC56}"/>
                </a:ext>
              </a:extLst>
            </p:cNvPr>
            <p:cNvSpPr txBox="1">
              <a:spLocks noGrp="1" noRot="1" noMove="1" noResize="1" noEditPoints="1" noAdjustHandles="1" noChangeArrowheads="1" noChangeShapeType="1"/>
            </p:cNvSpPr>
            <p:nvPr/>
          </p:nvSpPr>
          <p:spPr>
            <a:xfrm>
              <a:off x="134212" y="1420762"/>
              <a:ext cx="5725190" cy="226985"/>
            </a:xfrm>
            <a:prstGeom prst="rect">
              <a:avLst/>
            </a:prstGeom>
          </p:spPr>
          <p:txBody>
            <a:bodyPr lIns="0" tIns="0" rIns="0" bIns="0" rtlCol="0" anchor="t">
              <a:spAutoFit/>
            </a:bodyPr>
            <a:lstStyle/>
            <a:p>
              <a:pPr algn="just">
                <a:lnSpc>
                  <a:spcPts val="1464"/>
                </a:lnSpc>
              </a:pPr>
              <a:endParaRPr/>
            </a:p>
          </p:txBody>
        </p:sp>
      </p:grpSp>
      <p:sp>
        <p:nvSpPr>
          <p:cNvPr id="10" name="TextBox 10">
            <a:extLst>
              <a:ext uri="{FF2B5EF4-FFF2-40B4-BE49-F238E27FC236}">
                <a16:creationId xmlns:a16="http://schemas.microsoft.com/office/drawing/2014/main" id="{68D3686A-FF47-CD12-163A-91BDBD3CCC28}"/>
              </a:ext>
            </a:extLst>
          </p:cNvPr>
          <p:cNvSpPr txBox="1"/>
          <p:nvPr/>
        </p:nvSpPr>
        <p:spPr>
          <a:xfrm>
            <a:off x="142472" y="772566"/>
            <a:ext cx="18003056" cy="730969"/>
          </a:xfrm>
          <a:prstGeom prst="rect">
            <a:avLst/>
          </a:prstGeom>
        </p:spPr>
        <p:txBody>
          <a:bodyPr lIns="0" tIns="0" rIns="0" bIns="0" rtlCol="0" anchor="t">
            <a:spAutoFit/>
          </a:bodyPr>
          <a:lstStyle/>
          <a:p>
            <a:pPr algn="ctr">
              <a:lnSpc>
                <a:spcPts val="5700"/>
              </a:lnSpc>
            </a:pPr>
            <a:r>
              <a:rPr lang="en-US" sz="4800" b="1" dirty="0"/>
              <a:t>Patient Engagement</a:t>
            </a:r>
            <a:r>
              <a:rPr lang="en-US" dirty="0"/>
              <a:t>​</a:t>
            </a:r>
            <a:endParaRPr lang="en-US" sz="3600" dirty="0">
              <a:solidFill>
                <a:srgbClr val="000000"/>
              </a:solidFill>
              <a:latin typeface="Gordita Bold"/>
            </a:endParaRPr>
          </a:p>
        </p:txBody>
      </p:sp>
      <p:sp>
        <p:nvSpPr>
          <p:cNvPr id="12" name="TextBox 11">
            <a:extLst>
              <a:ext uri="{FF2B5EF4-FFF2-40B4-BE49-F238E27FC236}">
                <a16:creationId xmlns:a16="http://schemas.microsoft.com/office/drawing/2014/main" id="{56182D8A-DE98-77ED-F192-B130C10481B9}"/>
              </a:ext>
            </a:extLst>
          </p:cNvPr>
          <p:cNvSpPr txBox="1"/>
          <p:nvPr/>
        </p:nvSpPr>
        <p:spPr>
          <a:xfrm>
            <a:off x="1227859" y="1555318"/>
            <a:ext cx="15832282" cy="8556188"/>
          </a:xfrm>
          <a:prstGeom prst="rect">
            <a:avLst/>
          </a:prstGeom>
          <a:noFill/>
        </p:spPr>
        <p:txBody>
          <a:bodyPr wrap="square">
            <a:spAutoFit/>
          </a:bodyPr>
          <a:lstStyle/>
          <a:p>
            <a:pPr fontAlgn="base"/>
            <a:r>
              <a:rPr lang="en-US" sz="2800" i="1" dirty="0">
                <a:solidFill>
                  <a:schemeClr val="tx2">
                    <a:lumMod val="60000"/>
                    <a:lumOff val="40000"/>
                  </a:schemeClr>
                </a:solidFill>
              </a:rPr>
              <a:t>(Section 5.5 of DES Contract)</a:t>
            </a:r>
          </a:p>
          <a:p>
            <a:pPr fontAlgn="base"/>
            <a:r>
              <a:rPr lang="en-US" sz="2800" b="1" dirty="0"/>
              <a:t>Inclusive Engagement Strategies</a:t>
            </a:r>
            <a:r>
              <a:rPr lang="en-US" sz="2800" dirty="0"/>
              <a:t>​:</a:t>
            </a:r>
          </a:p>
          <a:p>
            <a:pPr fontAlgn="base"/>
            <a:r>
              <a:rPr lang="en-US" sz="2800" dirty="0"/>
              <a:t>PCNs must use inclusive approaches to involve patients, focusing on seldom-heard groups. – </a:t>
            </a:r>
            <a:r>
              <a:rPr lang="en-US" sz="2800" i="1" dirty="0">
                <a:solidFill>
                  <a:schemeClr val="accent1"/>
                </a:solidFill>
              </a:rPr>
              <a:t>updating patients on new services via engagement with PPGs, use of social or other digital media</a:t>
            </a:r>
          </a:p>
          <a:p>
            <a:pPr fontAlgn="base"/>
            <a:r>
              <a:rPr lang="en-US" sz="2800" b="1" dirty="0"/>
              <a:t>Use of Diverse Communication Channels</a:t>
            </a:r>
            <a:r>
              <a:rPr lang="en-US" sz="2800" dirty="0"/>
              <a:t>​:</a:t>
            </a:r>
          </a:p>
          <a:p>
            <a:pPr fontAlgn="base"/>
            <a:r>
              <a:rPr lang="en-US" sz="2800" dirty="0"/>
              <a:t>Multiple communication channels and culturally appropriate outreach ensure all voices are heard.​</a:t>
            </a:r>
          </a:p>
          <a:p>
            <a:pPr fontAlgn="base"/>
            <a:r>
              <a:rPr lang="en-US" sz="2800" b="1" dirty="0"/>
              <a:t>Building Trust and Accountability:</a:t>
            </a:r>
            <a:r>
              <a:rPr lang="en-US" sz="2800" dirty="0"/>
              <a:t>​</a:t>
            </a:r>
          </a:p>
          <a:p>
            <a:pPr fontAlgn="base"/>
            <a:r>
              <a:rPr lang="en-US" sz="2800" dirty="0"/>
              <a:t>Patient engagement fosters trust and transparency, enhancing community accountability in care.​</a:t>
            </a:r>
          </a:p>
          <a:p>
            <a:pPr fontAlgn="base"/>
            <a:r>
              <a:rPr lang="en-US" sz="2800" b="1" dirty="0"/>
              <a:t>Documentation of Engagement</a:t>
            </a:r>
            <a:r>
              <a:rPr lang="en-US" sz="2800" dirty="0"/>
              <a:t>​:</a:t>
            </a:r>
          </a:p>
          <a:p>
            <a:pPr fontAlgn="base"/>
            <a:r>
              <a:rPr lang="en-US" sz="2800" dirty="0"/>
              <a:t>PCNs should document engagement activities and outcomes to show commitment to patient-centered care</a:t>
            </a:r>
          </a:p>
          <a:p>
            <a:pPr fontAlgn="base"/>
            <a:r>
              <a:rPr lang="en-GB" sz="2800" b="1" i="1" dirty="0"/>
              <a:t>Requirement -</a:t>
            </a:r>
          </a:p>
          <a:p>
            <a:pPr fontAlgn="base"/>
            <a:r>
              <a:rPr lang="en-GB" sz="2800" i="1" dirty="0">
                <a:solidFill>
                  <a:schemeClr val="tx2">
                    <a:lumMod val="60000"/>
                    <a:lumOff val="40000"/>
                  </a:schemeClr>
                </a:solidFill>
              </a:rPr>
              <a:t>All member practices of PCN to ensure they have ways to gain patient engagement through groups, social media/texts etc Description of methods used to engage with patients or updating them on new services or changes, including those delivered by PCN.  An ICB may request brief statement at year end giving examples of this</a:t>
            </a:r>
            <a:r>
              <a:rPr lang="en-GB" sz="3000" i="1" dirty="0">
                <a:solidFill>
                  <a:schemeClr val="tx2">
                    <a:lumMod val="60000"/>
                    <a:lumOff val="40000"/>
                  </a:schemeClr>
                </a:solidFill>
              </a:rPr>
              <a:t>.</a:t>
            </a:r>
          </a:p>
          <a:p>
            <a:pPr fontAlgn="base"/>
            <a:endParaRPr lang="en-GB" sz="3200" dirty="0"/>
          </a:p>
          <a:p>
            <a:pPr fontAlgn="base"/>
            <a:endParaRPr lang="en-GB" sz="3200" dirty="0"/>
          </a:p>
          <a:p>
            <a:pPr fontAlgn="base"/>
            <a:endParaRPr lang="en-US" sz="3200" dirty="0"/>
          </a:p>
          <a:p>
            <a:pPr fontAlgn="base"/>
            <a:endParaRPr lang="en-US" sz="3200" dirty="0"/>
          </a:p>
        </p:txBody>
      </p:sp>
    </p:spTree>
    <p:extLst>
      <p:ext uri="{BB962C8B-B14F-4D97-AF65-F5344CB8AC3E}">
        <p14:creationId xmlns:p14="http://schemas.microsoft.com/office/powerpoint/2010/main" val="2444994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A8DBD-4511-B839-39C3-48F4E3B3A4C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8AF7FD9-CA57-2131-5011-A0B6BF299E6C}"/>
              </a:ext>
            </a:extLst>
          </p:cNvPr>
          <p:cNvGrpSpPr>
            <a:grpSpLocks noGrp="1" noUngrp="1" noRot="1" noMove="1" noResize="1"/>
          </p:cNvGrpSpPr>
          <p:nvPr/>
        </p:nvGrpSpPr>
        <p:grpSpPr>
          <a:xfrm>
            <a:off x="0" y="8357515"/>
            <a:ext cx="18288000" cy="1929485"/>
            <a:chOff x="0" y="0"/>
            <a:chExt cx="5004601" cy="528013"/>
          </a:xfrm>
        </p:grpSpPr>
        <p:sp>
          <p:nvSpPr>
            <p:cNvPr id="3" name="Freeform 3">
              <a:extLst>
                <a:ext uri="{FF2B5EF4-FFF2-40B4-BE49-F238E27FC236}">
                  <a16:creationId xmlns:a16="http://schemas.microsoft.com/office/drawing/2014/main" id="{5C9B708C-72DE-912A-C673-B87DE5DEE281}"/>
                </a:ext>
              </a:extLst>
            </p:cNvPr>
            <p:cNvSpPr>
              <a:spLocks noGrp="1" noRot="1" noMove="1" noResize="1" noEditPoints="1" noAdjustHandles="1" noChangeArrowheads="1" noChangeShapeType="1"/>
            </p:cNvSpPr>
            <p:nvPr/>
          </p:nvSpPr>
          <p:spPr>
            <a:xfrm>
              <a:off x="0" y="0"/>
              <a:ext cx="5004601" cy="528013"/>
            </a:xfrm>
            <a:custGeom>
              <a:avLst/>
              <a:gdLst/>
              <a:ahLst/>
              <a:cxnLst/>
              <a:rect l="l" t="t" r="r" b="b"/>
              <a:pathLst>
                <a:path w="5004601" h="528013">
                  <a:moveTo>
                    <a:pt x="0" y="0"/>
                  </a:moveTo>
                  <a:lnTo>
                    <a:pt x="5004601" y="0"/>
                  </a:lnTo>
                  <a:lnTo>
                    <a:pt x="5004601" y="528013"/>
                  </a:lnTo>
                  <a:lnTo>
                    <a:pt x="0" y="528013"/>
                  </a:lnTo>
                  <a:close/>
                </a:path>
              </a:pathLst>
            </a:custGeom>
            <a:solidFill>
              <a:srgbClr val="1A60A1"/>
            </a:solidFill>
          </p:spPr>
          <p:txBody>
            <a:bodyPr/>
            <a:lstStyle/>
            <a:p>
              <a:endParaRPr lang="en-GB"/>
            </a:p>
          </p:txBody>
        </p:sp>
        <p:sp>
          <p:nvSpPr>
            <p:cNvPr id="4" name="TextBox 4">
              <a:extLst>
                <a:ext uri="{FF2B5EF4-FFF2-40B4-BE49-F238E27FC236}">
                  <a16:creationId xmlns:a16="http://schemas.microsoft.com/office/drawing/2014/main" id="{59DF0E38-36A0-9BBC-03CD-91E2750AB731}"/>
                </a:ext>
              </a:extLst>
            </p:cNvPr>
            <p:cNvSpPr txBox="1">
              <a:spLocks noGrp="1" noRot="1" noMove="1" noResize="1" noEditPoints="1" noAdjustHandles="1" noChangeArrowheads="1" noChangeShapeType="1"/>
            </p:cNvSpPr>
            <p:nvPr/>
          </p:nvSpPr>
          <p:spPr>
            <a:xfrm>
              <a:off x="0" y="-38100"/>
              <a:ext cx="5004601" cy="566113"/>
            </a:xfrm>
            <a:prstGeom prst="rect">
              <a:avLst/>
            </a:prstGeom>
          </p:spPr>
          <p:txBody>
            <a:bodyPr lIns="48892" tIns="48892" rIns="48892" bIns="48892" rtlCol="0" anchor="ctr"/>
            <a:lstStyle/>
            <a:p>
              <a:pPr algn="ctr">
                <a:lnSpc>
                  <a:spcPts val="3499"/>
                </a:lnSpc>
              </a:pPr>
              <a:endParaRPr/>
            </a:p>
          </p:txBody>
        </p:sp>
      </p:grpSp>
      <p:sp>
        <p:nvSpPr>
          <p:cNvPr id="5" name="TextBox 5">
            <a:extLst>
              <a:ext uri="{FF2B5EF4-FFF2-40B4-BE49-F238E27FC236}">
                <a16:creationId xmlns:a16="http://schemas.microsoft.com/office/drawing/2014/main" id="{152AC79B-30F5-4412-2E6F-5EF4C1A7E8F3}"/>
              </a:ext>
            </a:extLst>
          </p:cNvPr>
          <p:cNvSpPr txBox="1">
            <a:spLocks noGrp="1" noRot="1" noMove="1" noResize="1" noEditPoints="1" noAdjustHandles="1" noChangeArrowheads="1" noChangeShapeType="1"/>
          </p:cNvSpPr>
          <p:nvPr/>
        </p:nvSpPr>
        <p:spPr>
          <a:xfrm>
            <a:off x="124163" y="8875300"/>
            <a:ext cx="18039674" cy="746950"/>
          </a:xfrm>
          <a:prstGeom prst="rect">
            <a:avLst/>
          </a:prstGeom>
        </p:spPr>
        <p:txBody>
          <a:bodyPr lIns="0" tIns="0" rIns="0" bIns="0" rtlCol="0" anchor="t">
            <a:spAutoFit/>
          </a:bodyPr>
          <a:lstStyle/>
          <a:p>
            <a:pPr algn="ctr">
              <a:lnSpc>
                <a:spcPts val="3025"/>
              </a:lnSpc>
            </a:pPr>
            <a:r>
              <a:rPr lang="en-US" sz="2420">
                <a:solidFill>
                  <a:srgbClr val="FFFFFF"/>
                </a:solidFill>
                <a:latin typeface="Gordita Bold"/>
              </a:rPr>
              <a:t>Wessex LMCs - General Practice Champion</a:t>
            </a:r>
          </a:p>
          <a:p>
            <a:pPr algn="ctr">
              <a:lnSpc>
                <a:spcPts val="2899"/>
              </a:lnSpc>
            </a:pPr>
            <a:r>
              <a:rPr lang="en-US" sz="2319">
                <a:solidFill>
                  <a:srgbClr val="FFFFFF"/>
                </a:solidFill>
                <a:latin typeface="Gordita Italics"/>
              </a:rPr>
              <a:t>Representing, influencing, and promoting collaborative working to protect and evolve General Practice services</a:t>
            </a:r>
          </a:p>
        </p:txBody>
      </p:sp>
      <p:sp>
        <p:nvSpPr>
          <p:cNvPr id="6" name="TextBox 6">
            <a:extLst>
              <a:ext uri="{FF2B5EF4-FFF2-40B4-BE49-F238E27FC236}">
                <a16:creationId xmlns:a16="http://schemas.microsoft.com/office/drawing/2014/main" id="{1B46A9BF-AD55-2026-0B2E-5FFF5C5B23CC}"/>
              </a:ext>
            </a:extLst>
          </p:cNvPr>
          <p:cNvSpPr txBox="1"/>
          <p:nvPr/>
        </p:nvSpPr>
        <p:spPr>
          <a:xfrm>
            <a:off x="1227859" y="2302133"/>
            <a:ext cx="15832282" cy="4905061"/>
          </a:xfrm>
          <a:prstGeom prst="rect">
            <a:avLst/>
          </a:prstGeom>
        </p:spPr>
        <p:txBody>
          <a:bodyPr lIns="0" tIns="0" rIns="0" bIns="0" rtlCol="0" anchor="t">
            <a:normAutofit/>
          </a:bodyPr>
          <a:lstStyle/>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p:txBody>
      </p:sp>
      <p:grpSp>
        <p:nvGrpSpPr>
          <p:cNvPr id="7" name="Group 7">
            <a:extLst>
              <a:ext uri="{FF2B5EF4-FFF2-40B4-BE49-F238E27FC236}">
                <a16:creationId xmlns:a16="http://schemas.microsoft.com/office/drawing/2014/main" id="{176F2F2A-4461-F4DE-B551-C83B00A3FF59}"/>
              </a:ext>
            </a:extLst>
          </p:cNvPr>
          <p:cNvGrpSpPr>
            <a:grpSpLocks noGrp="1" noUngrp="1" noRot="1" noMove="1" noResize="1"/>
          </p:cNvGrpSpPr>
          <p:nvPr/>
        </p:nvGrpSpPr>
        <p:grpSpPr>
          <a:xfrm>
            <a:off x="329491" y="386659"/>
            <a:ext cx="4394552" cy="1235810"/>
            <a:chOff x="0" y="0"/>
            <a:chExt cx="5859402" cy="1647747"/>
          </a:xfrm>
        </p:grpSpPr>
        <p:sp>
          <p:nvSpPr>
            <p:cNvPr id="8" name="Freeform 8">
              <a:extLst>
                <a:ext uri="{FF2B5EF4-FFF2-40B4-BE49-F238E27FC236}">
                  <a16:creationId xmlns:a16="http://schemas.microsoft.com/office/drawing/2014/main" id="{E3FD1E23-89BA-7AB5-E769-27F006C2DD19}"/>
                </a:ext>
              </a:extLst>
            </p:cNvPr>
            <p:cNvSpPr>
              <a:spLocks noGrp="1" noRot="1" noMove="1" noResize="1" noEditPoints="1" noAdjustHandles="1" noChangeArrowheads="1" noChangeShapeType="1"/>
            </p:cNvSpPr>
            <p:nvPr/>
          </p:nvSpPr>
          <p:spPr>
            <a:xfrm>
              <a:off x="0" y="0"/>
              <a:ext cx="2541811" cy="1372578"/>
            </a:xfrm>
            <a:custGeom>
              <a:avLst/>
              <a:gdLst/>
              <a:ahLst/>
              <a:cxnLst/>
              <a:rect l="l" t="t" r="r" b="b"/>
              <a:pathLst>
                <a:path w="2541811" h="1372578">
                  <a:moveTo>
                    <a:pt x="0" y="0"/>
                  </a:moveTo>
                  <a:lnTo>
                    <a:pt x="2541811" y="0"/>
                  </a:lnTo>
                  <a:lnTo>
                    <a:pt x="2541811" y="1372578"/>
                  </a:lnTo>
                  <a:lnTo>
                    <a:pt x="0" y="1372578"/>
                  </a:lnTo>
                  <a:lnTo>
                    <a:pt x="0" y="0"/>
                  </a:lnTo>
                  <a:close/>
                </a:path>
              </a:pathLst>
            </a:custGeom>
            <a:blipFill>
              <a:blip r:embed="rId3"/>
              <a:stretch>
                <a:fillRect/>
              </a:stretch>
            </a:blipFill>
          </p:spPr>
          <p:txBody>
            <a:bodyPr/>
            <a:lstStyle/>
            <a:p>
              <a:endParaRPr lang="en-GB"/>
            </a:p>
          </p:txBody>
        </p:sp>
        <p:sp>
          <p:nvSpPr>
            <p:cNvPr id="9" name="TextBox 9">
              <a:extLst>
                <a:ext uri="{FF2B5EF4-FFF2-40B4-BE49-F238E27FC236}">
                  <a16:creationId xmlns:a16="http://schemas.microsoft.com/office/drawing/2014/main" id="{C14E8B8F-9C5B-4932-9EFD-5F9226105F86}"/>
                </a:ext>
              </a:extLst>
            </p:cNvPr>
            <p:cNvSpPr txBox="1">
              <a:spLocks noGrp="1" noRot="1" noMove="1" noResize="1" noEditPoints="1" noAdjustHandles="1" noChangeArrowheads="1" noChangeShapeType="1"/>
            </p:cNvSpPr>
            <p:nvPr/>
          </p:nvSpPr>
          <p:spPr>
            <a:xfrm>
              <a:off x="134212" y="1420762"/>
              <a:ext cx="5725190" cy="226985"/>
            </a:xfrm>
            <a:prstGeom prst="rect">
              <a:avLst/>
            </a:prstGeom>
          </p:spPr>
          <p:txBody>
            <a:bodyPr lIns="0" tIns="0" rIns="0" bIns="0" rtlCol="0" anchor="t">
              <a:spAutoFit/>
            </a:bodyPr>
            <a:lstStyle/>
            <a:p>
              <a:pPr algn="just">
                <a:lnSpc>
                  <a:spcPts val="1464"/>
                </a:lnSpc>
              </a:pPr>
              <a:endParaRPr/>
            </a:p>
          </p:txBody>
        </p:sp>
      </p:grpSp>
      <p:sp>
        <p:nvSpPr>
          <p:cNvPr id="10" name="TextBox 10">
            <a:extLst>
              <a:ext uri="{FF2B5EF4-FFF2-40B4-BE49-F238E27FC236}">
                <a16:creationId xmlns:a16="http://schemas.microsoft.com/office/drawing/2014/main" id="{3189C5AB-873D-20D9-7617-0D81EB184DAA}"/>
              </a:ext>
            </a:extLst>
          </p:cNvPr>
          <p:cNvSpPr txBox="1"/>
          <p:nvPr/>
        </p:nvSpPr>
        <p:spPr>
          <a:xfrm>
            <a:off x="142472" y="772566"/>
            <a:ext cx="18003056" cy="730969"/>
          </a:xfrm>
          <a:prstGeom prst="rect">
            <a:avLst/>
          </a:prstGeom>
        </p:spPr>
        <p:txBody>
          <a:bodyPr lIns="0" tIns="0" rIns="0" bIns="0" rtlCol="0" anchor="t">
            <a:spAutoFit/>
          </a:bodyPr>
          <a:lstStyle/>
          <a:p>
            <a:pPr algn="ctr">
              <a:lnSpc>
                <a:spcPts val="5700"/>
              </a:lnSpc>
            </a:pPr>
            <a:r>
              <a:rPr lang="en-US" sz="4800" b="1" dirty="0"/>
              <a:t>ARRS Roles and Workforce Planning</a:t>
            </a:r>
            <a:endParaRPr lang="en-US" sz="4800" b="1" dirty="0">
              <a:solidFill>
                <a:srgbClr val="000000"/>
              </a:solidFill>
              <a:latin typeface="Gordita Bold"/>
            </a:endParaRPr>
          </a:p>
        </p:txBody>
      </p:sp>
      <p:sp>
        <p:nvSpPr>
          <p:cNvPr id="12" name="TextBox 11">
            <a:extLst>
              <a:ext uri="{FF2B5EF4-FFF2-40B4-BE49-F238E27FC236}">
                <a16:creationId xmlns:a16="http://schemas.microsoft.com/office/drawing/2014/main" id="{4F1415D7-7210-63DF-97BC-9AEFC4D70E7D}"/>
              </a:ext>
            </a:extLst>
          </p:cNvPr>
          <p:cNvSpPr txBox="1"/>
          <p:nvPr/>
        </p:nvSpPr>
        <p:spPr>
          <a:xfrm>
            <a:off x="1227859" y="1555318"/>
            <a:ext cx="15832282" cy="7017306"/>
          </a:xfrm>
          <a:prstGeom prst="rect">
            <a:avLst/>
          </a:prstGeom>
          <a:noFill/>
        </p:spPr>
        <p:txBody>
          <a:bodyPr wrap="square">
            <a:spAutoFit/>
          </a:bodyPr>
          <a:lstStyle/>
          <a:p>
            <a:pPr fontAlgn="base"/>
            <a:r>
              <a:rPr lang="en-US" sz="3000" i="1" dirty="0">
                <a:solidFill>
                  <a:schemeClr val="tx2">
                    <a:lumMod val="60000"/>
                    <a:lumOff val="40000"/>
                  </a:schemeClr>
                </a:solidFill>
              </a:rPr>
              <a:t>(Section 7 of DES contract and Guidance Part B, sections 7-8)</a:t>
            </a:r>
          </a:p>
          <a:p>
            <a:pPr fontAlgn="base"/>
            <a:r>
              <a:rPr lang="en-US" sz="3000" b="1" dirty="0"/>
              <a:t>Role of ARRS in Workforce Expansion</a:t>
            </a:r>
            <a:r>
              <a:rPr lang="en-US" sz="3000" dirty="0"/>
              <a:t>​:</a:t>
            </a:r>
          </a:p>
          <a:p>
            <a:pPr fontAlgn="base"/>
            <a:r>
              <a:rPr lang="en-US" sz="3000" dirty="0"/>
              <a:t>ARRS supports the growth of the primary care workforce by funding additional roles to meet increasing service demands – </a:t>
            </a:r>
            <a:r>
              <a:rPr lang="en-GB" sz="3000" i="1" dirty="0">
                <a:solidFill>
                  <a:schemeClr val="tx2">
                    <a:lumMod val="60000"/>
                    <a:lumOff val="40000"/>
                  </a:schemeClr>
                </a:solidFill>
              </a:rPr>
              <a:t>Ensure effective allocation of funding and ARRS scheme capacity across the PCN </a:t>
            </a:r>
            <a:endParaRPr lang="en-US" sz="3000" i="1" dirty="0">
              <a:solidFill>
                <a:schemeClr val="tx2">
                  <a:lumMod val="60000"/>
                  <a:lumOff val="40000"/>
                </a:schemeClr>
              </a:solidFill>
            </a:endParaRPr>
          </a:p>
          <a:p>
            <a:pPr fontAlgn="base"/>
            <a:r>
              <a:rPr lang="en-US" sz="3000" b="1" dirty="0"/>
              <a:t>Monthly Reporting Requirements</a:t>
            </a:r>
            <a:r>
              <a:rPr lang="en-US" sz="3000" dirty="0"/>
              <a:t>​:</a:t>
            </a:r>
          </a:p>
          <a:p>
            <a:pPr fontAlgn="base"/>
            <a:r>
              <a:rPr lang="en-US" sz="3000" dirty="0"/>
              <a:t>PCNs must submit </a:t>
            </a:r>
            <a:r>
              <a:rPr lang="en-US" sz="3000" b="1" u="sng" dirty="0"/>
              <a:t>monthly</a:t>
            </a:r>
            <a:r>
              <a:rPr lang="en-US" sz="3000" dirty="0"/>
              <a:t> updates and claims to monitor deployment of ARRS-funded roles effectively. - </a:t>
            </a:r>
            <a:r>
              <a:rPr lang="en-GB" sz="3000" dirty="0">
                <a:hlinkClick r:id="rId4"/>
              </a:rPr>
              <a:t>Primary Care Workforce Portal log in page</a:t>
            </a:r>
            <a:endParaRPr lang="en-US" sz="3000" dirty="0"/>
          </a:p>
          <a:p>
            <a:pPr fontAlgn="base"/>
            <a:r>
              <a:rPr lang="en-US" sz="3000" b="1" dirty="0"/>
              <a:t>Comprehensive Workforce Planning:</a:t>
            </a:r>
            <a:r>
              <a:rPr lang="en-US" sz="3000" dirty="0"/>
              <a:t>​</a:t>
            </a:r>
          </a:p>
          <a:p>
            <a:pPr fontAlgn="base"/>
            <a:r>
              <a:rPr lang="en-US" sz="3000" dirty="0"/>
              <a:t>A detailed workforce plan due by </a:t>
            </a:r>
            <a:r>
              <a:rPr lang="en-US" sz="3000" b="1" u="sng" dirty="0"/>
              <a:t>October 2025 </a:t>
            </a:r>
            <a:r>
              <a:rPr lang="en-US" sz="3000" dirty="0"/>
              <a:t>outlines current staffing, future needs, and recruitment strategies. </a:t>
            </a:r>
            <a:r>
              <a:rPr lang="en-US" sz="3000" i="1" dirty="0"/>
              <a:t>- </a:t>
            </a:r>
            <a:r>
              <a:rPr lang="en-GB" sz="3000" b="0" i="1" u="none" strike="noStrike" dirty="0">
                <a:solidFill>
                  <a:schemeClr val="tx2">
                    <a:lumMod val="60000"/>
                    <a:lumOff val="40000"/>
                  </a:schemeClr>
                </a:solidFill>
                <a:effectLst/>
                <a:latin typeface="Calibri" panose="020F0502020204030204" pitchFamily="34" charset="0"/>
              </a:rPr>
              <a:t>PCNs to complete and return the National Workforce Planning template by 31st Oct 2025</a:t>
            </a:r>
            <a:endParaRPr lang="en-US" sz="3000" i="1" dirty="0">
              <a:solidFill>
                <a:schemeClr val="tx2">
                  <a:lumMod val="60000"/>
                  <a:lumOff val="40000"/>
                </a:schemeClr>
              </a:solidFill>
            </a:endParaRPr>
          </a:p>
          <a:p>
            <a:pPr fontAlgn="base"/>
            <a:r>
              <a:rPr lang="en-US" sz="3000" b="1" dirty="0"/>
              <a:t>Alignment with ICB Priorities:</a:t>
            </a:r>
            <a:r>
              <a:rPr lang="en-US" sz="3000" dirty="0"/>
              <a:t>​</a:t>
            </a:r>
          </a:p>
          <a:p>
            <a:pPr fontAlgn="base"/>
            <a:r>
              <a:rPr lang="en-US" sz="3000" dirty="0"/>
              <a:t>Workforce plans must align with Integrated Care Board priorities and address local population health needs.​ - </a:t>
            </a:r>
            <a:r>
              <a:rPr lang="en-US" sz="3000" i="1" dirty="0">
                <a:solidFill>
                  <a:schemeClr val="tx2">
                    <a:lumMod val="60000"/>
                    <a:lumOff val="40000"/>
                  </a:schemeClr>
                </a:solidFill>
              </a:rPr>
              <a:t>ICBs will review National Workforce Planning submissions</a:t>
            </a:r>
          </a:p>
        </p:txBody>
      </p:sp>
    </p:spTree>
    <p:extLst>
      <p:ext uri="{BB962C8B-B14F-4D97-AF65-F5344CB8AC3E}">
        <p14:creationId xmlns:p14="http://schemas.microsoft.com/office/powerpoint/2010/main" val="719587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F6176-CEDB-9080-CAE3-489E4CF8272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DAD2D51-65D6-EDAE-16D3-9FD557616005}"/>
              </a:ext>
            </a:extLst>
          </p:cNvPr>
          <p:cNvGrpSpPr>
            <a:grpSpLocks noGrp="1" noUngrp="1" noRot="1" noMove="1" noResize="1"/>
          </p:cNvGrpSpPr>
          <p:nvPr/>
        </p:nvGrpSpPr>
        <p:grpSpPr>
          <a:xfrm>
            <a:off x="0" y="8357515"/>
            <a:ext cx="18288000" cy="1929485"/>
            <a:chOff x="0" y="0"/>
            <a:chExt cx="5004601" cy="528013"/>
          </a:xfrm>
        </p:grpSpPr>
        <p:sp>
          <p:nvSpPr>
            <p:cNvPr id="3" name="Freeform 3">
              <a:extLst>
                <a:ext uri="{FF2B5EF4-FFF2-40B4-BE49-F238E27FC236}">
                  <a16:creationId xmlns:a16="http://schemas.microsoft.com/office/drawing/2014/main" id="{B9703D01-5C6B-7D7F-AB00-B76A8D2F79AB}"/>
                </a:ext>
              </a:extLst>
            </p:cNvPr>
            <p:cNvSpPr>
              <a:spLocks noGrp="1" noRot="1" noMove="1" noResize="1" noEditPoints="1" noAdjustHandles="1" noChangeArrowheads="1" noChangeShapeType="1"/>
            </p:cNvSpPr>
            <p:nvPr/>
          </p:nvSpPr>
          <p:spPr>
            <a:xfrm>
              <a:off x="0" y="0"/>
              <a:ext cx="5004601" cy="528013"/>
            </a:xfrm>
            <a:custGeom>
              <a:avLst/>
              <a:gdLst/>
              <a:ahLst/>
              <a:cxnLst/>
              <a:rect l="l" t="t" r="r" b="b"/>
              <a:pathLst>
                <a:path w="5004601" h="528013">
                  <a:moveTo>
                    <a:pt x="0" y="0"/>
                  </a:moveTo>
                  <a:lnTo>
                    <a:pt x="5004601" y="0"/>
                  </a:lnTo>
                  <a:lnTo>
                    <a:pt x="5004601" y="528013"/>
                  </a:lnTo>
                  <a:lnTo>
                    <a:pt x="0" y="528013"/>
                  </a:lnTo>
                  <a:close/>
                </a:path>
              </a:pathLst>
            </a:custGeom>
            <a:solidFill>
              <a:srgbClr val="1A60A1"/>
            </a:solidFill>
          </p:spPr>
          <p:txBody>
            <a:bodyPr/>
            <a:lstStyle/>
            <a:p>
              <a:endParaRPr lang="en-GB"/>
            </a:p>
          </p:txBody>
        </p:sp>
        <p:sp>
          <p:nvSpPr>
            <p:cNvPr id="4" name="TextBox 4">
              <a:extLst>
                <a:ext uri="{FF2B5EF4-FFF2-40B4-BE49-F238E27FC236}">
                  <a16:creationId xmlns:a16="http://schemas.microsoft.com/office/drawing/2014/main" id="{6A93D7E2-0F0A-0B16-3127-9CD0169B5BC9}"/>
                </a:ext>
              </a:extLst>
            </p:cNvPr>
            <p:cNvSpPr txBox="1">
              <a:spLocks noGrp="1" noRot="1" noMove="1" noResize="1" noEditPoints="1" noAdjustHandles="1" noChangeArrowheads="1" noChangeShapeType="1"/>
            </p:cNvSpPr>
            <p:nvPr/>
          </p:nvSpPr>
          <p:spPr>
            <a:xfrm>
              <a:off x="0" y="-38100"/>
              <a:ext cx="5004601" cy="566113"/>
            </a:xfrm>
            <a:prstGeom prst="rect">
              <a:avLst/>
            </a:prstGeom>
          </p:spPr>
          <p:txBody>
            <a:bodyPr lIns="48892" tIns="48892" rIns="48892" bIns="48892" rtlCol="0" anchor="ctr"/>
            <a:lstStyle/>
            <a:p>
              <a:pPr algn="ctr">
                <a:lnSpc>
                  <a:spcPts val="3499"/>
                </a:lnSpc>
              </a:pPr>
              <a:endParaRPr/>
            </a:p>
          </p:txBody>
        </p:sp>
      </p:grpSp>
      <p:sp>
        <p:nvSpPr>
          <p:cNvPr id="5" name="TextBox 5">
            <a:extLst>
              <a:ext uri="{FF2B5EF4-FFF2-40B4-BE49-F238E27FC236}">
                <a16:creationId xmlns:a16="http://schemas.microsoft.com/office/drawing/2014/main" id="{ECD583B7-D93B-7E1B-E6C4-8F94E1A9ABC4}"/>
              </a:ext>
            </a:extLst>
          </p:cNvPr>
          <p:cNvSpPr txBox="1">
            <a:spLocks noGrp="1" noRot="1" noMove="1" noResize="1" noEditPoints="1" noAdjustHandles="1" noChangeArrowheads="1" noChangeShapeType="1"/>
          </p:cNvSpPr>
          <p:nvPr/>
        </p:nvSpPr>
        <p:spPr>
          <a:xfrm>
            <a:off x="124163" y="8875300"/>
            <a:ext cx="18039674" cy="746950"/>
          </a:xfrm>
          <a:prstGeom prst="rect">
            <a:avLst/>
          </a:prstGeom>
        </p:spPr>
        <p:txBody>
          <a:bodyPr lIns="0" tIns="0" rIns="0" bIns="0" rtlCol="0" anchor="t">
            <a:spAutoFit/>
          </a:bodyPr>
          <a:lstStyle/>
          <a:p>
            <a:pPr algn="ctr">
              <a:lnSpc>
                <a:spcPts val="3025"/>
              </a:lnSpc>
            </a:pPr>
            <a:r>
              <a:rPr lang="en-US" sz="2420">
                <a:solidFill>
                  <a:srgbClr val="FFFFFF"/>
                </a:solidFill>
                <a:latin typeface="Gordita Bold"/>
              </a:rPr>
              <a:t>Wessex LMCs - General Practice Champion</a:t>
            </a:r>
          </a:p>
          <a:p>
            <a:pPr algn="ctr">
              <a:lnSpc>
                <a:spcPts val="2899"/>
              </a:lnSpc>
            </a:pPr>
            <a:r>
              <a:rPr lang="en-US" sz="2319">
                <a:solidFill>
                  <a:srgbClr val="FFFFFF"/>
                </a:solidFill>
                <a:latin typeface="Gordita Italics"/>
              </a:rPr>
              <a:t>Representing, influencing, and promoting collaborative working to protect and evolve General Practice services</a:t>
            </a:r>
          </a:p>
        </p:txBody>
      </p:sp>
      <p:sp>
        <p:nvSpPr>
          <p:cNvPr id="6" name="TextBox 6">
            <a:extLst>
              <a:ext uri="{FF2B5EF4-FFF2-40B4-BE49-F238E27FC236}">
                <a16:creationId xmlns:a16="http://schemas.microsoft.com/office/drawing/2014/main" id="{D6030E0C-43C4-78AA-15EB-D783EE0CC389}"/>
              </a:ext>
            </a:extLst>
          </p:cNvPr>
          <p:cNvSpPr txBox="1"/>
          <p:nvPr/>
        </p:nvSpPr>
        <p:spPr>
          <a:xfrm>
            <a:off x="1227859" y="2302133"/>
            <a:ext cx="15832282" cy="4905061"/>
          </a:xfrm>
          <a:prstGeom prst="rect">
            <a:avLst/>
          </a:prstGeom>
        </p:spPr>
        <p:txBody>
          <a:bodyPr lIns="0" tIns="0" rIns="0" bIns="0" rtlCol="0" anchor="t">
            <a:normAutofit/>
          </a:bodyPr>
          <a:lstStyle/>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p:txBody>
      </p:sp>
      <p:grpSp>
        <p:nvGrpSpPr>
          <p:cNvPr id="7" name="Group 7">
            <a:extLst>
              <a:ext uri="{FF2B5EF4-FFF2-40B4-BE49-F238E27FC236}">
                <a16:creationId xmlns:a16="http://schemas.microsoft.com/office/drawing/2014/main" id="{7155C988-1E64-AE4B-7934-0D5EFD3D965E}"/>
              </a:ext>
            </a:extLst>
          </p:cNvPr>
          <p:cNvGrpSpPr>
            <a:grpSpLocks noGrp="1" noUngrp="1" noRot="1" noMove="1" noResize="1"/>
          </p:cNvGrpSpPr>
          <p:nvPr/>
        </p:nvGrpSpPr>
        <p:grpSpPr>
          <a:xfrm>
            <a:off x="329491" y="386659"/>
            <a:ext cx="4394552" cy="1235810"/>
            <a:chOff x="0" y="0"/>
            <a:chExt cx="5859402" cy="1647747"/>
          </a:xfrm>
        </p:grpSpPr>
        <p:sp>
          <p:nvSpPr>
            <p:cNvPr id="8" name="Freeform 8">
              <a:extLst>
                <a:ext uri="{FF2B5EF4-FFF2-40B4-BE49-F238E27FC236}">
                  <a16:creationId xmlns:a16="http://schemas.microsoft.com/office/drawing/2014/main" id="{4D2C2326-8496-4D4D-93BE-338044660BBE}"/>
                </a:ext>
              </a:extLst>
            </p:cNvPr>
            <p:cNvSpPr>
              <a:spLocks noGrp="1" noRot="1" noMove="1" noResize="1" noEditPoints="1" noAdjustHandles="1" noChangeArrowheads="1" noChangeShapeType="1"/>
            </p:cNvSpPr>
            <p:nvPr/>
          </p:nvSpPr>
          <p:spPr>
            <a:xfrm>
              <a:off x="0" y="0"/>
              <a:ext cx="2541811" cy="1372578"/>
            </a:xfrm>
            <a:custGeom>
              <a:avLst/>
              <a:gdLst/>
              <a:ahLst/>
              <a:cxnLst/>
              <a:rect l="l" t="t" r="r" b="b"/>
              <a:pathLst>
                <a:path w="2541811" h="1372578">
                  <a:moveTo>
                    <a:pt x="0" y="0"/>
                  </a:moveTo>
                  <a:lnTo>
                    <a:pt x="2541811" y="0"/>
                  </a:lnTo>
                  <a:lnTo>
                    <a:pt x="2541811" y="1372578"/>
                  </a:lnTo>
                  <a:lnTo>
                    <a:pt x="0" y="1372578"/>
                  </a:lnTo>
                  <a:lnTo>
                    <a:pt x="0" y="0"/>
                  </a:lnTo>
                  <a:close/>
                </a:path>
              </a:pathLst>
            </a:custGeom>
            <a:blipFill>
              <a:blip r:embed="rId3"/>
              <a:stretch>
                <a:fillRect/>
              </a:stretch>
            </a:blipFill>
          </p:spPr>
          <p:txBody>
            <a:bodyPr/>
            <a:lstStyle/>
            <a:p>
              <a:endParaRPr lang="en-GB"/>
            </a:p>
          </p:txBody>
        </p:sp>
        <p:sp>
          <p:nvSpPr>
            <p:cNvPr id="9" name="TextBox 9">
              <a:extLst>
                <a:ext uri="{FF2B5EF4-FFF2-40B4-BE49-F238E27FC236}">
                  <a16:creationId xmlns:a16="http://schemas.microsoft.com/office/drawing/2014/main" id="{8918934A-C271-9284-8C80-D69D514F94C4}"/>
                </a:ext>
              </a:extLst>
            </p:cNvPr>
            <p:cNvSpPr txBox="1">
              <a:spLocks noGrp="1" noRot="1" noMove="1" noResize="1" noEditPoints="1" noAdjustHandles="1" noChangeArrowheads="1" noChangeShapeType="1"/>
            </p:cNvSpPr>
            <p:nvPr/>
          </p:nvSpPr>
          <p:spPr>
            <a:xfrm>
              <a:off x="134212" y="1420762"/>
              <a:ext cx="5725190" cy="226985"/>
            </a:xfrm>
            <a:prstGeom prst="rect">
              <a:avLst/>
            </a:prstGeom>
          </p:spPr>
          <p:txBody>
            <a:bodyPr lIns="0" tIns="0" rIns="0" bIns="0" rtlCol="0" anchor="t">
              <a:spAutoFit/>
            </a:bodyPr>
            <a:lstStyle/>
            <a:p>
              <a:pPr algn="just">
                <a:lnSpc>
                  <a:spcPts val="1464"/>
                </a:lnSpc>
              </a:pPr>
              <a:endParaRPr/>
            </a:p>
          </p:txBody>
        </p:sp>
      </p:grpSp>
      <p:sp>
        <p:nvSpPr>
          <p:cNvPr id="10" name="TextBox 10">
            <a:extLst>
              <a:ext uri="{FF2B5EF4-FFF2-40B4-BE49-F238E27FC236}">
                <a16:creationId xmlns:a16="http://schemas.microsoft.com/office/drawing/2014/main" id="{D79F651D-2096-9C3A-7091-BE58EC4B1369}"/>
              </a:ext>
            </a:extLst>
          </p:cNvPr>
          <p:cNvSpPr txBox="1"/>
          <p:nvPr/>
        </p:nvSpPr>
        <p:spPr>
          <a:xfrm>
            <a:off x="142472" y="772566"/>
            <a:ext cx="18003056" cy="730969"/>
          </a:xfrm>
          <a:prstGeom prst="rect">
            <a:avLst/>
          </a:prstGeom>
        </p:spPr>
        <p:txBody>
          <a:bodyPr lIns="0" tIns="0" rIns="0" bIns="0" rtlCol="0" anchor="t">
            <a:spAutoFit/>
          </a:bodyPr>
          <a:lstStyle/>
          <a:p>
            <a:pPr algn="ctr">
              <a:lnSpc>
                <a:spcPts val="5700"/>
              </a:lnSpc>
            </a:pPr>
            <a:r>
              <a:rPr lang="en-US" sz="4800" b="1" dirty="0"/>
              <a:t>CVD Prevention and Diagnosis</a:t>
            </a:r>
            <a:r>
              <a:rPr lang="en-US" dirty="0"/>
              <a:t>​</a:t>
            </a:r>
            <a:endParaRPr lang="en-US" sz="3600" dirty="0">
              <a:solidFill>
                <a:srgbClr val="000000"/>
              </a:solidFill>
              <a:latin typeface="Gordita Bold"/>
            </a:endParaRPr>
          </a:p>
        </p:txBody>
      </p:sp>
      <p:sp>
        <p:nvSpPr>
          <p:cNvPr id="12" name="TextBox 11">
            <a:extLst>
              <a:ext uri="{FF2B5EF4-FFF2-40B4-BE49-F238E27FC236}">
                <a16:creationId xmlns:a16="http://schemas.microsoft.com/office/drawing/2014/main" id="{F5D5125A-3B8B-E23D-7CD7-10E6867E7F88}"/>
              </a:ext>
            </a:extLst>
          </p:cNvPr>
          <p:cNvSpPr txBox="1"/>
          <p:nvPr/>
        </p:nvSpPr>
        <p:spPr>
          <a:xfrm>
            <a:off x="1227859" y="1555318"/>
            <a:ext cx="15832282" cy="7017306"/>
          </a:xfrm>
          <a:prstGeom prst="rect">
            <a:avLst/>
          </a:prstGeom>
          <a:noFill/>
        </p:spPr>
        <p:txBody>
          <a:bodyPr wrap="square">
            <a:spAutoFit/>
          </a:bodyPr>
          <a:lstStyle/>
          <a:p>
            <a:pPr fontAlgn="base"/>
            <a:r>
              <a:rPr lang="en-US" sz="3000" i="1" dirty="0">
                <a:solidFill>
                  <a:schemeClr val="tx2">
                    <a:lumMod val="60000"/>
                    <a:lumOff val="40000"/>
                  </a:schemeClr>
                </a:solidFill>
              </a:rPr>
              <a:t>(Section 8.3 DES Contract and Guidance Part A, section 2.1.9-2.1.10)</a:t>
            </a:r>
          </a:p>
          <a:p>
            <a:pPr fontAlgn="base"/>
            <a:r>
              <a:rPr lang="en-US" sz="3000" b="1" dirty="0"/>
              <a:t>Early Detection and Screening:</a:t>
            </a:r>
            <a:r>
              <a:rPr lang="en-US" sz="3000" dirty="0"/>
              <a:t>​</a:t>
            </a:r>
          </a:p>
          <a:p>
            <a:pPr fontAlgn="base"/>
            <a:r>
              <a:rPr lang="en-US" sz="3000" dirty="0"/>
              <a:t>Proactive case finding and opportunistic screening improve detection of hypertension, atrial fibrillation, and raised lipids.​</a:t>
            </a:r>
          </a:p>
          <a:p>
            <a:pPr fontAlgn="base"/>
            <a:r>
              <a:rPr lang="en-US" sz="3000" b="1" dirty="0"/>
              <a:t>Standardized Care Tools:</a:t>
            </a:r>
            <a:r>
              <a:rPr lang="en-US" sz="3000" dirty="0"/>
              <a:t>​</a:t>
            </a:r>
          </a:p>
          <a:p>
            <a:pPr fontAlgn="base"/>
            <a:r>
              <a:rPr lang="en-US" sz="3000" dirty="0"/>
              <a:t>NICE guidelines and CVDPREVENT tools standardize care and help monitor patient outcomes effectively.​ - </a:t>
            </a:r>
            <a:r>
              <a:rPr lang="en-GB" sz="3000" dirty="0">
                <a:hlinkClick r:id="rId4"/>
              </a:rPr>
              <a:t>Overview | Cardiovascular disease: risk assessment and reduction, including lipid modification | Guidance | NICE</a:t>
            </a:r>
            <a:r>
              <a:rPr lang="en-GB" sz="3000" dirty="0"/>
              <a:t>; </a:t>
            </a:r>
            <a:r>
              <a:rPr lang="en-GB" sz="3000" dirty="0">
                <a:hlinkClick r:id="rId5"/>
              </a:rPr>
              <a:t>CVDPREVENT</a:t>
            </a:r>
            <a:endParaRPr lang="en-US" sz="3000" dirty="0"/>
          </a:p>
          <a:p>
            <a:pPr fontAlgn="base"/>
            <a:r>
              <a:rPr lang="en-US" sz="3000" b="1" dirty="0"/>
              <a:t>Community Collaboration:</a:t>
            </a:r>
            <a:r>
              <a:rPr lang="en-US" sz="3000" dirty="0"/>
              <a:t>​</a:t>
            </a:r>
          </a:p>
          <a:p>
            <a:pPr fontAlgn="base"/>
            <a:r>
              <a:rPr lang="en-US" sz="3000" dirty="0"/>
              <a:t>Working with community pharmacies and local authorities enables population-level cardiovascular health interventions.​</a:t>
            </a:r>
          </a:p>
          <a:p>
            <a:pPr fontAlgn="base"/>
            <a:r>
              <a:rPr lang="en-US" sz="3000" b="1" dirty="0"/>
              <a:t>Heart Failure Identification:</a:t>
            </a:r>
            <a:r>
              <a:rPr lang="en-US" sz="3000" dirty="0"/>
              <a:t>​</a:t>
            </a:r>
          </a:p>
          <a:p>
            <a:pPr fontAlgn="base"/>
            <a:r>
              <a:rPr lang="en-US" sz="3000" dirty="0"/>
              <a:t>Early identification of heart failure via NT-</a:t>
            </a:r>
            <a:r>
              <a:rPr lang="en-US" sz="3000" dirty="0" err="1"/>
              <a:t>proBNP</a:t>
            </a:r>
            <a:r>
              <a:rPr lang="en-US" sz="3000" dirty="0"/>
              <a:t> testing and accurate coding supports timely management. - </a:t>
            </a:r>
            <a:r>
              <a:rPr lang="en-GB" sz="3000" dirty="0">
                <a:hlinkClick r:id="rId6"/>
              </a:rPr>
              <a:t>Quality statement 1: Single measurement of natriuretic peptide | Acute heart failure | Quality standards | NICE</a:t>
            </a:r>
            <a:endParaRPr lang="en-US" sz="3000" dirty="0"/>
          </a:p>
        </p:txBody>
      </p:sp>
    </p:spTree>
    <p:extLst>
      <p:ext uri="{BB962C8B-B14F-4D97-AF65-F5344CB8AC3E}">
        <p14:creationId xmlns:p14="http://schemas.microsoft.com/office/powerpoint/2010/main" val="2016444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9AEC9-6F8C-1BA7-A111-3196463894B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EE52C38-F4B6-791D-F33E-F16150F675F1}"/>
              </a:ext>
            </a:extLst>
          </p:cNvPr>
          <p:cNvGrpSpPr>
            <a:grpSpLocks noGrp="1" noUngrp="1" noRot="1" noMove="1" noResize="1"/>
          </p:cNvGrpSpPr>
          <p:nvPr/>
        </p:nvGrpSpPr>
        <p:grpSpPr>
          <a:xfrm>
            <a:off x="0" y="8357515"/>
            <a:ext cx="18288000" cy="1929485"/>
            <a:chOff x="0" y="0"/>
            <a:chExt cx="5004601" cy="528013"/>
          </a:xfrm>
        </p:grpSpPr>
        <p:sp>
          <p:nvSpPr>
            <p:cNvPr id="3" name="Freeform 3">
              <a:extLst>
                <a:ext uri="{FF2B5EF4-FFF2-40B4-BE49-F238E27FC236}">
                  <a16:creationId xmlns:a16="http://schemas.microsoft.com/office/drawing/2014/main" id="{869A9B3C-3CA5-9737-69BB-55C5A541BD6B}"/>
                </a:ext>
              </a:extLst>
            </p:cNvPr>
            <p:cNvSpPr>
              <a:spLocks noGrp="1" noRot="1" noMove="1" noResize="1" noEditPoints="1" noAdjustHandles="1" noChangeArrowheads="1" noChangeShapeType="1"/>
            </p:cNvSpPr>
            <p:nvPr/>
          </p:nvSpPr>
          <p:spPr>
            <a:xfrm>
              <a:off x="0" y="0"/>
              <a:ext cx="5004601" cy="528013"/>
            </a:xfrm>
            <a:custGeom>
              <a:avLst/>
              <a:gdLst/>
              <a:ahLst/>
              <a:cxnLst/>
              <a:rect l="l" t="t" r="r" b="b"/>
              <a:pathLst>
                <a:path w="5004601" h="528013">
                  <a:moveTo>
                    <a:pt x="0" y="0"/>
                  </a:moveTo>
                  <a:lnTo>
                    <a:pt x="5004601" y="0"/>
                  </a:lnTo>
                  <a:lnTo>
                    <a:pt x="5004601" y="528013"/>
                  </a:lnTo>
                  <a:lnTo>
                    <a:pt x="0" y="528013"/>
                  </a:lnTo>
                  <a:close/>
                </a:path>
              </a:pathLst>
            </a:custGeom>
            <a:solidFill>
              <a:srgbClr val="1A60A1"/>
            </a:solidFill>
          </p:spPr>
          <p:txBody>
            <a:bodyPr/>
            <a:lstStyle/>
            <a:p>
              <a:endParaRPr lang="en-GB"/>
            </a:p>
          </p:txBody>
        </p:sp>
        <p:sp>
          <p:nvSpPr>
            <p:cNvPr id="4" name="TextBox 4">
              <a:extLst>
                <a:ext uri="{FF2B5EF4-FFF2-40B4-BE49-F238E27FC236}">
                  <a16:creationId xmlns:a16="http://schemas.microsoft.com/office/drawing/2014/main" id="{CEA279C3-2443-1154-6C88-84E1DB41878C}"/>
                </a:ext>
              </a:extLst>
            </p:cNvPr>
            <p:cNvSpPr txBox="1">
              <a:spLocks noGrp="1" noRot="1" noMove="1" noResize="1" noEditPoints="1" noAdjustHandles="1" noChangeArrowheads="1" noChangeShapeType="1"/>
            </p:cNvSpPr>
            <p:nvPr/>
          </p:nvSpPr>
          <p:spPr>
            <a:xfrm>
              <a:off x="0" y="-38100"/>
              <a:ext cx="5004601" cy="566113"/>
            </a:xfrm>
            <a:prstGeom prst="rect">
              <a:avLst/>
            </a:prstGeom>
          </p:spPr>
          <p:txBody>
            <a:bodyPr lIns="48892" tIns="48892" rIns="48892" bIns="48892" rtlCol="0" anchor="ctr"/>
            <a:lstStyle/>
            <a:p>
              <a:pPr algn="ctr">
                <a:lnSpc>
                  <a:spcPts val="3499"/>
                </a:lnSpc>
              </a:pPr>
              <a:endParaRPr/>
            </a:p>
          </p:txBody>
        </p:sp>
      </p:grpSp>
      <p:sp>
        <p:nvSpPr>
          <p:cNvPr id="5" name="TextBox 5">
            <a:extLst>
              <a:ext uri="{FF2B5EF4-FFF2-40B4-BE49-F238E27FC236}">
                <a16:creationId xmlns:a16="http://schemas.microsoft.com/office/drawing/2014/main" id="{184F11B7-037C-C051-A28A-436CCE99743B}"/>
              </a:ext>
            </a:extLst>
          </p:cNvPr>
          <p:cNvSpPr txBox="1">
            <a:spLocks noGrp="1" noRot="1" noMove="1" noResize="1" noEditPoints="1" noAdjustHandles="1" noChangeArrowheads="1" noChangeShapeType="1"/>
          </p:cNvSpPr>
          <p:nvPr/>
        </p:nvSpPr>
        <p:spPr>
          <a:xfrm>
            <a:off x="124163" y="8875300"/>
            <a:ext cx="18039674" cy="746950"/>
          </a:xfrm>
          <a:prstGeom prst="rect">
            <a:avLst/>
          </a:prstGeom>
        </p:spPr>
        <p:txBody>
          <a:bodyPr lIns="0" tIns="0" rIns="0" bIns="0" rtlCol="0" anchor="t">
            <a:spAutoFit/>
          </a:bodyPr>
          <a:lstStyle/>
          <a:p>
            <a:pPr algn="ctr">
              <a:lnSpc>
                <a:spcPts val="3025"/>
              </a:lnSpc>
            </a:pPr>
            <a:r>
              <a:rPr lang="en-US" sz="2420">
                <a:solidFill>
                  <a:srgbClr val="FFFFFF"/>
                </a:solidFill>
                <a:latin typeface="Gordita Bold"/>
              </a:rPr>
              <a:t>Wessex LMCs - General Practice Champion</a:t>
            </a:r>
          </a:p>
          <a:p>
            <a:pPr algn="ctr">
              <a:lnSpc>
                <a:spcPts val="2899"/>
              </a:lnSpc>
            </a:pPr>
            <a:r>
              <a:rPr lang="en-US" sz="2319">
                <a:solidFill>
                  <a:srgbClr val="FFFFFF"/>
                </a:solidFill>
                <a:latin typeface="Gordita Italics"/>
              </a:rPr>
              <a:t>Representing, influencing, and promoting collaborative working to protect and evolve General Practice services</a:t>
            </a:r>
          </a:p>
        </p:txBody>
      </p:sp>
      <p:sp>
        <p:nvSpPr>
          <p:cNvPr id="6" name="TextBox 6">
            <a:extLst>
              <a:ext uri="{FF2B5EF4-FFF2-40B4-BE49-F238E27FC236}">
                <a16:creationId xmlns:a16="http://schemas.microsoft.com/office/drawing/2014/main" id="{B9D9F0D6-CB46-A621-E41F-0762651C395A}"/>
              </a:ext>
            </a:extLst>
          </p:cNvPr>
          <p:cNvSpPr txBox="1"/>
          <p:nvPr/>
        </p:nvSpPr>
        <p:spPr>
          <a:xfrm>
            <a:off x="1227859" y="2302133"/>
            <a:ext cx="15832282" cy="4905061"/>
          </a:xfrm>
          <a:prstGeom prst="rect">
            <a:avLst/>
          </a:prstGeom>
        </p:spPr>
        <p:txBody>
          <a:bodyPr lIns="0" tIns="0" rIns="0" bIns="0" rtlCol="0" anchor="t">
            <a:normAutofit/>
          </a:bodyPr>
          <a:lstStyle/>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p:txBody>
      </p:sp>
      <p:grpSp>
        <p:nvGrpSpPr>
          <p:cNvPr id="7" name="Group 7">
            <a:extLst>
              <a:ext uri="{FF2B5EF4-FFF2-40B4-BE49-F238E27FC236}">
                <a16:creationId xmlns:a16="http://schemas.microsoft.com/office/drawing/2014/main" id="{3F6D31BF-3A09-3084-97BC-BC612F7B8CE8}"/>
              </a:ext>
            </a:extLst>
          </p:cNvPr>
          <p:cNvGrpSpPr>
            <a:grpSpLocks noGrp="1" noUngrp="1" noRot="1" noMove="1" noResize="1"/>
          </p:cNvGrpSpPr>
          <p:nvPr/>
        </p:nvGrpSpPr>
        <p:grpSpPr>
          <a:xfrm>
            <a:off x="329491" y="386659"/>
            <a:ext cx="4394552" cy="1235810"/>
            <a:chOff x="0" y="0"/>
            <a:chExt cx="5859402" cy="1647747"/>
          </a:xfrm>
        </p:grpSpPr>
        <p:sp>
          <p:nvSpPr>
            <p:cNvPr id="8" name="Freeform 8">
              <a:extLst>
                <a:ext uri="{FF2B5EF4-FFF2-40B4-BE49-F238E27FC236}">
                  <a16:creationId xmlns:a16="http://schemas.microsoft.com/office/drawing/2014/main" id="{C525BCDF-B969-03FF-C2EC-EC01959B2982}"/>
                </a:ext>
              </a:extLst>
            </p:cNvPr>
            <p:cNvSpPr>
              <a:spLocks noGrp="1" noRot="1" noMove="1" noResize="1" noEditPoints="1" noAdjustHandles="1" noChangeArrowheads="1" noChangeShapeType="1"/>
            </p:cNvSpPr>
            <p:nvPr/>
          </p:nvSpPr>
          <p:spPr>
            <a:xfrm>
              <a:off x="0" y="0"/>
              <a:ext cx="2541811" cy="1372578"/>
            </a:xfrm>
            <a:custGeom>
              <a:avLst/>
              <a:gdLst/>
              <a:ahLst/>
              <a:cxnLst/>
              <a:rect l="l" t="t" r="r" b="b"/>
              <a:pathLst>
                <a:path w="2541811" h="1372578">
                  <a:moveTo>
                    <a:pt x="0" y="0"/>
                  </a:moveTo>
                  <a:lnTo>
                    <a:pt x="2541811" y="0"/>
                  </a:lnTo>
                  <a:lnTo>
                    <a:pt x="2541811" y="1372578"/>
                  </a:lnTo>
                  <a:lnTo>
                    <a:pt x="0" y="1372578"/>
                  </a:lnTo>
                  <a:lnTo>
                    <a:pt x="0" y="0"/>
                  </a:lnTo>
                  <a:close/>
                </a:path>
              </a:pathLst>
            </a:custGeom>
            <a:blipFill>
              <a:blip r:embed="rId3"/>
              <a:stretch>
                <a:fillRect/>
              </a:stretch>
            </a:blipFill>
          </p:spPr>
          <p:txBody>
            <a:bodyPr/>
            <a:lstStyle/>
            <a:p>
              <a:endParaRPr lang="en-GB"/>
            </a:p>
          </p:txBody>
        </p:sp>
        <p:sp>
          <p:nvSpPr>
            <p:cNvPr id="9" name="TextBox 9">
              <a:extLst>
                <a:ext uri="{FF2B5EF4-FFF2-40B4-BE49-F238E27FC236}">
                  <a16:creationId xmlns:a16="http://schemas.microsoft.com/office/drawing/2014/main" id="{3C52DEEF-C182-7CE0-52E1-DD7ECD468B1B}"/>
                </a:ext>
              </a:extLst>
            </p:cNvPr>
            <p:cNvSpPr txBox="1">
              <a:spLocks noGrp="1" noRot="1" noMove="1" noResize="1" noEditPoints="1" noAdjustHandles="1" noChangeArrowheads="1" noChangeShapeType="1"/>
            </p:cNvSpPr>
            <p:nvPr/>
          </p:nvSpPr>
          <p:spPr>
            <a:xfrm>
              <a:off x="134212" y="1420762"/>
              <a:ext cx="5725190" cy="226985"/>
            </a:xfrm>
            <a:prstGeom prst="rect">
              <a:avLst/>
            </a:prstGeom>
          </p:spPr>
          <p:txBody>
            <a:bodyPr lIns="0" tIns="0" rIns="0" bIns="0" rtlCol="0" anchor="t">
              <a:spAutoFit/>
            </a:bodyPr>
            <a:lstStyle/>
            <a:p>
              <a:pPr algn="just">
                <a:lnSpc>
                  <a:spcPts val="1464"/>
                </a:lnSpc>
              </a:pPr>
              <a:endParaRPr/>
            </a:p>
          </p:txBody>
        </p:sp>
      </p:grpSp>
      <p:sp>
        <p:nvSpPr>
          <p:cNvPr id="10" name="TextBox 10">
            <a:extLst>
              <a:ext uri="{FF2B5EF4-FFF2-40B4-BE49-F238E27FC236}">
                <a16:creationId xmlns:a16="http://schemas.microsoft.com/office/drawing/2014/main" id="{D72021CF-9CB3-DBC2-8B53-3798D706EA20}"/>
              </a:ext>
            </a:extLst>
          </p:cNvPr>
          <p:cNvSpPr txBox="1"/>
          <p:nvPr/>
        </p:nvSpPr>
        <p:spPr>
          <a:xfrm>
            <a:off x="142472" y="772566"/>
            <a:ext cx="18003056" cy="730969"/>
          </a:xfrm>
          <a:prstGeom prst="rect">
            <a:avLst/>
          </a:prstGeom>
        </p:spPr>
        <p:txBody>
          <a:bodyPr lIns="0" tIns="0" rIns="0" bIns="0" rtlCol="0" anchor="t">
            <a:spAutoFit/>
          </a:bodyPr>
          <a:lstStyle/>
          <a:p>
            <a:pPr algn="ctr">
              <a:lnSpc>
                <a:spcPts val="5700"/>
              </a:lnSpc>
            </a:pPr>
            <a:r>
              <a:rPr lang="en-US" sz="4800" b="1" dirty="0"/>
              <a:t>Early Cancer Diagnosis</a:t>
            </a:r>
            <a:r>
              <a:rPr lang="en-US" dirty="0"/>
              <a:t>​</a:t>
            </a:r>
            <a:endParaRPr lang="en-US" sz="3600" dirty="0">
              <a:solidFill>
                <a:srgbClr val="000000"/>
              </a:solidFill>
              <a:latin typeface="Gordita Bold"/>
            </a:endParaRPr>
          </a:p>
        </p:txBody>
      </p:sp>
      <p:sp>
        <p:nvSpPr>
          <p:cNvPr id="12" name="TextBox 11">
            <a:extLst>
              <a:ext uri="{FF2B5EF4-FFF2-40B4-BE49-F238E27FC236}">
                <a16:creationId xmlns:a16="http://schemas.microsoft.com/office/drawing/2014/main" id="{9C36B22F-A451-961A-FB2B-FAACD27AD521}"/>
              </a:ext>
            </a:extLst>
          </p:cNvPr>
          <p:cNvSpPr txBox="1"/>
          <p:nvPr/>
        </p:nvSpPr>
        <p:spPr>
          <a:xfrm>
            <a:off x="1227859" y="1555318"/>
            <a:ext cx="15832282" cy="6986528"/>
          </a:xfrm>
          <a:prstGeom prst="rect">
            <a:avLst/>
          </a:prstGeom>
          <a:noFill/>
        </p:spPr>
        <p:txBody>
          <a:bodyPr wrap="square">
            <a:spAutoFit/>
          </a:bodyPr>
          <a:lstStyle/>
          <a:p>
            <a:pPr fontAlgn="base"/>
            <a:r>
              <a:rPr lang="en-US" sz="3200" i="1" dirty="0">
                <a:solidFill>
                  <a:schemeClr val="tx2">
                    <a:lumMod val="60000"/>
                    <a:lumOff val="40000"/>
                  </a:schemeClr>
                </a:solidFill>
              </a:rPr>
              <a:t>(Section 8.3 DES Contract and Guidance Part A, Section 2.1.6-2.2.1.8)</a:t>
            </a:r>
          </a:p>
          <a:p>
            <a:pPr fontAlgn="base"/>
            <a:r>
              <a:rPr lang="en-US" sz="3200" b="1" dirty="0"/>
              <a:t>Role of PCNs in Detection</a:t>
            </a:r>
            <a:r>
              <a:rPr lang="en-US" sz="3200" dirty="0"/>
              <a:t>​:</a:t>
            </a:r>
          </a:p>
          <a:p>
            <a:pPr fontAlgn="base"/>
            <a:r>
              <a:rPr lang="en-US" sz="3200" dirty="0"/>
              <a:t>Primary Care Networks are essential in early cancer detection and pathway improvements through collaborative initiatives.​</a:t>
            </a:r>
          </a:p>
          <a:p>
            <a:pPr fontAlgn="base"/>
            <a:r>
              <a:rPr lang="en-US" sz="3200" b="1" dirty="0"/>
              <a:t>Screening and Diagnostic Tools:</a:t>
            </a:r>
            <a:r>
              <a:rPr lang="en-US" sz="3200" dirty="0"/>
              <a:t>​</a:t>
            </a:r>
          </a:p>
          <a:p>
            <a:pPr fontAlgn="base"/>
            <a:r>
              <a:rPr lang="en-US" sz="3200" dirty="0"/>
              <a:t>Enhanced screening uptake and use of tools like FIT testing and tele dermatology support timely diagnosis. –</a:t>
            </a:r>
            <a:r>
              <a:rPr lang="en-US" sz="3200" i="1" dirty="0">
                <a:solidFill>
                  <a:schemeClr val="tx2">
                    <a:lumMod val="60000"/>
                    <a:lumOff val="40000"/>
                  </a:schemeClr>
                </a:solidFill>
              </a:rPr>
              <a:t>ICBs to review NHSE screening update data</a:t>
            </a:r>
          </a:p>
          <a:p>
            <a:pPr fontAlgn="base"/>
            <a:r>
              <a:rPr lang="en-US" sz="3200" b="1" dirty="0"/>
              <a:t>Data-Driven Pathway Reviews</a:t>
            </a:r>
            <a:r>
              <a:rPr lang="en-US" sz="3200" dirty="0"/>
              <a:t>​:</a:t>
            </a:r>
          </a:p>
          <a:p>
            <a:pPr fontAlgn="base"/>
            <a:r>
              <a:rPr lang="en-US" sz="3200" dirty="0"/>
              <a:t>Data audits and pathway reviews identify gaps and support targeted interventions to improve outcomes.​ - </a:t>
            </a:r>
            <a:r>
              <a:rPr lang="en-US" sz="3200" b="1" dirty="0"/>
              <a:t>National Screening Consistency:</a:t>
            </a:r>
            <a:r>
              <a:rPr lang="en-US" sz="3200" dirty="0"/>
              <a:t>​</a:t>
            </a:r>
          </a:p>
          <a:p>
            <a:pPr fontAlgn="base"/>
            <a:r>
              <a:rPr lang="en-US" sz="3200" dirty="0"/>
              <a:t>Utilizing National Screening Service pathways ensures quality and consistent early cancer diagnosis.​</a:t>
            </a:r>
          </a:p>
          <a:p>
            <a:pPr fontAlgn="base"/>
            <a:r>
              <a:rPr lang="en-US" sz="3200" b="1" i="1" dirty="0"/>
              <a:t>Requirement-</a:t>
            </a:r>
          </a:p>
          <a:p>
            <a:pPr fontAlgn="base"/>
            <a:r>
              <a:rPr lang="en-US" sz="3200" i="1" dirty="0">
                <a:solidFill>
                  <a:schemeClr val="tx2">
                    <a:lumMod val="60000"/>
                    <a:lumOff val="40000"/>
                  </a:schemeClr>
                </a:solidFill>
              </a:rPr>
              <a:t>Improve screening update and review cancer referral practice</a:t>
            </a:r>
            <a:endParaRPr lang="en-US" sz="3200" dirty="0"/>
          </a:p>
        </p:txBody>
      </p:sp>
    </p:spTree>
    <p:extLst>
      <p:ext uri="{BB962C8B-B14F-4D97-AF65-F5344CB8AC3E}">
        <p14:creationId xmlns:p14="http://schemas.microsoft.com/office/powerpoint/2010/main" val="854282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17751-7975-8AA7-FDDD-D4A59A6A126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2FAC112-95A9-1B15-92C9-7575DE53BFFC}"/>
              </a:ext>
            </a:extLst>
          </p:cNvPr>
          <p:cNvGrpSpPr>
            <a:grpSpLocks noGrp="1" noUngrp="1" noRot="1" noMove="1" noResize="1"/>
          </p:cNvGrpSpPr>
          <p:nvPr/>
        </p:nvGrpSpPr>
        <p:grpSpPr>
          <a:xfrm>
            <a:off x="0" y="8357515"/>
            <a:ext cx="18288000" cy="1929485"/>
            <a:chOff x="0" y="0"/>
            <a:chExt cx="5004601" cy="528013"/>
          </a:xfrm>
        </p:grpSpPr>
        <p:sp>
          <p:nvSpPr>
            <p:cNvPr id="3" name="Freeform 3">
              <a:extLst>
                <a:ext uri="{FF2B5EF4-FFF2-40B4-BE49-F238E27FC236}">
                  <a16:creationId xmlns:a16="http://schemas.microsoft.com/office/drawing/2014/main" id="{3D6E2525-01BF-B870-5F48-EF65A9F63B5F}"/>
                </a:ext>
              </a:extLst>
            </p:cNvPr>
            <p:cNvSpPr>
              <a:spLocks noGrp="1" noRot="1" noMove="1" noResize="1" noEditPoints="1" noAdjustHandles="1" noChangeArrowheads="1" noChangeShapeType="1"/>
            </p:cNvSpPr>
            <p:nvPr/>
          </p:nvSpPr>
          <p:spPr>
            <a:xfrm>
              <a:off x="0" y="0"/>
              <a:ext cx="5004601" cy="528013"/>
            </a:xfrm>
            <a:custGeom>
              <a:avLst/>
              <a:gdLst/>
              <a:ahLst/>
              <a:cxnLst/>
              <a:rect l="l" t="t" r="r" b="b"/>
              <a:pathLst>
                <a:path w="5004601" h="528013">
                  <a:moveTo>
                    <a:pt x="0" y="0"/>
                  </a:moveTo>
                  <a:lnTo>
                    <a:pt x="5004601" y="0"/>
                  </a:lnTo>
                  <a:lnTo>
                    <a:pt x="5004601" y="528013"/>
                  </a:lnTo>
                  <a:lnTo>
                    <a:pt x="0" y="528013"/>
                  </a:lnTo>
                  <a:close/>
                </a:path>
              </a:pathLst>
            </a:custGeom>
            <a:solidFill>
              <a:srgbClr val="1A60A1"/>
            </a:solidFill>
          </p:spPr>
          <p:txBody>
            <a:bodyPr/>
            <a:lstStyle/>
            <a:p>
              <a:endParaRPr lang="en-GB"/>
            </a:p>
          </p:txBody>
        </p:sp>
        <p:sp>
          <p:nvSpPr>
            <p:cNvPr id="4" name="TextBox 4">
              <a:extLst>
                <a:ext uri="{FF2B5EF4-FFF2-40B4-BE49-F238E27FC236}">
                  <a16:creationId xmlns:a16="http://schemas.microsoft.com/office/drawing/2014/main" id="{C647EA9A-3D26-C4E0-05FD-FEEFBE1BADED}"/>
                </a:ext>
              </a:extLst>
            </p:cNvPr>
            <p:cNvSpPr txBox="1">
              <a:spLocks noGrp="1" noRot="1" noMove="1" noResize="1" noEditPoints="1" noAdjustHandles="1" noChangeArrowheads="1" noChangeShapeType="1"/>
            </p:cNvSpPr>
            <p:nvPr/>
          </p:nvSpPr>
          <p:spPr>
            <a:xfrm>
              <a:off x="0" y="-38100"/>
              <a:ext cx="5004601" cy="566113"/>
            </a:xfrm>
            <a:prstGeom prst="rect">
              <a:avLst/>
            </a:prstGeom>
          </p:spPr>
          <p:txBody>
            <a:bodyPr lIns="48892" tIns="48892" rIns="48892" bIns="48892" rtlCol="0" anchor="ctr"/>
            <a:lstStyle/>
            <a:p>
              <a:pPr algn="ctr">
                <a:lnSpc>
                  <a:spcPts val="3499"/>
                </a:lnSpc>
              </a:pPr>
              <a:endParaRPr/>
            </a:p>
          </p:txBody>
        </p:sp>
      </p:grpSp>
      <p:sp>
        <p:nvSpPr>
          <p:cNvPr id="5" name="TextBox 5">
            <a:extLst>
              <a:ext uri="{FF2B5EF4-FFF2-40B4-BE49-F238E27FC236}">
                <a16:creationId xmlns:a16="http://schemas.microsoft.com/office/drawing/2014/main" id="{DF13CB8E-31F8-B64C-2774-08BA543649F1}"/>
              </a:ext>
            </a:extLst>
          </p:cNvPr>
          <p:cNvSpPr txBox="1">
            <a:spLocks noGrp="1" noRot="1" noMove="1" noResize="1" noEditPoints="1" noAdjustHandles="1" noChangeArrowheads="1" noChangeShapeType="1"/>
          </p:cNvSpPr>
          <p:nvPr/>
        </p:nvSpPr>
        <p:spPr>
          <a:xfrm>
            <a:off x="124163" y="8875300"/>
            <a:ext cx="18039674" cy="746950"/>
          </a:xfrm>
          <a:prstGeom prst="rect">
            <a:avLst/>
          </a:prstGeom>
        </p:spPr>
        <p:txBody>
          <a:bodyPr lIns="0" tIns="0" rIns="0" bIns="0" rtlCol="0" anchor="t">
            <a:spAutoFit/>
          </a:bodyPr>
          <a:lstStyle/>
          <a:p>
            <a:pPr algn="ctr">
              <a:lnSpc>
                <a:spcPts val="3025"/>
              </a:lnSpc>
            </a:pPr>
            <a:r>
              <a:rPr lang="en-US" sz="2420">
                <a:solidFill>
                  <a:srgbClr val="FFFFFF"/>
                </a:solidFill>
                <a:latin typeface="Gordita Bold"/>
              </a:rPr>
              <a:t>Wessex LMCs - General Practice Champion</a:t>
            </a:r>
          </a:p>
          <a:p>
            <a:pPr algn="ctr">
              <a:lnSpc>
                <a:spcPts val="2899"/>
              </a:lnSpc>
            </a:pPr>
            <a:r>
              <a:rPr lang="en-US" sz="2319">
                <a:solidFill>
                  <a:srgbClr val="FFFFFF"/>
                </a:solidFill>
                <a:latin typeface="Gordita Italics"/>
              </a:rPr>
              <a:t>Representing, influencing, and promoting collaborative working to protect and evolve General Practice services</a:t>
            </a:r>
          </a:p>
        </p:txBody>
      </p:sp>
      <p:sp>
        <p:nvSpPr>
          <p:cNvPr id="6" name="TextBox 6">
            <a:extLst>
              <a:ext uri="{FF2B5EF4-FFF2-40B4-BE49-F238E27FC236}">
                <a16:creationId xmlns:a16="http://schemas.microsoft.com/office/drawing/2014/main" id="{02238ECF-DB5F-ADE6-4304-0342E5CD8981}"/>
              </a:ext>
            </a:extLst>
          </p:cNvPr>
          <p:cNvSpPr txBox="1"/>
          <p:nvPr/>
        </p:nvSpPr>
        <p:spPr>
          <a:xfrm>
            <a:off x="1227859" y="2302133"/>
            <a:ext cx="15832282" cy="4905061"/>
          </a:xfrm>
          <a:prstGeom prst="rect">
            <a:avLst/>
          </a:prstGeom>
        </p:spPr>
        <p:txBody>
          <a:bodyPr lIns="0" tIns="0" rIns="0" bIns="0" rtlCol="0" anchor="t">
            <a:normAutofit/>
          </a:bodyPr>
          <a:lstStyle/>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a:p>
            <a:pPr algn="just">
              <a:lnSpc>
                <a:spcPts val="3247"/>
              </a:lnSpc>
            </a:pPr>
            <a:endParaRPr lang="en-US" sz="2319" dirty="0">
              <a:solidFill>
                <a:srgbClr val="000000"/>
              </a:solidFill>
              <a:latin typeface="Gordita"/>
            </a:endParaRPr>
          </a:p>
        </p:txBody>
      </p:sp>
      <p:grpSp>
        <p:nvGrpSpPr>
          <p:cNvPr id="7" name="Group 7">
            <a:extLst>
              <a:ext uri="{FF2B5EF4-FFF2-40B4-BE49-F238E27FC236}">
                <a16:creationId xmlns:a16="http://schemas.microsoft.com/office/drawing/2014/main" id="{D6EE533C-996C-5C19-F3E4-A421A1387C62}"/>
              </a:ext>
            </a:extLst>
          </p:cNvPr>
          <p:cNvGrpSpPr>
            <a:grpSpLocks noGrp="1" noUngrp="1" noRot="1" noMove="1" noResize="1"/>
          </p:cNvGrpSpPr>
          <p:nvPr/>
        </p:nvGrpSpPr>
        <p:grpSpPr>
          <a:xfrm>
            <a:off x="329491" y="386659"/>
            <a:ext cx="4394552" cy="1235810"/>
            <a:chOff x="0" y="0"/>
            <a:chExt cx="5859402" cy="1647747"/>
          </a:xfrm>
        </p:grpSpPr>
        <p:sp>
          <p:nvSpPr>
            <p:cNvPr id="8" name="Freeform 8">
              <a:extLst>
                <a:ext uri="{FF2B5EF4-FFF2-40B4-BE49-F238E27FC236}">
                  <a16:creationId xmlns:a16="http://schemas.microsoft.com/office/drawing/2014/main" id="{1B3C1E23-FE3B-C92B-BF2C-A765CB0BE291}"/>
                </a:ext>
              </a:extLst>
            </p:cNvPr>
            <p:cNvSpPr>
              <a:spLocks noGrp="1" noRot="1" noMove="1" noResize="1" noEditPoints="1" noAdjustHandles="1" noChangeArrowheads="1" noChangeShapeType="1"/>
            </p:cNvSpPr>
            <p:nvPr/>
          </p:nvSpPr>
          <p:spPr>
            <a:xfrm>
              <a:off x="0" y="0"/>
              <a:ext cx="2541811" cy="1372578"/>
            </a:xfrm>
            <a:custGeom>
              <a:avLst/>
              <a:gdLst/>
              <a:ahLst/>
              <a:cxnLst/>
              <a:rect l="l" t="t" r="r" b="b"/>
              <a:pathLst>
                <a:path w="2541811" h="1372578">
                  <a:moveTo>
                    <a:pt x="0" y="0"/>
                  </a:moveTo>
                  <a:lnTo>
                    <a:pt x="2541811" y="0"/>
                  </a:lnTo>
                  <a:lnTo>
                    <a:pt x="2541811" y="1372578"/>
                  </a:lnTo>
                  <a:lnTo>
                    <a:pt x="0" y="1372578"/>
                  </a:lnTo>
                  <a:lnTo>
                    <a:pt x="0" y="0"/>
                  </a:lnTo>
                  <a:close/>
                </a:path>
              </a:pathLst>
            </a:custGeom>
            <a:blipFill>
              <a:blip r:embed="rId3"/>
              <a:stretch>
                <a:fillRect/>
              </a:stretch>
            </a:blipFill>
          </p:spPr>
          <p:txBody>
            <a:bodyPr/>
            <a:lstStyle/>
            <a:p>
              <a:endParaRPr lang="en-GB"/>
            </a:p>
          </p:txBody>
        </p:sp>
        <p:sp>
          <p:nvSpPr>
            <p:cNvPr id="9" name="TextBox 9">
              <a:extLst>
                <a:ext uri="{FF2B5EF4-FFF2-40B4-BE49-F238E27FC236}">
                  <a16:creationId xmlns:a16="http://schemas.microsoft.com/office/drawing/2014/main" id="{711A571F-543F-5536-491F-4CBFFF92D680}"/>
                </a:ext>
              </a:extLst>
            </p:cNvPr>
            <p:cNvSpPr txBox="1">
              <a:spLocks noGrp="1" noRot="1" noMove="1" noResize="1" noEditPoints="1" noAdjustHandles="1" noChangeArrowheads="1" noChangeShapeType="1"/>
            </p:cNvSpPr>
            <p:nvPr/>
          </p:nvSpPr>
          <p:spPr>
            <a:xfrm>
              <a:off x="134212" y="1420762"/>
              <a:ext cx="5725190" cy="226985"/>
            </a:xfrm>
            <a:prstGeom prst="rect">
              <a:avLst/>
            </a:prstGeom>
          </p:spPr>
          <p:txBody>
            <a:bodyPr lIns="0" tIns="0" rIns="0" bIns="0" rtlCol="0" anchor="t">
              <a:spAutoFit/>
            </a:bodyPr>
            <a:lstStyle/>
            <a:p>
              <a:pPr algn="just">
                <a:lnSpc>
                  <a:spcPts val="1464"/>
                </a:lnSpc>
              </a:pPr>
              <a:endParaRPr/>
            </a:p>
          </p:txBody>
        </p:sp>
      </p:grpSp>
      <p:sp>
        <p:nvSpPr>
          <p:cNvPr id="10" name="TextBox 10">
            <a:extLst>
              <a:ext uri="{FF2B5EF4-FFF2-40B4-BE49-F238E27FC236}">
                <a16:creationId xmlns:a16="http://schemas.microsoft.com/office/drawing/2014/main" id="{E67280F9-85FA-6FF9-37C5-970A58B1391F}"/>
              </a:ext>
            </a:extLst>
          </p:cNvPr>
          <p:cNvSpPr txBox="1"/>
          <p:nvPr/>
        </p:nvSpPr>
        <p:spPr>
          <a:xfrm>
            <a:off x="142472" y="772566"/>
            <a:ext cx="18003056" cy="730969"/>
          </a:xfrm>
          <a:prstGeom prst="rect">
            <a:avLst/>
          </a:prstGeom>
        </p:spPr>
        <p:txBody>
          <a:bodyPr lIns="0" tIns="0" rIns="0" bIns="0" rtlCol="0" anchor="t">
            <a:spAutoFit/>
          </a:bodyPr>
          <a:lstStyle/>
          <a:p>
            <a:pPr algn="ctr">
              <a:lnSpc>
                <a:spcPts val="5700"/>
              </a:lnSpc>
            </a:pPr>
            <a:r>
              <a:rPr lang="en-US" sz="4800" b="1" dirty="0"/>
              <a:t>Health Inequalities</a:t>
            </a:r>
            <a:r>
              <a:rPr lang="en-US" dirty="0"/>
              <a:t>​</a:t>
            </a:r>
            <a:endParaRPr lang="en-US" sz="3600" dirty="0">
              <a:solidFill>
                <a:srgbClr val="000000"/>
              </a:solidFill>
              <a:latin typeface="Gordita Bold"/>
            </a:endParaRPr>
          </a:p>
        </p:txBody>
      </p:sp>
      <p:sp>
        <p:nvSpPr>
          <p:cNvPr id="12" name="TextBox 11">
            <a:extLst>
              <a:ext uri="{FF2B5EF4-FFF2-40B4-BE49-F238E27FC236}">
                <a16:creationId xmlns:a16="http://schemas.microsoft.com/office/drawing/2014/main" id="{EA85DFF5-5B9C-E6E7-15E7-43F0F41944D0}"/>
              </a:ext>
            </a:extLst>
          </p:cNvPr>
          <p:cNvSpPr txBox="1"/>
          <p:nvPr/>
        </p:nvSpPr>
        <p:spPr>
          <a:xfrm>
            <a:off x="1227859" y="1555318"/>
            <a:ext cx="15832282" cy="6986528"/>
          </a:xfrm>
          <a:prstGeom prst="rect">
            <a:avLst/>
          </a:prstGeom>
          <a:noFill/>
        </p:spPr>
        <p:txBody>
          <a:bodyPr wrap="square">
            <a:spAutoFit/>
          </a:bodyPr>
          <a:lstStyle/>
          <a:p>
            <a:pPr fontAlgn="base"/>
            <a:r>
              <a:rPr lang="en-US" sz="3200" i="1" dirty="0">
                <a:solidFill>
                  <a:schemeClr val="tx2">
                    <a:lumMod val="60000"/>
                    <a:lumOff val="40000"/>
                  </a:schemeClr>
                </a:solidFill>
              </a:rPr>
              <a:t>(Section 8.3 of DES Contract and Guidance Part A, Section 2.1.11-2.1.16)</a:t>
            </a:r>
          </a:p>
          <a:p>
            <a:pPr fontAlgn="base"/>
            <a:r>
              <a:rPr lang="en-US" sz="3200" b="1" dirty="0"/>
              <a:t>Focus on Vulnerable Populations</a:t>
            </a:r>
            <a:r>
              <a:rPr lang="en-US" sz="3200" dirty="0"/>
              <a:t>​:</a:t>
            </a:r>
          </a:p>
          <a:p>
            <a:pPr fontAlgn="base"/>
            <a:r>
              <a:rPr lang="en-US" sz="3200" dirty="0"/>
              <a:t>PCNs must identify specific populations like ethnic minorities and those experiencing homelessness for targeted care. – </a:t>
            </a:r>
            <a:r>
              <a:rPr lang="en-US" sz="3200" i="1" dirty="0">
                <a:solidFill>
                  <a:schemeClr val="accent1"/>
                </a:solidFill>
              </a:rPr>
              <a:t>use of Risk Stratification tools, PCN wide discussions to agree improvements/actions </a:t>
            </a:r>
            <a:r>
              <a:rPr lang="en-GB" sz="2400" dirty="0">
                <a:hlinkClick r:id="rId4"/>
              </a:rPr>
              <a:t>NHS England » Core20PLUS5 (adults) – an approach to reducing healthcare inequalities</a:t>
            </a:r>
            <a:endParaRPr lang="en-US" sz="2400" i="1" dirty="0">
              <a:solidFill>
                <a:schemeClr val="accent1"/>
              </a:solidFill>
            </a:endParaRPr>
          </a:p>
          <a:p>
            <a:pPr fontAlgn="base"/>
            <a:r>
              <a:rPr lang="en-US" sz="3200" b="1" dirty="0"/>
              <a:t>Community Partnerships:​</a:t>
            </a:r>
          </a:p>
          <a:p>
            <a:pPr fontAlgn="base"/>
            <a:r>
              <a:rPr lang="en-US" sz="3200" dirty="0"/>
              <a:t>Partnering with community organizations and stakeholders enables co-design of culturally sensitive health services.​</a:t>
            </a:r>
          </a:p>
          <a:p>
            <a:pPr fontAlgn="base"/>
            <a:r>
              <a:rPr lang="en-US" sz="3200" b="1" dirty="0"/>
              <a:t>Measuring Success:</a:t>
            </a:r>
            <a:r>
              <a:rPr lang="en-US" sz="3200" dirty="0"/>
              <a:t>​</a:t>
            </a:r>
          </a:p>
          <a:p>
            <a:pPr fontAlgn="base"/>
            <a:r>
              <a:rPr lang="en-US" sz="3200" dirty="0"/>
              <a:t>Clear success metrics are essential to evaluate the impact of interventions on reducing health disparities.</a:t>
            </a:r>
          </a:p>
          <a:p>
            <a:pPr fontAlgn="base"/>
            <a:r>
              <a:rPr lang="en-US" sz="3200" b="1" i="1" dirty="0"/>
              <a:t>Requirement -</a:t>
            </a:r>
          </a:p>
          <a:p>
            <a:pPr fontAlgn="base"/>
            <a:r>
              <a:rPr lang="en-GB" sz="3200" b="0" i="1" u="none" strike="noStrike" dirty="0">
                <a:solidFill>
                  <a:schemeClr val="tx2">
                    <a:lumMod val="60000"/>
                    <a:lumOff val="40000"/>
                  </a:schemeClr>
                </a:solidFill>
                <a:effectLst/>
                <a:latin typeface="Calibri" panose="020F0502020204030204" pitchFamily="34" charset="0"/>
              </a:rPr>
              <a:t>Deliver effective outreach and target care to address health inequalities in local communities amenable to primary care intervention</a:t>
            </a:r>
            <a:endParaRPr lang="en-US" sz="3200" i="1" dirty="0">
              <a:solidFill>
                <a:schemeClr val="tx2">
                  <a:lumMod val="60000"/>
                  <a:lumOff val="40000"/>
                </a:schemeClr>
              </a:solidFill>
            </a:endParaRPr>
          </a:p>
        </p:txBody>
      </p:sp>
    </p:spTree>
    <p:extLst>
      <p:ext uri="{BB962C8B-B14F-4D97-AF65-F5344CB8AC3E}">
        <p14:creationId xmlns:p14="http://schemas.microsoft.com/office/powerpoint/2010/main" val="433850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594a9302-cb40-4ea2-b49d-3547dabd3d76">
      <UserInfo>
        <DisplayName/>
        <AccountId xsi:nil="true"/>
        <AccountType/>
      </UserInfo>
    </SharedWithUsers>
    <lcf76f155ced4ddcb4097134ff3c332f xmlns="eeadc141-380f-4fed-986d-05cc4ec2f7cc">
      <Terms xmlns="http://schemas.microsoft.com/office/infopath/2007/PartnerControls"/>
    </lcf76f155ced4ddcb4097134ff3c332f>
    <TaxCatchAll xmlns="594a9302-cb40-4ea2-b49d-3547dabd3d7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3FB463CB3A60A4A963E7B0C02502D48" ma:contentTypeVersion="19" ma:contentTypeDescription="Create a new document." ma:contentTypeScope="" ma:versionID="b55a1a483fec13a0a4064ec0caa56c5b">
  <xsd:schema xmlns:xsd="http://www.w3.org/2001/XMLSchema" xmlns:xs="http://www.w3.org/2001/XMLSchema" xmlns:p="http://schemas.microsoft.com/office/2006/metadata/properties" xmlns:ns2="eeadc141-380f-4fed-986d-05cc4ec2f7cc" xmlns:ns3="594a9302-cb40-4ea2-b49d-3547dabd3d76" targetNamespace="http://schemas.microsoft.com/office/2006/metadata/properties" ma:root="true" ma:fieldsID="45ba168ffed1d3bfa02f7126446fed1e" ns2:_="" ns3:_="">
    <xsd:import namespace="eeadc141-380f-4fed-986d-05cc4ec2f7cc"/>
    <xsd:import namespace="594a9302-cb40-4ea2-b49d-3547dabd3d7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adc141-380f-4fed-986d-05cc4ec2f7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d35d639-15fd-440f-95bd-7c15c806640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4a9302-cb40-4ea2-b49d-3547dabd3d7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d3f39f4-ce21-4bf0-b5d8-4ce768c637c1}" ma:internalName="TaxCatchAll" ma:showField="CatchAllData" ma:web="594a9302-cb40-4ea2-b49d-3547dabd3d7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01BE9F-4449-4FCD-8204-1D399505BA8B}">
  <ds:schemaRefs>
    <ds:schemaRef ds:uri="http://schemas.microsoft.com/sharepoint/v3/contenttype/forms"/>
  </ds:schemaRefs>
</ds:datastoreItem>
</file>

<file path=customXml/itemProps2.xml><?xml version="1.0" encoding="utf-8"?>
<ds:datastoreItem xmlns:ds="http://schemas.openxmlformats.org/officeDocument/2006/customXml" ds:itemID="{BBE830CF-DCBA-42A5-A6CB-39CCA4667E1C}">
  <ds:schemaRefs>
    <ds:schemaRef ds:uri="eeadc141-380f-4fed-986d-05cc4ec2f7cc"/>
    <ds:schemaRef ds:uri="http://schemas.microsoft.com/office/2006/metadata/properties"/>
    <ds:schemaRef ds:uri="http://schemas.microsoft.com/office/2006/documentManagement/types"/>
    <ds:schemaRef ds:uri="http://schemas.openxmlformats.org/package/2006/metadata/core-properties"/>
    <ds:schemaRef ds:uri="http://www.w3.org/XML/1998/namespace"/>
    <ds:schemaRef ds:uri="http://purl.org/dc/terms/"/>
    <ds:schemaRef ds:uri="http://purl.org/dc/dcmitype/"/>
    <ds:schemaRef ds:uri="http://purl.org/dc/elements/1.1/"/>
    <ds:schemaRef ds:uri="http://schemas.microsoft.com/office/infopath/2007/PartnerControls"/>
    <ds:schemaRef ds:uri="594a9302-cb40-4ea2-b49d-3547dabd3d76"/>
  </ds:schemaRefs>
</ds:datastoreItem>
</file>

<file path=customXml/itemProps3.xml><?xml version="1.0" encoding="utf-8"?>
<ds:datastoreItem xmlns:ds="http://schemas.openxmlformats.org/officeDocument/2006/customXml" ds:itemID="{BFA36310-0983-441A-8676-BA31493D02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adc141-380f-4fed-986d-05cc4ec2f7cc"/>
    <ds:schemaRef ds:uri="594a9302-cb40-4ea2-b49d-3547dabd3d7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1242</TotalTime>
  <Words>2457</Words>
  <Application>Microsoft Office PowerPoint</Application>
  <PresentationFormat>Custom</PresentationFormat>
  <Paragraphs>299</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Gordita</vt:lpstr>
      <vt:lpstr>Calibri</vt:lpstr>
      <vt:lpstr>Gordita Bold</vt:lpstr>
      <vt:lpstr>Arial</vt:lpstr>
      <vt:lpstr>Gordita Italics</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WLMC PowerPoint Template</dc:title>
  <dc:creator>Joanna Welch</dc:creator>
  <cp:lastModifiedBy>Kerry March</cp:lastModifiedBy>
  <cp:revision>23</cp:revision>
  <dcterms:created xsi:type="dcterms:W3CDTF">2006-08-16T00:00:00Z</dcterms:created>
  <dcterms:modified xsi:type="dcterms:W3CDTF">2025-10-30T13:38:40Z</dcterms:modified>
  <dc:identifier>DAF4X70aAdE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0x01010013FB463CB3A60A4A963E7B0C02502D48</vt:lpwstr>
  </property>
</Properties>
</file>