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theme/theme4.xml" ContentType="application/vnd.openxmlformats-officedocument.theme+xml"/>
  <Override PartName="/ppt/slideLayouts/slideLayout8.xml" ContentType="application/vnd.openxmlformats-officedocument.presentationml.slideLayout+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comments/modernComment_111_F5D184BF.xml" ContentType="application/vnd.ms-powerpoint.comments+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1" r:id="rId2"/>
    <p:sldMasterId id="2147483655" r:id="rId3"/>
    <p:sldMasterId id="2147483656" r:id="rId4"/>
    <p:sldMasterId id="2147483657" r:id="rId5"/>
  </p:sldMasterIdLst>
  <p:sldIdLst>
    <p:sldId id="256" r:id="rId6"/>
    <p:sldId id="271" r:id="rId7"/>
    <p:sldId id="277" r:id="rId8"/>
    <p:sldId id="276" r:id="rId9"/>
    <p:sldId id="267" r:id="rId10"/>
    <p:sldId id="272" r:id="rId11"/>
    <p:sldId id="282" r:id="rId12"/>
    <p:sldId id="285" r:id="rId13"/>
    <p:sldId id="275" r:id="rId14"/>
    <p:sldId id="268" r:id="rId15"/>
    <p:sldId id="266" r:id="rId16"/>
    <p:sldId id="286" r:id="rId17"/>
    <p:sldId id="287" r:id="rId18"/>
    <p:sldId id="288" r:id="rId19"/>
    <p:sldId id="269" r:id="rId20"/>
    <p:sldId id="278" r:id="rId21"/>
    <p:sldId id="273" r:id="rId22"/>
    <p:sldId id="274" r:id="rId23"/>
    <p:sldId id="280" r:id="rId24"/>
    <p:sldId id="270" r:id="rId25"/>
    <p:sldId id="279"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9782CEA-4BA0-D3C9-3EA3-D3FC149D3666}" name="BENNETT-BRITTON, Jennifer (NHS BATH AND NORTH EAST SOMERSET, SWINDON AND WILTSHIRE ICB - 92G)" initials="JB" userId="S::j.bennett-britton@nhs.net::32a68d1d-8001-4d96-a88e-87d566f9d52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3A96"/>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25"/>
    <p:restoredTop sz="96327"/>
  </p:normalViewPr>
  <p:slideViewPr>
    <p:cSldViewPr snapToGrid="0" snapToObjects="1" showGuides="1">
      <p:cViewPr varScale="1">
        <p:scale>
          <a:sx n="61" d="100"/>
          <a:sy n="61" d="100"/>
        </p:scale>
        <p:origin x="858" y="78"/>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8/10/relationships/authors" Target="author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comments/modernComment_111_F5D184BF.xml><?xml version="1.0" encoding="utf-8"?>
<p188:cmLst xmlns:a="http://schemas.openxmlformats.org/drawingml/2006/main" xmlns:r="http://schemas.openxmlformats.org/officeDocument/2006/relationships" xmlns:p188="http://schemas.microsoft.com/office/powerpoint/2018/8/main">
  <p188:cm id="{8ECC0967-E533-4162-8B0A-C9CDB17A6E6C}" authorId="{C9782CEA-4BA0-D3C9-3EA3-D3FC149D3666}" created="2024-09-25T13:09:06.825">
    <ac:txMkLst xmlns:ac="http://schemas.microsoft.com/office/drawing/2013/main/command">
      <pc:docMk xmlns:pc="http://schemas.microsoft.com/office/powerpoint/2013/main/command"/>
      <pc:sldMk xmlns:pc="http://schemas.microsoft.com/office/powerpoint/2013/main/command" cId="4124148927" sldId="273"/>
      <ac:graphicFrameMk id="5" creationId="{7D13B265-7DBE-CDE2-88EA-CCF0E75D47C6}"/>
      <ac:tblMk/>
      <ac:tcMk rowId="448954302" colId="244930321"/>
      <ac:txMk cp="10">
        <ac:context len="11" hash="3187143051"/>
      </ac:txMk>
    </ac:txMkLst>
    <p188:txBody>
      <a:bodyPr/>
      <a:lstStyle/>
      <a:p>
        <a:r>
          <a:rPr lang="en-GB"/>
          <a:t>In primary care are we asking for a buddy system? Red/amber/green area? </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ED79C32-CC7B-4327-AE6E-8BB3E28A32E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4D7B6C79-FAF6-4323-9E8A-37BDC6C3447A}">
      <dgm:prSet phldrT="[Text]"/>
      <dgm:spPr/>
      <dgm:t>
        <a:bodyPr/>
        <a:lstStyle/>
        <a:p>
          <a:r>
            <a:rPr lang="en-GB" b="0" i="0" dirty="0"/>
            <a:t>Mpox is an infectious disease that is caused by infection with monkeypox virus (MPXV)</a:t>
          </a:r>
          <a:endParaRPr lang="en-GB" dirty="0"/>
        </a:p>
      </dgm:t>
    </dgm:pt>
    <dgm:pt modelId="{F6FD6CC3-8FA4-41EC-A926-A475C530AA60}" type="parTrans" cxnId="{E0F74F5D-5537-4906-95B2-CC16DC70C7A2}">
      <dgm:prSet/>
      <dgm:spPr/>
      <dgm:t>
        <a:bodyPr/>
        <a:lstStyle/>
        <a:p>
          <a:endParaRPr lang="en-GB"/>
        </a:p>
      </dgm:t>
    </dgm:pt>
    <dgm:pt modelId="{A770B118-AD47-4509-A477-19AD3F92294E}" type="sibTrans" cxnId="{E0F74F5D-5537-4906-95B2-CC16DC70C7A2}">
      <dgm:prSet/>
      <dgm:spPr/>
      <dgm:t>
        <a:bodyPr/>
        <a:lstStyle/>
        <a:p>
          <a:endParaRPr lang="en-GB"/>
        </a:p>
      </dgm:t>
    </dgm:pt>
    <dgm:pt modelId="{5C66C239-53CB-4201-A7CF-C175032497FB}">
      <dgm:prSet phldrT="[Text]"/>
      <dgm:spPr/>
      <dgm:t>
        <a:bodyPr/>
        <a:lstStyle/>
        <a:p>
          <a:r>
            <a:rPr lang="en-GB" dirty="0"/>
            <a:t>Was first discovered in 1958 </a:t>
          </a:r>
          <a:r>
            <a:rPr lang="en-GB" b="0" i="0" dirty="0"/>
            <a:t>when outbreaks of a pox-like disease occurred in monkeys kept for research</a:t>
          </a:r>
          <a:endParaRPr lang="en-GB" dirty="0"/>
        </a:p>
      </dgm:t>
    </dgm:pt>
    <dgm:pt modelId="{3D20E042-46F6-4393-8614-EA0F7656D1B1}" type="parTrans" cxnId="{3F786BD5-64E6-4340-8E33-F1E2DAD30E40}">
      <dgm:prSet/>
      <dgm:spPr/>
      <dgm:t>
        <a:bodyPr/>
        <a:lstStyle/>
        <a:p>
          <a:endParaRPr lang="en-GB"/>
        </a:p>
      </dgm:t>
    </dgm:pt>
    <dgm:pt modelId="{6B20ECCF-3B2E-428C-9FC9-5A83269A795B}" type="sibTrans" cxnId="{3F786BD5-64E6-4340-8E33-F1E2DAD30E40}">
      <dgm:prSet/>
      <dgm:spPr/>
      <dgm:t>
        <a:bodyPr/>
        <a:lstStyle/>
        <a:p>
          <a:endParaRPr lang="en-GB"/>
        </a:p>
      </dgm:t>
    </dgm:pt>
    <dgm:pt modelId="{7A8A4F56-371A-4FE1-9A57-1C79CC765560}">
      <dgm:prSet phldrT="[Text]"/>
      <dgm:spPr/>
      <dgm:t>
        <a:bodyPr/>
        <a:lstStyle/>
        <a:p>
          <a:r>
            <a:rPr lang="en-GB" b="0" i="0" dirty="0"/>
            <a:t>The first human case was recorded in 1970 in the Democratic Republic of the Congo (DRC), and since then the infection has been reported in a few African countries but predominantly DRC and Nigeria</a:t>
          </a:r>
          <a:endParaRPr lang="en-GB" dirty="0"/>
        </a:p>
      </dgm:t>
    </dgm:pt>
    <dgm:pt modelId="{1C50892F-23EA-4FC6-9443-377F490FAED8}" type="parTrans" cxnId="{5D13D475-E6DC-418D-97AB-488CA79E2FE9}">
      <dgm:prSet/>
      <dgm:spPr/>
      <dgm:t>
        <a:bodyPr/>
        <a:lstStyle/>
        <a:p>
          <a:endParaRPr lang="en-GB"/>
        </a:p>
      </dgm:t>
    </dgm:pt>
    <dgm:pt modelId="{9277B917-B263-4641-A71F-F4D4000B22E4}" type="sibTrans" cxnId="{5D13D475-E6DC-418D-97AB-488CA79E2FE9}">
      <dgm:prSet/>
      <dgm:spPr/>
      <dgm:t>
        <a:bodyPr/>
        <a:lstStyle/>
        <a:p>
          <a:endParaRPr lang="en-GB"/>
        </a:p>
      </dgm:t>
    </dgm:pt>
    <dgm:pt modelId="{DF7A440E-C9C9-41B2-83D5-6E69E28B8162}">
      <dgm:prSet phldrT="[Text]"/>
      <dgm:spPr/>
      <dgm:t>
        <a:bodyPr/>
        <a:lstStyle/>
        <a:p>
          <a:r>
            <a:rPr lang="en-GB" b="0" i="0" dirty="0"/>
            <a:t>Mpox transmission via main 3 routes; direct contact, indirect contact, respiratory droplet. Airbourne </a:t>
          </a:r>
          <a:r>
            <a:rPr lang="en-GB" b="0" i="0" dirty="0" err="1"/>
            <a:t>tranmission</a:t>
          </a:r>
          <a:r>
            <a:rPr lang="en-GB" b="0" i="0" dirty="0"/>
            <a:t> has not been ruled out.</a:t>
          </a:r>
          <a:endParaRPr lang="en-GB" dirty="0"/>
        </a:p>
      </dgm:t>
    </dgm:pt>
    <dgm:pt modelId="{76C79C81-0A2C-4C33-B06B-D9D299C5E3E1}" type="parTrans" cxnId="{F5147182-4958-4C29-9D99-B813AFA8BAD8}">
      <dgm:prSet/>
      <dgm:spPr/>
      <dgm:t>
        <a:bodyPr/>
        <a:lstStyle/>
        <a:p>
          <a:endParaRPr lang="en-GB"/>
        </a:p>
      </dgm:t>
    </dgm:pt>
    <dgm:pt modelId="{4A8D77A9-8113-427F-B261-9618F342C224}" type="sibTrans" cxnId="{F5147182-4958-4C29-9D99-B813AFA8BAD8}">
      <dgm:prSet/>
      <dgm:spPr/>
      <dgm:t>
        <a:bodyPr/>
        <a:lstStyle/>
        <a:p>
          <a:endParaRPr lang="en-GB"/>
        </a:p>
      </dgm:t>
    </dgm:pt>
    <dgm:pt modelId="{8FCB1C6D-D58B-4536-946B-4D48618690E2}">
      <dgm:prSet phldrT="[Text]"/>
      <dgm:spPr/>
      <dgm:t>
        <a:bodyPr/>
        <a:lstStyle/>
        <a:p>
          <a:r>
            <a:rPr lang="en-GB" b="0" i="0" dirty="0"/>
            <a:t>Spread of mpox may also occur when a person comes into close contact with an infected animal (rodents are believed to be the primary animal reservoir for transmission to humans)</a:t>
          </a:r>
          <a:endParaRPr lang="en-GB" dirty="0"/>
        </a:p>
      </dgm:t>
    </dgm:pt>
    <dgm:pt modelId="{48D7DE0F-F1C5-4F02-AC90-137D064E296F}" type="parTrans" cxnId="{E4B1B906-A584-4788-AA18-253D945AE212}">
      <dgm:prSet/>
      <dgm:spPr/>
      <dgm:t>
        <a:bodyPr/>
        <a:lstStyle/>
        <a:p>
          <a:endParaRPr lang="en-GB"/>
        </a:p>
      </dgm:t>
    </dgm:pt>
    <dgm:pt modelId="{9C31DBF1-A42B-491F-B155-FFBD4D570913}" type="sibTrans" cxnId="{E4B1B906-A584-4788-AA18-253D945AE212}">
      <dgm:prSet/>
      <dgm:spPr/>
      <dgm:t>
        <a:bodyPr/>
        <a:lstStyle/>
        <a:p>
          <a:endParaRPr lang="en-GB"/>
        </a:p>
      </dgm:t>
    </dgm:pt>
    <dgm:pt modelId="{3AFD89B2-2CA4-441F-8F96-8193B030FA2E}">
      <dgm:prSet phldrT="[Text]"/>
      <dgm:spPr/>
      <dgm:t>
        <a:bodyPr/>
        <a:lstStyle/>
        <a:p>
          <a:r>
            <a:rPr lang="en-GB" b="0" i="0" dirty="0"/>
            <a:t>There are 2 major genetic groups (clades) of MPXV, clade I (formerly known as Central African or Congo basin clade) and clade II (formerly known as West African clade)</a:t>
          </a:r>
          <a:endParaRPr lang="en-GB" dirty="0"/>
        </a:p>
      </dgm:t>
    </dgm:pt>
    <dgm:pt modelId="{B5DD293E-7568-4B87-A3C6-238CEC039F77}" type="parTrans" cxnId="{AFA5E43D-8E2E-400B-AE28-ED31EA0BAD79}">
      <dgm:prSet/>
      <dgm:spPr/>
      <dgm:t>
        <a:bodyPr/>
        <a:lstStyle/>
        <a:p>
          <a:endParaRPr lang="en-GB"/>
        </a:p>
      </dgm:t>
    </dgm:pt>
    <dgm:pt modelId="{BAE48792-BCAF-4026-A3FB-B6E14FB41E81}" type="sibTrans" cxnId="{AFA5E43D-8E2E-400B-AE28-ED31EA0BAD79}">
      <dgm:prSet/>
      <dgm:spPr/>
      <dgm:t>
        <a:bodyPr/>
        <a:lstStyle/>
        <a:p>
          <a:endParaRPr lang="en-GB"/>
        </a:p>
      </dgm:t>
    </dgm:pt>
    <dgm:pt modelId="{56AAA37E-305F-42A8-A926-316327781A33}" type="pres">
      <dgm:prSet presAssocID="{2ED79C32-CC7B-4327-AE6E-8BB3E28A32EE}" presName="linear" presStyleCnt="0">
        <dgm:presLayoutVars>
          <dgm:animLvl val="lvl"/>
          <dgm:resizeHandles val="exact"/>
        </dgm:presLayoutVars>
      </dgm:prSet>
      <dgm:spPr/>
    </dgm:pt>
    <dgm:pt modelId="{9201422E-3DCA-4E9C-892F-9A2799167672}" type="pres">
      <dgm:prSet presAssocID="{4D7B6C79-FAF6-4323-9E8A-37BDC6C3447A}" presName="parentText" presStyleLbl="node1" presStyleIdx="0" presStyleCnt="6">
        <dgm:presLayoutVars>
          <dgm:chMax val="0"/>
          <dgm:bulletEnabled val="1"/>
        </dgm:presLayoutVars>
      </dgm:prSet>
      <dgm:spPr/>
    </dgm:pt>
    <dgm:pt modelId="{960BACB7-B42D-43A5-9FE8-4E9CF7BAE691}" type="pres">
      <dgm:prSet presAssocID="{A770B118-AD47-4509-A477-19AD3F92294E}" presName="spacer" presStyleCnt="0"/>
      <dgm:spPr/>
    </dgm:pt>
    <dgm:pt modelId="{00AD9D36-914E-41C6-BD19-FA679E9E8C00}" type="pres">
      <dgm:prSet presAssocID="{5C66C239-53CB-4201-A7CF-C175032497FB}" presName="parentText" presStyleLbl="node1" presStyleIdx="1" presStyleCnt="6">
        <dgm:presLayoutVars>
          <dgm:chMax val="0"/>
          <dgm:bulletEnabled val="1"/>
        </dgm:presLayoutVars>
      </dgm:prSet>
      <dgm:spPr/>
    </dgm:pt>
    <dgm:pt modelId="{57781A69-B889-444D-8BF0-803A0B1F5714}" type="pres">
      <dgm:prSet presAssocID="{6B20ECCF-3B2E-428C-9FC9-5A83269A795B}" presName="spacer" presStyleCnt="0"/>
      <dgm:spPr/>
    </dgm:pt>
    <dgm:pt modelId="{DEF5B82F-F757-4916-90DA-DDD2C6DA8B3D}" type="pres">
      <dgm:prSet presAssocID="{7A8A4F56-371A-4FE1-9A57-1C79CC765560}" presName="parentText" presStyleLbl="node1" presStyleIdx="2" presStyleCnt="6">
        <dgm:presLayoutVars>
          <dgm:chMax val="0"/>
          <dgm:bulletEnabled val="1"/>
        </dgm:presLayoutVars>
      </dgm:prSet>
      <dgm:spPr/>
    </dgm:pt>
    <dgm:pt modelId="{82EC4C16-564A-4F85-9998-EE5AA1A014B2}" type="pres">
      <dgm:prSet presAssocID="{9277B917-B263-4641-A71F-F4D4000B22E4}" presName="spacer" presStyleCnt="0"/>
      <dgm:spPr/>
    </dgm:pt>
    <dgm:pt modelId="{AF73CE97-D568-4E94-B0B3-2F3DBFEBA8A6}" type="pres">
      <dgm:prSet presAssocID="{DF7A440E-C9C9-41B2-83D5-6E69E28B8162}" presName="parentText" presStyleLbl="node1" presStyleIdx="3" presStyleCnt="6">
        <dgm:presLayoutVars>
          <dgm:chMax val="0"/>
          <dgm:bulletEnabled val="1"/>
        </dgm:presLayoutVars>
      </dgm:prSet>
      <dgm:spPr/>
    </dgm:pt>
    <dgm:pt modelId="{F2E6DC04-AE9E-4339-BB68-B95FF57C8359}" type="pres">
      <dgm:prSet presAssocID="{4A8D77A9-8113-427F-B261-9618F342C224}" presName="spacer" presStyleCnt="0"/>
      <dgm:spPr/>
    </dgm:pt>
    <dgm:pt modelId="{029B1C2C-4985-4793-AAC4-09BB254F4643}" type="pres">
      <dgm:prSet presAssocID="{8FCB1C6D-D58B-4536-946B-4D48618690E2}" presName="parentText" presStyleLbl="node1" presStyleIdx="4" presStyleCnt="6">
        <dgm:presLayoutVars>
          <dgm:chMax val="0"/>
          <dgm:bulletEnabled val="1"/>
        </dgm:presLayoutVars>
      </dgm:prSet>
      <dgm:spPr/>
    </dgm:pt>
    <dgm:pt modelId="{9B35CDC7-A61D-47C9-8502-CE6138731132}" type="pres">
      <dgm:prSet presAssocID="{9C31DBF1-A42B-491F-B155-FFBD4D570913}" presName="spacer" presStyleCnt="0"/>
      <dgm:spPr/>
    </dgm:pt>
    <dgm:pt modelId="{08735683-6E21-44C9-9D3F-DAC706E11876}" type="pres">
      <dgm:prSet presAssocID="{3AFD89B2-2CA4-441F-8F96-8193B030FA2E}" presName="parentText" presStyleLbl="node1" presStyleIdx="5" presStyleCnt="6">
        <dgm:presLayoutVars>
          <dgm:chMax val="0"/>
          <dgm:bulletEnabled val="1"/>
        </dgm:presLayoutVars>
      </dgm:prSet>
      <dgm:spPr/>
    </dgm:pt>
  </dgm:ptLst>
  <dgm:cxnLst>
    <dgm:cxn modelId="{E4B1B906-A584-4788-AA18-253D945AE212}" srcId="{2ED79C32-CC7B-4327-AE6E-8BB3E28A32EE}" destId="{8FCB1C6D-D58B-4536-946B-4D48618690E2}" srcOrd="4" destOrd="0" parTransId="{48D7DE0F-F1C5-4F02-AC90-137D064E296F}" sibTransId="{9C31DBF1-A42B-491F-B155-FFBD4D570913}"/>
    <dgm:cxn modelId="{258A0727-9B65-491E-A917-190AF20CDE5D}" type="presOf" srcId="{4D7B6C79-FAF6-4323-9E8A-37BDC6C3447A}" destId="{9201422E-3DCA-4E9C-892F-9A2799167672}" srcOrd="0" destOrd="0" presId="urn:microsoft.com/office/officeart/2005/8/layout/vList2"/>
    <dgm:cxn modelId="{AFA5E43D-8E2E-400B-AE28-ED31EA0BAD79}" srcId="{2ED79C32-CC7B-4327-AE6E-8BB3E28A32EE}" destId="{3AFD89B2-2CA4-441F-8F96-8193B030FA2E}" srcOrd="5" destOrd="0" parTransId="{B5DD293E-7568-4B87-A3C6-238CEC039F77}" sibTransId="{BAE48792-BCAF-4026-A3FB-B6E14FB41E81}"/>
    <dgm:cxn modelId="{E0F74F5D-5537-4906-95B2-CC16DC70C7A2}" srcId="{2ED79C32-CC7B-4327-AE6E-8BB3E28A32EE}" destId="{4D7B6C79-FAF6-4323-9E8A-37BDC6C3447A}" srcOrd="0" destOrd="0" parTransId="{F6FD6CC3-8FA4-41EC-A926-A475C530AA60}" sibTransId="{A770B118-AD47-4509-A477-19AD3F92294E}"/>
    <dgm:cxn modelId="{5D13D475-E6DC-418D-97AB-488CA79E2FE9}" srcId="{2ED79C32-CC7B-4327-AE6E-8BB3E28A32EE}" destId="{7A8A4F56-371A-4FE1-9A57-1C79CC765560}" srcOrd="2" destOrd="0" parTransId="{1C50892F-23EA-4FC6-9443-377F490FAED8}" sibTransId="{9277B917-B263-4641-A71F-F4D4000B22E4}"/>
    <dgm:cxn modelId="{F5147182-4958-4C29-9D99-B813AFA8BAD8}" srcId="{2ED79C32-CC7B-4327-AE6E-8BB3E28A32EE}" destId="{DF7A440E-C9C9-41B2-83D5-6E69E28B8162}" srcOrd="3" destOrd="0" parTransId="{76C79C81-0A2C-4C33-B06B-D9D299C5E3E1}" sibTransId="{4A8D77A9-8113-427F-B261-9618F342C224}"/>
    <dgm:cxn modelId="{BC920E87-C7EB-4BAB-9501-5374FC00F070}" type="presOf" srcId="{7A8A4F56-371A-4FE1-9A57-1C79CC765560}" destId="{DEF5B82F-F757-4916-90DA-DDD2C6DA8B3D}" srcOrd="0" destOrd="0" presId="urn:microsoft.com/office/officeart/2005/8/layout/vList2"/>
    <dgm:cxn modelId="{66ABDE8E-46CC-40BB-BD8A-CEEC2B882674}" type="presOf" srcId="{8FCB1C6D-D58B-4536-946B-4D48618690E2}" destId="{029B1C2C-4985-4793-AAC4-09BB254F4643}" srcOrd="0" destOrd="0" presId="urn:microsoft.com/office/officeart/2005/8/layout/vList2"/>
    <dgm:cxn modelId="{EAEBD590-FF14-4740-9369-B5B147C3809E}" type="presOf" srcId="{DF7A440E-C9C9-41B2-83D5-6E69E28B8162}" destId="{AF73CE97-D568-4E94-B0B3-2F3DBFEBA8A6}" srcOrd="0" destOrd="0" presId="urn:microsoft.com/office/officeart/2005/8/layout/vList2"/>
    <dgm:cxn modelId="{2757B19A-2B28-41FC-BD7B-406761D83146}" type="presOf" srcId="{5C66C239-53CB-4201-A7CF-C175032497FB}" destId="{00AD9D36-914E-41C6-BD19-FA679E9E8C00}" srcOrd="0" destOrd="0" presId="urn:microsoft.com/office/officeart/2005/8/layout/vList2"/>
    <dgm:cxn modelId="{95C4E7AC-CD2F-4BFB-9E1A-43F102E24200}" type="presOf" srcId="{3AFD89B2-2CA4-441F-8F96-8193B030FA2E}" destId="{08735683-6E21-44C9-9D3F-DAC706E11876}" srcOrd="0" destOrd="0" presId="urn:microsoft.com/office/officeart/2005/8/layout/vList2"/>
    <dgm:cxn modelId="{3F786BD5-64E6-4340-8E33-F1E2DAD30E40}" srcId="{2ED79C32-CC7B-4327-AE6E-8BB3E28A32EE}" destId="{5C66C239-53CB-4201-A7CF-C175032497FB}" srcOrd="1" destOrd="0" parTransId="{3D20E042-46F6-4393-8614-EA0F7656D1B1}" sibTransId="{6B20ECCF-3B2E-428C-9FC9-5A83269A795B}"/>
    <dgm:cxn modelId="{EB2AC0F7-1309-44C8-911A-4187E36C908B}" type="presOf" srcId="{2ED79C32-CC7B-4327-AE6E-8BB3E28A32EE}" destId="{56AAA37E-305F-42A8-A926-316327781A33}" srcOrd="0" destOrd="0" presId="urn:microsoft.com/office/officeart/2005/8/layout/vList2"/>
    <dgm:cxn modelId="{63E813A8-B477-4CC9-A706-5E1E9A6769A3}" type="presParOf" srcId="{56AAA37E-305F-42A8-A926-316327781A33}" destId="{9201422E-3DCA-4E9C-892F-9A2799167672}" srcOrd="0" destOrd="0" presId="urn:microsoft.com/office/officeart/2005/8/layout/vList2"/>
    <dgm:cxn modelId="{5283D09C-243C-4A7E-91FD-7EEC067F0F21}" type="presParOf" srcId="{56AAA37E-305F-42A8-A926-316327781A33}" destId="{960BACB7-B42D-43A5-9FE8-4E9CF7BAE691}" srcOrd="1" destOrd="0" presId="urn:microsoft.com/office/officeart/2005/8/layout/vList2"/>
    <dgm:cxn modelId="{E499DEC5-229C-4570-B296-68349C2D4DEC}" type="presParOf" srcId="{56AAA37E-305F-42A8-A926-316327781A33}" destId="{00AD9D36-914E-41C6-BD19-FA679E9E8C00}" srcOrd="2" destOrd="0" presId="urn:microsoft.com/office/officeart/2005/8/layout/vList2"/>
    <dgm:cxn modelId="{C7F6504B-2EB9-44EA-8204-6AE00A0D1972}" type="presParOf" srcId="{56AAA37E-305F-42A8-A926-316327781A33}" destId="{57781A69-B889-444D-8BF0-803A0B1F5714}" srcOrd="3" destOrd="0" presId="urn:microsoft.com/office/officeart/2005/8/layout/vList2"/>
    <dgm:cxn modelId="{691A8442-2B98-47A0-852B-321CD3CA936B}" type="presParOf" srcId="{56AAA37E-305F-42A8-A926-316327781A33}" destId="{DEF5B82F-F757-4916-90DA-DDD2C6DA8B3D}" srcOrd="4" destOrd="0" presId="urn:microsoft.com/office/officeart/2005/8/layout/vList2"/>
    <dgm:cxn modelId="{30301F51-BFBA-460D-A04D-00C6F0B14445}" type="presParOf" srcId="{56AAA37E-305F-42A8-A926-316327781A33}" destId="{82EC4C16-564A-4F85-9998-EE5AA1A014B2}" srcOrd="5" destOrd="0" presId="urn:microsoft.com/office/officeart/2005/8/layout/vList2"/>
    <dgm:cxn modelId="{9A53590B-AACD-4E11-9C4C-CE79CDCAD316}" type="presParOf" srcId="{56AAA37E-305F-42A8-A926-316327781A33}" destId="{AF73CE97-D568-4E94-B0B3-2F3DBFEBA8A6}" srcOrd="6" destOrd="0" presId="urn:microsoft.com/office/officeart/2005/8/layout/vList2"/>
    <dgm:cxn modelId="{3E2F40D4-8D6F-434E-8357-37DF63C32D6D}" type="presParOf" srcId="{56AAA37E-305F-42A8-A926-316327781A33}" destId="{F2E6DC04-AE9E-4339-BB68-B95FF57C8359}" srcOrd="7" destOrd="0" presId="urn:microsoft.com/office/officeart/2005/8/layout/vList2"/>
    <dgm:cxn modelId="{B560BD6A-62D6-407A-AF18-43D95AE4B8F2}" type="presParOf" srcId="{56AAA37E-305F-42A8-A926-316327781A33}" destId="{029B1C2C-4985-4793-AAC4-09BB254F4643}" srcOrd="8" destOrd="0" presId="urn:microsoft.com/office/officeart/2005/8/layout/vList2"/>
    <dgm:cxn modelId="{99B35817-DA71-457A-937B-D5A505C102C6}" type="presParOf" srcId="{56AAA37E-305F-42A8-A926-316327781A33}" destId="{9B35CDC7-A61D-47C9-8502-CE6138731132}" srcOrd="9" destOrd="0" presId="urn:microsoft.com/office/officeart/2005/8/layout/vList2"/>
    <dgm:cxn modelId="{630B419A-1C5C-488D-A100-AC2BF03C9E88}" type="presParOf" srcId="{56AAA37E-305F-42A8-A926-316327781A33}" destId="{08735683-6E21-44C9-9D3F-DAC706E11876}"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D4BAC1F-61C5-4B87-AFBC-DD0AF7BC0B7B}"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GB"/>
        </a:p>
      </dgm:t>
    </dgm:pt>
    <dgm:pt modelId="{6CFF67BE-30AD-4052-9EE2-0C45B52BEB07}">
      <dgm:prSet phldrT="[Text]" custT="1"/>
      <dgm:spPr/>
      <dgm:t>
        <a:bodyPr/>
        <a:lstStyle/>
        <a:p>
          <a:r>
            <a:rPr lang="en-GB" sz="1800" b="1" kern="1200" dirty="0">
              <a:solidFill>
                <a:schemeClr val="lt1"/>
              </a:solidFill>
              <a:latin typeface="+mn-lt"/>
              <a:ea typeface="+mn-ea"/>
              <a:cs typeface="+mn-cs"/>
            </a:rPr>
            <a:t>Clade I  - HCID (high consequence infectious </a:t>
          </a:r>
          <a:r>
            <a:rPr lang="en-GB" sz="1800" b="1" kern="1200" dirty="0">
              <a:solidFill>
                <a:srgbClr val="FFFFFF"/>
              </a:solidFill>
              <a:latin typeface="Arial" panose="020B0604020202020204"/>
              <a:ea typeface="+mn-ea"/>
              <a:cs typeface="+mn-cs"/>
            </a:rPr>
            <a:t>disease)  </a:t>
          </a:r>
        </a:p>
      </dgm:t>
    </dgm:pt>
    <dgm:pt modelId="{BC8F9DEB-742E-4CAF-8944-6305FD5A30D5}" type="parTrans" cxnId="{B54F17AB-DD9D-4F42-95F7-3EEC7E10C693}">
      <dgm:prSet/>
      <dgm:spPr/>
      <dgm:t>
        <a:bodyPr/>
        <a:lstStyle/>
        <a:p>
          <a:endParaRPr lang="en-GB"/>
        </a:p>
      </dgm:t>
    </dgm:pt>
    <dgm:pt modelId="{EB59E58C-8D9C-4F52-8665-21B2A52338EB}" type="sibTrans" cxnId="{B54F17AB-DD9D-4F42-95F7-3EEC7E10C693}">
      <dgm:prSet/>
      <dgm:spPr/>
      <dgm:t>
        <a:bodyPr/>
        <a:lstStyle/>
        <a:p>
          <a:endParaRPr lang="en-GB"/>
        </a:p>
      </dgm:t>
    </dgm:pt>
    <dgm:pt modelId="{CD0CFCCD-71D0-45E0-953C-F6ECCA2EE8B3}">
      <dgm:prSet phldrT="[Text]" custT="1"/>
      <dgm:spPr/>
      <dgm:t>
        <a:bodyPr/>
        <a:lstStyle/>
        <a:p>
          <a:r>
            <a:rPr lang="en-GB" sz="1600" dirty="0"/>
            <a:t>Historically found in Central Africa (mostly DRC)</a:t>
          </a:r>
        </a:p>
      </dgm:t>
    </dgm:pt>
    <dgm:pt modelId="{A34DD88F-BA00-4C09-96C4-E9C2C462EEC5}" type="parTrans" cxnId="{8D687F02-B89B-4686-AF6A-E0DEA7487003}">
      <dgm:prSet/>
      <dgm:spPr/>
      <dgm:t>
        <a:bodyPr/>
        <a:lstStyle/>
        <a:p>
          <a:endParaRPr lang="en-GB"/>
        </a:p>
      </dgm:t>
    </dgm:pt>
    <dgm:pt modelId="{EB89B5F5-C987-4CE7-8E03-04F5E6BEC83D}" type="sibTrans" cxnId="{8D687F02-B89B-4686-AF6A-E0DEA7487003}">
      <dgm:prSet/>
      <dgm:spPr/>
      <dgm:t>
        <a:bodyPr/>
        <a:lstStyle/>
        <a:p>
          <a:endParaRPr lang="en-GB"/>
        </a:p>
      </dgm:t>
    </dgm:pt>
    <dgm:pt modelId="{DF887BCB-79E5-416E-9DF7-D37F8A8B09AE}">
      <dgm:prSet phldrT="[Text]" custT="1"/>
      <dgm:spPr/>
      <dgm:t>
        <a:bodyPr/>
        <a:lstStyle/>
        <a:p>
          <a:r>
            <a:rPr lang="en-GB" sz="1600" dirty="0"/>
            <a:t>2023/2024 seen a geographical expansion in cases </a:t>
          </a:r>
        </a:p>
      </dgm:t>
    </dgm:pt>
    <dgm:pt modelId="{1CECD728-B4ED-455E-8955-10EFC3314C0E}" type="parTrans" cxnId="{1456D4A6-2393-4F8D-80A4-DB6E176B2EF5}">
      <dgm:prSet/>
      <dgm:spPr/>
      <dgm:t>
        <a:bodyPr/>
        <a:lstStyle/>
        <a:p>
          <a:endParaRPr lang="en-GB"/>
        </a:p>
      </dgm:t>
    </dgm:pt>
    <dgm:pt modelId="{B20CC02D-DD61-4315-990D-42845AA4FE90}" type="sibTrans" cxnId="{1456D4A6-2393-4F8D-80A4-DB6E176B2EF5}">
      <dgm:prSet/>
      <dgm:spPr/>
      <dgm:t>
        <a:bodyPr/>
        <a:lstStyle/>
        <a:p>
          <a:endParaRPr lang="en-GB"/>
        </a:p>
      </dgm:t>
    </dgm:pt>
    <dgm:pt modelId="{DF281655-A73B-410A-AE88-B24B877A9CE0}">
      <dgm:prSet phldrT="[Text]" custT="1"/>
      <dgm:spPr/>
      <dgm:t>
        <a:bodyPr/>
        <a:lstStyle/>
        <a:p>
          <a:r>
            <a:rPr lang="en-GB" sz="1800" b="1" kern="1200" dirty="0">
              <a:solidFill>
                <a:srgbClr val="FFFFFF"/>
              </a:solidFill>
              <a:latin typeface="Arial" panose="020B0604020202020204"/>
              <a:ea typeface="+mn-ea"/>
              <a:cs typeface="+mn-cs"/>
            </a:rPr>
            <a:t>Clade II – Non-HCID </a:t>
          </a:r>
        </a:p>
      </dgm:t>
    </dgm:pt>
    <dgm:pt modelId="{80E9BE41-2F2A-4FD3-946A-427D5D75EFAF}" type="parTrans" cxnId="{E97EE551-B749-4943-9A5E-787742AF1720}">
      <dgm:prSet/>
      <dgm:spPr/>
      <dgm:t>
        <a:bodyPr/>
        <a:lstStyle/>
        <a:p>
          <a:endParaRPr lang="en-GB"/>
        </a:p>
      </dgm:t>
    </dgm:pt>
    <dgm:pt modelId="{E302735C-55A5-4C9E-8A85-F5E578DF9C40}" type="sibTrans" cxnId="{E97EE551-B749-4943-9A5E-787742AF1720}">
      <dgm:prSet/>
      <dgm:spPr/>
      <dgm:t>
        <a:bodyPr/>
        <a:lstStyle/>
        <a:p>
          <a:endParaRPr lang="en-GB"/>
        </a:p>
      </dgm:t>
    </dgm:pt>
    <dgm:pt modelId="{FF14825E-1BB4-4A0A-A75A-EE367B95930C}">
      <dgm:prSet phldrT="[Text]" custT="1"/>
      <dgm:spPr/>
      <dgm:t>
        <a:bodyPr/>
        <a:lstStyle/>
        <a:p>
          <a:r>
            <a:rPr lang="en-GB" sz="1600" dirty="0"/>
            <a:t>Historically found in West Africa </a:t>
          </a:r>
        </a:p>
      </dgm:t>
    </dgm:pt>
    <dgm:pt modelId="{87247C81-7D99-4DA7-A847-72CFF3C0AE3F}" type="parTrans" cxnId="{2C716143-039C-43ED-8750-E0E85BD9ED48}">
      <dgm:prSet/>
      <dgm:spPr/>
      <dgm:t>
        <a:bodyPr/>
        <a:lstStyle/>
        <a:p>
          <a:endParaRPr lang="en-GB"/>
        </a:p>
      </dgm:t>
    </dgm:pt>
    <dgm:pt modelId="{83B44148-DE89-450E-8966-3F15B4418358}" type="sibTrans" cxnId="{2C716143-039C-43ED-8750-E0E85BD9ED48}">
      <dgm:prSet/>
      <dgm:spPr/>
      <dgm:t>
        <a:bodyPr/>
        <a:lstStyle/>
        <a:p>
          <a:endParaRPr lang="en-GB"/>
        </a:p>
      </dgm:t>
    </dgm:pt>
    <dgm:pt modelId="{E967146D-90E4-4BC1-ACBC-D29973923423}">
      <dgm:prSet phldrT="[Text]" custT="1"/>
      <dgm:spPr/>
      <dgm:t>
        <a:bodyPr/>
        <a:lstStyle/>
        <a:p>
          <a:r>
            <a:rPr lang="en-GB" sz="1600" dirty="0"/>
            <a:t>Global outbreak in 2022 </a:t>
          </a:r>
        </a:p>
      </dgm:t>
    </dgm:pt>
    <dgm:pt modelId="{FB6D0DD6-4F01-4752-8A57-7DC069B711E5}" type="parTrans" cxnId="{2B415964-1604-4C52-AD91-67E8515E20C2}">
      <dgm:prSet/>
      <dgm:spPr/>
      <dgm:t>
        <a:bodyPr/>
        <a:lstStyle/>
        <a:p>
          <a:endParaRPr lang="en-GB"/>
        </a:p>
      </dgm:t>
    </dgm:pt>
    <dgm:pt modelId="{800640AE-DBBE-40F1-B954-A68372F97273}" type="sibTrans" cxnId="{2B415964-1604-4C52-AD91-67E8515E20C2}">
      <dgm:prSet/>
      <dgm:spPr/>
      <dgm:t>
        <a:bodyPr/>
        <a:lstStyle/>
        <a:p>
          <a:endParaRPr lang="en-GB"/>
        </a:p>
      </dgm:t>
    </dgm:pt>
    <dgm:pt modelId="{C521E66C-ABA8-421A-8F10-3469E8B9C9CA}">
      <dgm:prSet phldrT="[Text]" custT="1"/>
      <dgm:spPr/>
      <dgm:t>
        <a:bodyPr/>
        <a:lstStyle/>
        <a:p>
          <a:r>
            <a:rPr lang="en-GB" sz="1600" dirty="0"/>
            <a:t>Predominantly found in sexual networks of gay, bisexual men who have sex with men </a:t>
          </a:r>
        </a:p>
      </dgm:t>
    </dgm:pt>
    <dgm:pt modelId="{DA36EE6B-1BBA-45F8-8CA7-38A592963042}" type="parTrans" cxnId="{DF42B978-7FD6-4A6A-A230-7E587F6D83B1}">
      <dgm:prSet/>
      <dgm:spPr/>
      <dgm:t>
        <a:bodyPr/>
        <a:lstStyle/>
        <a:p>
          <a:endParaRPr lang="en-GB"/>
        </a:p>
      </dgm:t>
    </dgm:pt>
    <dgm:pt modelId="{DA58AEA5-2054-4E35-9AAA-0CC7C3CF948A}" type="sibTrans" cxnId="{DF42B978-7FD6-4A6A-A230-7E587F6D83B1}">
      <dgm:prSet/>
      <dgm:spPr/>
      <dgm:t>
        <a:bodyPr/>
        <a:lstStyle/>
        <a:p>
          <a:endParaRPr lang="en-GB"/>
        </a:p>
      </dgm:t>
    </dgm:pt>
    <dgm:pt modelId="{5A6D5EC0-D5DE-4FBE-B5ED-BC25D001DA4D}">
      <dgm:prSet phldrT="[Text]" custT="1"/>
      <dgm:spPr/>
      <dgm:t>
        <a:bodyPr/>
        <a:lstStyle/>
        <a:p>
          <a:r>
            <a:rPr lang="en-GB" sz="1600" dirty="0"/>
            <a:t>August 2024 WHO declared mpox clade I ‘Public health emergency of international concern’ (PHEIC)</a:t>
          </a:r>
        </a:p>
      </dgm:t>
    </dgm:pt>
    <dgm:pt modelId="{C41E4EC3-1581-47F9-878B-E9B3FEA9EE96}" type="parTrans" cxnId="{A242DCA8-9C12-4DCE-ACA1-7C788537F32E}">
      <dgm:prSet/>
      <dgm:spPr/>
      <dgm:t>
        <a:bodyPr/>
        <a:lstStyle/>
        <a:p>
          <a:endParaRPr lang="en-GB"/>
        </a:p>
      </dgm:t>
    </dgm:pt>
    <dgm:pt modelId="{346EA052-838D-4F65-9345-0D0F5D610858}" type="sibTrans" cxnId="{A242DCA8-9C12-4DCE-ACA1-7C788537F32E}">
      <dgm:prSet/>
      <dgm:spPr/>
      <dgm:t>
        <a:bodyPr/>
        <a:lstStyle/>
        <a:p>
          <a:endParaRPr lang="en-GB"/>
        </a:p>
      </dgm:t>
    </dgm:pt>
    <dgm:pt modelId="{5C1553F3-C596-4544-BAC8-DA251EB0BFC8}">
      <dgm:prSet phldrT="[Text]" custT="1"/>
      <dgm:spPr/>
      <dgm:t>
        <a:bodyPr/>
        <a:lstStyle/>
        <a:p>
          <a:r>
            <a:rPr lang="en-GB" sz="1600" dirty="0"/>
            <a:t>In the DRC children have been disproportionality affected  </a:t>
          </a:r>
        </a:p>
      </dgm:t>
    </dgm:pt>
    <dgm:pt modelId="{894A138F-76CB-482D-902A-4A608BA1200B}" type="parTrans" cxnId="{B0518334-B6EC-43F1-9276-D84B9346B27B}">
      <dgm:prSet/>
      <dgm:spPr/>
      <dgm:t>
        <a:bodyPr/>
        <a:lstStyle/>
        <a:p>
          <a:endParaRPr lang="en-GB"/>
        </a:p>
      </dgm:t>
    </dgm:pt>
    <dgm:pt modelId="{359F93B1-D0E6-490E-A252-D84BBA282626}" type="sibTrans" cxnId="{B0518334-B6EC-43F1-9276-D84B9346B27B}">
      <dgm:prSet/>
      <dgm:spPr/>
      <dgm:t>
        <a:bodyPr/>
        <a:lstStyle/>
        <a:p>
          <a:endParaRPr lang="en-GB"/>
        </a:p>
      </dgm:t>
    </dgm:pt>
    <dgm:pt modelId="{A47CAC3B-1C64-462A-AC2F-544A69292764}">
      <dgm:prSet phldrT="[Text]" custT="1"/>
      <dgm:spPr/>
      <dgm:t>
        <a:bodyPr/>
        <a:lstStyle/>
        <a:p>
          <a:r>
            <a:rPr lang="en-GB" sz="1600" dirty="0"/>
            <a:t>To date, 4 cases of mpox clade 1 in the UK.</a:t>
          </a:r>
        </a:p>
      </dgm:t>
    </dgm:pt>
    <dgm:pt modelId="{0F0E1EDE-817C-4446-97B6-D693964A92EB}" type="parTrans" cxnId="{A89F1310-8CF2-4136-A6CB-CBCD73D3742F}">
      <dgm:prSet/>
      <dgm:spPr/>
      <dgm:t>
        <a:bodyPr/>
        <a:lstStyle/>
        <a:p>
          <a:endParaRPr lang="en-GB"/>
        </a:p>
      </dgm:t>
    </dgm:pt>
    <dgm:pt modelId="{F564612C-C65B-45E4-ACE7-F85DC25556D9}" type="sibTrans" cxnId="{A89F1310-8CF2-4136-A6CB-CBCD73D3742F}">
      <dgm:prSet/>
      <dgm:spPr/>
      <dgm:t>
        <a:bodyPr/>
        <a:lstStyle/>
        <a:p>
          <a:endParaRPr lang="en-GB"/>
        </a:p>
      </dgm:t>
    </dgm:pt>
    <dgm:pt modelId="{0B0AB39F-1D05-40AF-922A-574F782E6AA7}">
      <dgm:prSet phldrT="[Text]" custT="1"/>
      <dgm:spPr/>
      <dgm:t>
        <a:bodyPr/>
        <a:lstStyle/>
        <a:p>
          <a:r>
            <a:rPr lang="en-GB" sz="1600" dirty="0"/>
            <a:t>Previously reported case fatality rates of 10% in non-vaccinated individuals. </a:t>
          </a:r>
        </a:p>
      </dgm:t>
    </dgm:pt>
    <dgm:pt modelId="{F807799D-F309-4726-A3F9-371D759FC0B6}" type="parTrans" cxnId="{5E1968FC-7A4C-46B8-824D-102A053A7A9B}">
      <dgm:prSet/>
      <dgm:spPr/>
      <dgm:t>
        <a:bodyPr/>
        <a:lstStyle/>
        <a:p>
          <a:endParaRPr lang="en-GB"/>
        </a:p>
      </dgm:t>
    </dgm:pt>
    <dgm:pt modelId="{7248F372-C8F3-4CAA-98C9-EC452FA614CE}" type="sibTrans" cxnId="{5E1968FC-7A4C-46B8-824D-102A053A7A9B}">
      <dgm:prSet/>
      <dgm:spPr/>
      <dgm:t>
        <a:bodyPr/>
        <a:lstStyle/>
        <a:p>
          <a:endParaRPr lang="en-GB"/>
        </a:p>
      </dgm:t>
    </dgm:pt>
    <dgm:pt modelId="{D59AAD77-B64A-4C6D-B1D0-B228AFC08915}">
      <dgm:prSet phldrT="[Text]" custT="1"/>
      <dgm:spPr/>
      <dgm:t>
        <a:bodyPr/>
        <a:lstStyle/>
        <a:p>
          <a:r>
            <a:rPr lang="en-GB" sz="1600" dirty="0"/>
            <a:t>In January 2023 as declassified as an HCID </a:t>
          </a:r>
        </a:p>
      </dgm:t>
    </dgm:pt>
    <dgm:pt modelId="{37D6F3AC-60F5-4B4A-9FBC-AD04F3F2BACB}" type="parTrans" cxnId="{7A63BDF2-53BC-4C30-8335-A440BA339410}">
      <dgm:prSet/>
      <dgm:spPr/>
      <dgm:t>
        <a:bodyPr/>
        <a:lstStyle/>
        <a:p>
          <a:endParaRPr lang="en-GB"/>
        </a:p>
      </dgm:t>
    </dgm:pt>
    <dgm:pt modelId="{418B3333-0C0D-4C88-A5F2-7675F7CE58E2}" type="sibTrans" cxnId="{7A63BDF2-53BC-4C30-8335-A440BA339410}">
      <dgm:prSet/>
      <dgm:spPr/>
      <dgm:t>
        <a:bodyPr/>
        <a:lstStyle/>
        <a:p>
          <a:endParaRPr lang="en-GB"/>
        </a:p>
      </dgm:t>
    </dgm:pt>
    <dgm:pt modelId="{31C434DC-8199-422C-8524-5DA6D8EAD57C}" type="pres">
      <dgm:prSet presAssocID="{4D4BAC1F-61C5-4B87-AFBC-DD0AF7BC0B7B}" presName="Name0" presStyleCnt="0">
        <dgm:presLayoutVars>
          <dgm:dir/>
          <dgm:animLvl val="lvl"/>
          <dgm:resizeHandles val="exact"/>
        </dgm:presLayoutVars>
      </dgm:prSet>
      <dgm:spPr/>
    </dgm:pt>
    <dgm:pt modelId="{B6CA36A8-1B8C-43D1-8701-2DDEDAA67D3F}" type="pres">
      <dgm:prSet presAssocID="{6CFF67BE-30AD-4052-9EE2-0C45B52BEB07}" presName="composite" presStyleCnt="0"/>
      <dgm:spPr/>
    </dgm:pt>
    <dgm:pt modelId="{A33FBDFF-4211-4916-A703-0F7BB78A7D9F}" type="pres">
      <dgm:prSet presAssocID="{6CFF67BE-30AD-4052-9EE2-0C45B52BEB07}" presName="parTx" presStyleLbl="alignNode1" presStyleIdx="0" presStyleCnt="2" custLinFactNeighborX="-1" custLinFactNeighborY="1765">
        <dgm:presLayoutVars>
          <dgm:chMax val="0"/>
          <dgm:chPref val="0"/>
          <dgm:bulletEnabled val="1"/>
        </dgm:presLayoutVars>
      </dgm:prSet>
      <dgm:spPr/>
    </dgm:pt>
    <dgm:pt modelId="{7468B3EA-C401-495B-A40E-315E2F5DE295}" type="pres">
      <dgm:prSet presAssocID="{6CFF67BE-30AD-4052-9EE2-0C45B52BEB07}" presName="desTx" presStyleLbl="alignAccFollowNode1" presStyleIdx="0" presStyleCnt="2">
        <dgm:presLayoutVars>
          <dgm:bulletEnabled val="1"/>
        </dgm:presLayoutVars>
      </dgm:prSet>
      <dgm:spPr/>
    </dgm:pt>
    <dgm:pt modelId="{1CFBACFD-3C1D-4FD2-8586-61DFF2421C2E}" type="pres">
      <dgm:prSet presAssocID="{EB59E58C-8D9C-4F52-8665-21B2A52338EB}" presName="space" presStyleCnt="0"/>
      <dgm:spPr/>
    </dgm:pt>
    <dgm:pt modelId="{2B1990F5-FAC3-4843-B20F-57D261BB3830}" type="pres">
      <dgm:prSet presAssocID="{DF281655-A73B-410A-AE88-B24B877A9CE0}" presName="composite" presStyleCnt="0"/>
      <dgm:spPr/>
    </dgm:pt>
    <dgm:pt modelId="{5B83DCD7-8494-476E-AEC6-E46E03AFD9AB}" type="pres">
      <dgm:prSet presAssocID="{DF281655-A73B-410A-AE88-B24B877A9CE0}" presName="parTx" presStyleLbl="alignNode1" presStyleIdx="1" presStyleCnt="2">
        <dgm:presLayoutVars>
          <dgm:chMax val="0"/>
          <dgm:chPref val="0"/>
          <dgm:bulletEnabled val="1"/>
        </dgm:presLayoutVars>
      </dgm:prSet>
      <dgm:spPr/>
    </dgm:pt>
    <dgm:pt modelId="{4B66679A-699E-4D7D-928E-78ADA7CB2EC6}" type="pres">
      <dgm:prSet presAssocID="{DF281655-A73B-410A-AE88-B24B877A9CE0}" presName="desTx" presStyleLbl="alignAccFollowNode1" presStyleIdx="1" presStyleCnt="2">
        <dgm:presLayoutVars>
          <dgm:bulletEnabled val="1"/>
        </dgm:presLayoutVars>
      </dgm:prSet>
      <dgm:spPr/>
    </dgm:pt>
  </dgm:ptLst>
  <dgm:cxnLst>
    <dgm:cxn modelId="{8D687F02-B89B-4686-AF6A-E0DEA7487003}" srcId="{6CFF67BE-30AD-4052-9EE2-0C45B52BEB07}" destId="{CD0CFCCD-71D0-45E0-953C-F6ECCA2EE8B3}" srcOrd="0" destOrd="0" parTransId="{A34DD88F-BA00-4C09-96C4-E9C2C462EEC5}" sibTransId="{EB89B5F5-C987-4CE7-8E03-04F5E6BEC83D}"/>
    <dgm:cxn modelId="{A89F1310-8CF2-4136-A6CB-CBCD73D3742F}" srcId="{6CFF67BE-30AD-4052-9EE2-0C45B52BEB07}" destId="{A47CAC3B-1C64-462A-AC2F-544A69292764}" srcOrd="4" destOrd="0" parTransId="{0F0E1EDE-817C-4446-97B6-D693964A92EB}" sibTransId="{F564612C-C65B-45E4-ACE7-F85DC25556D9}"/>
    <dgm:cxn modelId="{75F44E27-0003-4965-8731-7F401D606D69}" type="presOf" srcId="{0B0AB39F-1D05-40AF-922A-574F782E6AA7}" destId="{7468B3EA-C401-495B-A40E-315E2F5DE295}" srcOrd="0" destOrd="5" presId="urn:microsoft.com/office/officeart/2005/8/layout/hList1"/>
    <dgm:cxn modelId="{B0518334-B6EC-43F1-9276-D84B9346B27B}" srcId="{6CFF67BE-30AD-4052-9EE2-0C45B52BEB07}" destId="{5C1553F3-C596-4544-BAC8-DA251EB0BFC8}" srcOrd="3" destOrd="0" parTransId="{894A138F-76CB-482D-902A-4A608BA1200B}" sibTransId="{359F93B1-D0E6-490E-A252-D84BBA282626}"/>
    <dgm:cxn modelId="{2C716143-039C-43ED-8750-E0E85BD9ED48}" srcId="{DF281655-A73B-410A-AE88-B24B877A9CE0}" destId="{FF14825E-1BB4-4A0A-A75A-EE367B95930C}" srcOrd="0" destOrd="0" parTransId="{87247C81-7D99-4DA7-A847-72CFF3C0AE3F}" sibTransId="{83B44148-DE89-450E-8966-3F15B4418358}"/>
    <dgm:cxn modelId="{2B415964-1604-4C52-AD91-67E8515E20C2}" srcId="{DF281655-A73B-410A-AE88-B24B877A9CE0}" destId="{E967146D-90E4-4BC1-ACBC-D29973923423}" srcOrd="1" destOrd="0" parTransId="{FB6D0DD6-4F01-4752-8A57-7DC069B711E5}" sibTransId="{800640AE-DBBE-40F1-B954-A68372F97273}"/>
    <dgm:cxn modelId="{E97EE551-B749-4943-9A5E-787742AF1720}" srcId="{4D4BAC1F-61C5-4B87-AFBC-DD0AF7BC0B7B}" destId="{DF281655-A73B-410A-AE88-B24B877A9CE0}" srcOrd="1" destOrd="0" parTransId="{80E9BE41-2F2A-4FD3-946A-427D5D75EFAF}" sibTransId="{E302735C-55A5-4C9E-8A85-F5E578DF9C40}"/>
    <dgm:cxn modelId="{DF42B978-7FD6-4A6A-A230-7E587F6D83B1}" srcId="{DF281655-A73B-410A-AE88-B24B877A9CE0}" destId="{C521E66C-ABA8-421A-8F10-3469E8B9C9CA}" srcOrd="2" destOrd="0" parTransId="{DA36EE6B-1BBA-45F8-8CA7-38A592963042}" sibTransId="{DA58AEA5-2054-4E35-9AAA-0CC7C3CF948A}"/>
    <dgm:cxn modelId="{28E42182-C812-4420-B3C4-8A79530543A3}" type="presOf" srcId="{A47CAC3B-1C64-462A-AC2F-544A69292764}" destId="{7468B3EA-C401-495B-A40E-315E2F5DE295}" srcOrd="0" destOrd="4" presId="urn:microsoft.com/office/officeart/2005/8/layout/hList1"/>
    <dgm:cxn modelId="{32665E93-80C8-43B1-8A78-E33FE0866A11}" type="presOf" srcId="{D59AAD77-B64A-4C6D-B1D0-B228AFC08915}" destId="{4B66679A-699E-4D7D-928E-78ADA7CB2EC6}" srcOrd="0" destOrd="3" presId="urn:microsoft.com/office/officeart/2005/8/layout/hList1"/>
    <dgm:cxn modelId="{8D00F794-89BA-4EFF-B515-3DF651ABA36D}" type="presOf" srcId="{6CFF67BE-30AD-4052-9EE2-0C45B52BEB07}" destId="{A33FBDFF-4211-4916-A703-0F7BB78A7D9F}" srcOrd="0" destOrd="0" presId="urn:microsoft.com/office/officeart/2005/8/layout/hList1"/>
    <dgm:cxn modelId="{0E4BD296-CE90-400F-A626-1CB047568A58}" type="presOf" srcId="{DF281655-A73B-410A-AE88-B24B877A9CE0}" destId="{5B83DCD7-8494-476E-AEC6-E46E03AFD9AB}" srcOrd="0" destOrd="0" presId="urn:microsoft.com/office/officeart/2005/8/layout/hList1"/>
    <dgm:cxn modelId="{F6073B98-9F27-46E6-A53C-3B406F135F97}" type="presOf" srcId="{C521E66C-ABA8-421A-8F10-3469E8B9C9CA}" destId="{4B66679A-699E-4D7D-928E-78ADA7CB2EC6}" srcOrd="0" destOrd="2" presId="urn:microsoft.com/office/officeart/2005/8/layout/hList1"/>
    <dgm:cxn modelId="{1456D4A6-2393-4F8D-80A4-DB6E176B2EF5}" srcId="{6CFF67BE-30AD-4052-9EE2-0C45B52BEB07}" destId="{DF887BCB-79E5-416E-9DF7-D37F8A8B09AE}" srcOrd="1" destOrd="0" parTransId="{1CECD728-B4ED-455E-8955-10EFC3314C0E}" sibTransId="{B20CC02D-DD61-4315-990D-42845AA4FE90}"/>
    <dgm:cxn modelId="{A242DCA8-9C12-4DCE-ACA1-7C788537F32E}" srcId="{6CFF67BE-30AD-4052-9EE2-0C45B52BEB07}" destId="{5A6D5EC0-D5DE-4FBE-B5ED-BC25D001DA4D}" srcOrd="2" destOrd="0" parTransId="{C41E4EC3-1581-47F9-878B-E9B3FEA9EE96}" sibTransId="{346EA052-838D-4F65-9345-0D0F5D610858}"/>
    <dgm:cxn modelId="{B54F17AB-DD9D-4F42-95F7-3EEC7E10C693}" srcId="{4D4BAC1F-61C5-4B87-AFBC-DD0AF7BC0B7B}" destId="{6CFF67BE-30AD-4052-9EE2-0C45B52BEB07}" srcOrd="0" destOrd="0" parTransId="{BC8F9DEB-742E-4CAF-8944-6305FD5A30D5}" sibTransId="{EB59E58C-8D9C-4F52-8665-21B2A52338EB}"/>
    <dgm:cxn modelId="{70CA76E6-BF31-49EE-881F-C55DB00067C0}" type="presOf" srcId="{E967146D-90E4-4BC1-ACBC-D29973923423}" destId="{4B66679A-699E-4D7D-928E-78ADA7CB2EC6}" srcOrd="0" destOrd="1" presId="urn:microsoft.com/office/officeart/2005/8/layout/hList1"/>
    <dgm:cxn modelId="{3486A3E6-E1B4-4F01-91DA-D9655F516829}" type="presOf" srcId="{FF14825E-1BB4-4A0A-A75A-EE367B95930C}" destId="{4B66679A-699E-4D7D-928E-78ADA7CB2EC6}" srcOrd="0" destOrd="0" presId="urn:microsoft.com/office/officeart/2005/8/layout/hList1"/>
    <dgm:cxn modelId="{94D560EF-CE3A-4AD4-84D9-150BC6BDD181}" type="presOf" srcId="{DF887BCB-79E5-416E-9DF7-D37F8A8B09AE}" destId="{7468B3EA-C401-495B-A40E-315E2F5DE295}" srcOrd="0" destOrd="1" presId="urn:microsoft.com/office/officeart/2005/8/layout/hList1"/>
    <dgm:cxn modelId="{6F248DEF-1B48-4C5D-B2D6-E9DA4CF6DB76}" type="presOf" srcId="{CD0CFCCD-71D0-45E0-953C-F6ECCA2EE8B3}" destId="{7468B3EA-C401-495B-A40E-315E2F5DE295}" srcOrd="0" destOrd="0" presId="urn:microsoft.com/office/officeart/2005/8/layout/hList1"/>
    <dgm:cxn modelId="{7A63BDF2-53BC-4C30-8335-A440BA339410}" srcId="{DF281655-A73B-410A-AE88-B24B877A9CE0}" destId="{D59AAD77-B64A-4C6D-B1D0-B228AFC08915}" srcOrd="3" destOrd="0" parTransId="{37D6F3AC-60F5-4B4A-9FBC-AD04F3F2BACB}" sibTransId="{418B3333-0C0D-4C88-A5F2-7675F7CE58E2}"/>
    <dgm:cxn modelId="{AF9384F8-2672-45C5-BA38-532BD6CC8755}" type="presOf" srcId="{5A6D5EC0-D5DE-4FBE-B5ED-BC25D001DA4D}" destId="{7468B3EA-C401-495B-A40E-315E2F5DE295}" srcOrd="0" destOrd="2" presId="urn:microsoft.com/office/officeart/2005/8/layout/hList1"/>
    <dgm:cxn modelId="{101B04FA-FAE9-4C90-AF29-2BB6297B6F15}" type="presOf" srcId="{5C1553F3-C596-4544-BAC8-DA251EB0BFC8}" destId="{7468B3EA-C401-495B-A40E-315E2F5DE295}" srcOrd="0" destOrd="3" presId="urn:microsoft.com/office/officeart/2005/8/layout/hList1"/>
    <dgm:cxn modelId="{958C5BFB-707F-4DA4-B144-81B4596C40B2}" type="presOf" srcId="{4D4BAC1F-61C5-4B87-AFBC-DD0AF7BC0B7B}" destId="{31C434DC-8199-422C-8524-5DA6D8EAD57C}" srcOrd="0" destOrd="0" presId="urn:microsoft.com/office/officeart/2005/8/layout/hList1"/>
    <dgm:cxn modelId="{5E1968FC-7A4C-46B8-824D-102A053A7A9B}" srcId="{6CFF67BE-30AD-4052-9EE2-0C45B52BEB07}" destId="{0B0AB39F-1D05-40AF-922A-574F782E6AA7}" srcOrd="5" destOrd="0" parTransId="{F807799D-F309-4726-A3F9-371D759FC0B6}" sibTransId="{7248F372-C8F3-4CAA-98C9-EC452FA614CE}"/>
    <dgm:cxn modelId="{B66733AA-BF35-493D-B6BB-B0D41A174A4D}" type="presParOf" srcId="{31C434DC-8199-422C-8524-5DA6D8EAD57C}" destId="{B6CA36A8-1B8C-43D1-8701-2DDEDAA67D3F}" srcOrd="0" destOrd="0" presId="urn:microsoft.com/office/officeart/2005/8/layout/hList1"/>
    <dgm:cxn modelId="{E449E812-0D54-4C8F-99B4-B159AA2BF876}" type="presParOf" srcId="{B6CA36A8-1B8C-43D1-8701-2DDEDAA67D3F}" destId="{A33FBDFF-4211-4916-A703-0F7BB78A7D9F}" srcOrd="0" destOrd="0" presId="urn:microsoft.com/office/officeart/2005/8/layout/hList1"/>
    <dgm:cxn modelId="{3A7C4165-29AC-481D-AD05-C4821FB10202}" type="presParOf" srcId="{B6CA36A8-1B8C-43D1-8701-2DDEDAA67D3F}" destId="{7468B3EA-C401-495B-A40E-315E2F5DE295}" srcOrd="1" destOrd="0" presId="urn:microsoft.com/office/officeart/2005/8/layout/hList1"/>
    <dgm:cxn modelId="{C781CA24-C68C-4E80-9A0B-1DC98891AB7A}" type="presParOf" srcId="{31C434DC-8199-422C-8524-5DA6D8EAD57C}" destId="{1CFBACFD-3C1D-4FD2-8586-61DFF2421C2E}" srcOrd="1" destOrd="0" presId="urn:microsoft.com/office/officeart/2005/8/layout/hList1"/>
    <dgm:cxn modelId="{8F862B76-47F1-42E7-BB46-AE898993CFA6}" type="presParOf" srcId="{31C434DC-8199-422C-8524-5DA6D8EAD57C}" destId="{2B1990F5-FAC3-4843-B20F-57D261BB3830}" srcOrd="2" destOrd="0" presId="urn:microsoft.com/office/officeart/2005/8/layout/hList1"/>
    <dgm:cxn modelId="{D96BB77B-4EAE-46C3-B21F-F239253F8F55}" type="presParOf" srcId="{2B1990F5-FAC3-4843-B20F-57D261BB3830}" destId="{5B83DCD7-8494-476E-AEC6-E46E03AFD9AB}" srcOrd="0" destOrd="0" presId="urn:microsoft.com/office/officeart/2005/8/layout/hList1"/>
    <dgm:cxn modelId="{AF748FB8-F02E-49B5-883F-64724CD49636}" type="presParOf" srcId="{2B1990F5-FAC3-4843-B20F-57D261BB3830}" destId="{4B66679A-699E-4D7D-928E-78ADA7CB2EC6}"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69E5BCF-F346-441B-BE52-4CC49B460C2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3D972A52-E048-425E-AE21-C9A60B44BFD0}">
      <dgm:prSet phldrT="[Text]" custT="1"/>
      <dgm:spPr/>
      <dgm:t>
        <a:bodyPr/>
        <a:lstStyle/>
        <a:p>
          <a:r>
            <a:rPr lang="en-GB" sz="1800" b="0" i="0" dirty="0"/>
            <a:t>Mpox is a virus related to smallpox. It causes a rash illness that can range from mild and localised to severe and widespread.</a:t>
          </a:r>
          <a:endParaRPr lang="en-GB" sz="1800" dirty="0"/>
        </a:p>
      </dgm:t>
    </dgm:pt>
    <dgm:pt modelId="{F9D9DF74-BBAF-486E-9F2F-F6A06F992AEB}" type="parTrans" cxnId="{70F15F8C-BE29-48DE-8660-94535F26459B}">
      <dgm:prSet/>
      <dgm:spPr/>
      <dgm:t>
        <a:bodyPr/>
        <a:lstStyle/>
        <a:p>
          <a:endParaRPr lang="en-GB" sz="1800"/>
        </a:p>
      </dgm:t>
    </dgm:pt>
    <dgm:pt modelId="{D554155C-2B05-485F-B459-D4615D21AC82}" type="sibTrans" cxnId="{70F15F8C-BE29-48DE-8660-94535F26459B}">
      <dgm:prSet/>
      <dgm:spPr/>
      <dgm:t>
        <a:bodyPr/>
        <a:lstStyle/>
        <a:p>
          <a:endParaRPr lang="en-GB" sz="1800"/>
        </a:p>
      </dgm:t>
    </dgm:pt>
    <dgm:pt modelId="{3D0E8B69-8D83-428D-8C50-753A1A42C5B7}">
      <dgm:prSet custT="1"/>
      <dgm:spPr/>
      <dgm:t>
        <a:bodyPr/>
        <a:lstStyle/>
        <a:p>
          <a:r>
            <a:rPr lang="en-GB" sz="1800" b="0" i="0" dirty="0"/>
            <a:t>The incubation period for mpox ranges from 6 to 13 days, although it can be as short as 5 days or as long as 21 days</a:t>
          </a:r>
          <a:endParaRPr lang="en-GB" sz="1800" dirty="0"/>
        </a:p>
      </dgm:t>
    </dgm:pt>
    <dgm:pt modelId="{8CE68EE6-B16F-4C6A-9B05-A95A65D1B286}" type="parTrans" cxnId="{1944A5CD-1A57-4864-BE58-266AAEB6D957}">
      <dgm:prSet/>
      <dgm:spPr/>
      <dgm:t>
        <a:bodyPr/>
        <a:lstStyle/>
        <a:p>
          <a:endParaRPr lang="en-GB" sz="1800"/>
        </a:p>
      </dgm:t>
    </dgm:pt>
    <dgm:pt modelId="{24E3588E-710A-4B3D-8414-2FEFF39581C0}" type="sibTrans" cxnId="{1944A5CD-1A57-4864-BE58-266AAEB6D957}">
      <dgm:prSet/>
      <dgm:spPr/>
      <dgm:t>
        <a:bodyPr/>
        <a:lstStyle/>
        <a:p>
          <a:endParaRPr lang="en-GB" sz="1800"/>
        </a:p>
      </dgm:t>
    </dgm:pt>
    <dgm:pt modelId="{5503F454-CDD1-41DD-8D99-81B3A028C668}">
      <dgm:prSet custT="1"/>
      <dgm:spPr/>
      <dgm:t>
        <a:bodyPr/>
        <a:lstStyle/>
        <a:p>
          <a:r>
            <a:rPr lang="en-GB" sz="1800" b="0" i="0" dirty="0"/>
            <a:t>The infectious period extends from the onset of symptoms until all lesions have healed and scabs have fallen off. It is important to note that scabs are considered potentially infectious.</a:t>
          </a:r>
          <a:endParaRPr lang="en-GB" sz="1800" dirty="0"/>
        </a:p>
      </dgm:t>
    </dgm:pt>
    <dgm:pt modelId="{252A7D18-499A-4B56-A7D8-D92F4C1A8589}" type="parTrans" cxnId="{5C6ECC21-8844-472F-BF23-FCD638060ACE}">
      <dgm:prSet/>
      <dgm:spPr/>
      <dgm:t>
        <a:bodyPr/>
        <a:lstStyle/>
        <a:p>
          <a:endParaRPr lang="en-GB" sz="1800"/>
        </a:p>
      </dgm:t>
    </dgm:pt>
    <dgm:pt modelId="{7FEFFBFE-1521-46D1-A3DF-0F55309F3EA9}" type="sibTrans" cxnId="{5C6ECC21-8844-472F-BF23-FCD638060ACE}">
      <dgm:prSet/>
      <dgm:spPr/>
      <dgm:t>
        <a:bodyPr/>
        <a:lstStyle/>
        <a:p>
          <a:endParaRPr lang="en-GB" sz="1800"/>
        </a:p>
      </dgm:t>
    </dgm:pt>
    <dgm:pt modelId="{A48A89D3-746E-48B2-80F6-C2A2FBAC9E68}">
      <dgm:prSet custT="1"/>
      <dgm:spPr/>
      <dgm:t>
        <a:bodyPr/>
        <a:lstStyle/>
        <a:p>
          <a:r>
            <a:rPr lang="en-GB" sz="1800" b="0" i="0" dirty="0"/>
            <a:t>Transmission occurs through direct contact with infectious skin or lesions, indirect contact with contaminated items (such as clothing and bed linen) and via respiratory droplets.</a:t>
          </a:r>
          <a:endParaRPr lang="en-GB" sz="1800" dirty="0"/>
        </a:p>
      </dgm:t>
    </dgm:pt>
    <dgm:pt modelId="{32CEBAF6-4935-46AF-BB92-5C36F0E7628E}" type="parTrans" cxnId="{38ADC83F-CF58-4953-B72A-223A1128054C}">
      <dgm:prSet/>
      <dgm:spPr/>
      <dgm:t>
        <a:bodyPr/>
        <a:lstStyle/>
        <a:p>
          <a:endParaRPr lang="en-GB" sz="1800"/>
        </a:p>
      </dgm:t>
    </dgm:pt>
    <dgm:pt modelId="{8BCC2A5B-26B6-4427-8927-F7B9567DC01B}" type="sibTrans" cxnId="{38ADC83F-CF58-4953-B72A-223A1128054C}">
      <dgm:prSet/>
      <dgm:spPr/>
      <dgm:t>
        <a:bodyPr/>
        <a:lstStyle/>
        <a:p>
          <a:endParaRPr lang="en-GB" sz="1800"/>
        </a:p>
      </dgm:t>
    </dgm:pt>
    <dgm:pt modelId="{73BA7C7B-B137-431A-97F9-BDCFDB9F8F6F}">
      <dgm:prSet custT="1"/>
      <dgm:spPr/>
      <dgm:t>
        <a:bodyPr/>
        <a:lstStyle/>
        <a:p>
          <a:r>
            <a:rPr lang="en-GB" sz="1800" dirty="0"/>
            <a:t>Mpox does not spread easily between people – requires close contact </a:t>
          </a:r>
        </a:p>
      </dgm:t>
    </dgm:pt>
    <dgm:pt modelId="{B66825D2-1AC7-46A5-BCE1-41767F562E40}" type="parTrans" cxnId="{467DDB6A-B04F-4CD9-8D78-E17663BDDA3C}">
      <dgm:prSet/>
      <dgm:spPr/>
      <dgm:t>
        <a:bodyPr/>
        <a:lstStyle/>
        <a:p>
          <a:endParaRPr lang="en-GB" sz="1800"/>
        </a:p>
      </dgm:t>
    </dgm:pt>
    <dgm:pt modelId="{11BD3C8B-BE0E-4F01-8BF0-44EDFEE2078C}" type="sibTrans" cxnId="{467DDB6A-B04F-4CD9-8D78-E17663BDDA3C}">
      <dgm:prSet/>
      <dgm:spPr/>
      <dgm:t>
        <a:bodyPr/>
        <a:lstStyle/>
        <a:p>
          <a:endParaRPr lang="en-GB" sz="1800"/>
        </a:p>
      </dgm:t>
    </dgm:pt>
    <dgm:pt modelId="{F1CC7FCC-ECCB-4969-A0DD-5AC435954975}" type="pres">
      <dgm:prSet presAssocID="{969E5BCF-F346-441B-BE52-4CC49B460C29}" presName="linear" presStyleCnt="0">
        <dgm:presLayoutVars>
          <dgm:animLvl val="lvl"/>
          <dgm:resizeHandles val="exact"/>
        </dgm:presLayoutVars>
      </dgm:prSet>
      <dgm:spPr/>
    </dgm:pt>
    <dgm:pt modelId="{B73821C0-296B-49C3-9EE9-5AE995DFA2FD}" type="pres">
      <dgm:prSet presAssocID="{3D972A52-E048-425E-AE21-C9A60B44BFD0}" presName="parentText" presStyleLbl="node1" presStyleIdx="0" presStyleCnt="5">
        <dgm:presLayoutVars>
          <dgm:chMax val="0"/>
          <dgm:bulletEnabled val="1"/>
        </dgm:presLayoutVars>
      </dgm:prSet>
      <dgm:spPr/>
    </dgm:pt>
    <dgm:pt modelId="{C5486006-F70E-41C3-9126-6C17A6011D6E}" type="pres">
      <dgm:prSet presAssocID="{D554155C-2B05-485F-B459-D4615D21AC82}" presName="spacer" presStyleCnt="0"/>
      <dgm:spPr/>
    </dgm:pt>
    <dgm:pt modelId="{03E52A35-FD0D-48B2-925A-BA20E146ED94}" type="pres">
      <dgm:prSet presAssocID="{3D0E8B69-8D83-428D-8C50-753A1A42C5B7}" presName="parentText" presStyleLbl="node1" presStyleIdx="1" presStyleCnt="5">
        <dgm:presLayoutVars>
          <dgm:chMax val="0"/>
          <dgm:bulletEnabled val="1"/>
        </dgm:presLayoutVars>
      </dgm:prSet>
      <dgm:spPr/>
    </dgm:pt>
    <dgm:pt modelId="{C6DE1385-5C88-4763-BFE9-B30D4B202742}" type="pres">
      <dgm:prSet presAssocID="{24E3588E-710A-4B3D-8414-2FEFF39581C0}" presName="spacer" presStyleCnt="0"/>
      <dgm:spPr/>
    </dgm:pt>
    <dgm:pt modelId="{8B57678B-EF65-437C-94CA-D11901F493D9}" type="pres">
      <dgm:prSet presAssocID="{5503F454-CDD1-41DD-8D99-81B3A028C668}" presName="parentText" presStyleLbl="node1" presStyleIdx="2" presStyleCnt="5">
        <dgm:presLayoutVars>
          <dgm:chMax val="0"/>
          <dgm:bulletEnabled val="1"/>
        </dgm:presLayoutVars>
      </dgm:prSet>
      <dgm:spPr/>
    </dgm:pt>
    <dgm:pt modelId="{63FF35D9-6C59-4F6F-A542-61CC976D707F}" type="pres">
      <dgm:prSet presAssocID="{7FEFFBFE-1521-46D1-A3DF-0F55309F3EA9}" presName="spacer" presStyleCnt="0"/>
      <dgm:spPr/>
    </dgm:pt>
    <dgm:pt modelId="{B31167C3-EF7C-4162-96AD-F72D87168E24}" type="pres">
      <dgm:prSet presAssocID="{A48A89D3-746E-48B2-80F6-C2A2FBAC9E68}" presName="parentText" presStyleLbl="node1" presStyleIdx="3" presStyleCnt="5">
        <dgm:presLayoutVars>
          <dgm:chMax val="0"/>
          <dgm:bulletEnabled val="1"/>
        </dgm:presLayoutVars>
      </dgm:prSet>
      <dgm:spPr/>
    </dgm:pt>
    <dgm:pt modelId="{98D5186E-5248-4109-BCD8-38C54BBD4F73}" type="pres">
      <dgm:prSet presAssocID="{8BCC2A5B-26B6-4427-8927-F7B9567DC01B}" presName="spacer" presStyleCnt="0"/>
      <dgm:spPr/>
    </dgm:pt>
    <dgm:pt modelId="{4C02C675-B115-473A-8D8D-ABB0733A8FE0}" type="pres">
      <dgm:prSet presAssocID="{73BA7C7B-B137-431A-97F9-BDCFDB9F8F6F}" presName="parentText" presStyleLbl="node1" presStyleIdx="4" presStyleCnt="5">
        <dgm:presLayoutVars>
          <dgm:chMax val="0"/>
          <dgm:bulletEnabled val="1"/>
        </dgm:presLayoutVars>
      </dgm:prSet>
      <dgm:spPr/>
    </dgm:pt>
  </dgm:ptLst>
  <dgm:cxnLst>
    <dgm:cxn modelId="{5C6ECC21-8844-472F-BF23-FCD638060ACE}" srcId="{969E5BCF-F346-441B-BE52-4CC49B460C29}" destId="{5503F454-CDD1-41DD-8D99-81B3A028C668}" srcOrd="2" destOrd="0" parTransId="{252A7D18-499A-4B56-A7D8-D92F4C1A8589}" sibTransId="{7FEFFBFE-1521-46D1-A3DF-0F55309F3EA9}"/>
    <dgm:cxn modelId="{A010D825-196F-4969-AF29-2CE4F66B50C0}" type="presOf" srcId="{3D972A52-E048-425E-AE21-C9A60B44BFD0}" destId="{B73821C0-296B-49C3-9EE9-5AE995DFA2FD}" srcOrd="0" destOrd="0" presId="urn:microsoft.com/office/officeart/2005/8/layout/vList2"/>
    <dgm:cxn modelId="{C7410829-6DF5-4776-9144-D75A4249500B}" type="presOf" srcId="{A48A89D3-746E-48B2-80F6-C2A2FBAC9E68}" destId="{B31167C3-EF7C-4162-96AD-F72D87168E24}" srcOrd="0" destOrd="0" presId="urn:microsoft.com/office/officeart/2005/8/layout/vList2"/>
    <dgm:cxn modelId="{38ADC83F-CF58-4953-B72A-223A1128054C}" srcId="{969E5BCF-F346-441B-BE52-4CC49B460C29}" destId="{A48A89D3-746E-48B2-80F6-C2A2FBAC9E68}" srcOrd="3" destOrd="0" parTransId="{32CEBAF6-4935-46AF-BB92-5C36F0E7628E}" sibTransId="{8BCC2A5B-26B6-4427-8927-F7B9567DC01B}"/>
    <dgm:cxn modelId="{EC4A1561-D344-46FC-98DC-398481089039}" type="presOf" srcId="{5503F454-CDD1-41DD-8D99-81B3A028C668}" destId="{8B57678B-EF65-437C-94CA-D11901F493D9}" srcOrd="0" destOrd="0" presId="urn:microsoft.com/office/officeart/2005/8/layout/vList2"/>
    <dgm:cxn modelId="{467DDB6A-B04F-4CD9-8D78-E17663BDDA3C}" srcId="{969E5BCF-F346-441B-BE52-4CC49B460C29}" destId="{73BA7C7B-B137-431A-97F9-BDCFDB9F8F6F}" srcOrd="4" destOrd="0" parTransId="{B66825D2-1AC7-46A5-BCE1-41767F562E40}" sibTransId="{11BD3C8B-BE0E-4F01-8BF0-44EDFEE2078C}"/>
    <dgm:cxn modelId="{C011BF74-2DD2-4289-920E-0666D32A07CB}" type="presOf" srcId="{969E5BCF-F346-441B-BE52-4CC49B460C29}" destId="{F1CC7FCC-ECCB-4969-A0DD-5AC435954975}" srcOrd="0" destOrd="0" presId="urn:microsoft.com/office/officeart/2005/8/layout/vList2"/>
    <dgm:cxn modelId="{07C8747B-C496-431D-9E4C-FC48980C90B7}" type="presOf" srcId="{73BA7C7B-B137-431A-97F9-BDCFDB9F8F6F}" destId="{4C02C675-B115-473A-8D8D-ABB0733A8FE0}" srcOrd="0" destOrd="0" presId="urn:microsoft.com/office/officeart/2005/8/layout/vList2"/>
    <dgm:cxn modelId="{70F15F8C-BE29-48DE-8660-94535F26459B}" srcId="{969E5BCF-F346-441B-BE52-4CC49B460C29}" destId="{3D972A52-E048-425E-AE21-C9A60B44BFD0}" srcOrd="0" destOrd="0" parTransId="{F9D9DF74-BBAF-486E-9F2F-F6A06F992AEB}" sibTransId="{D554155C-2B05-485F-B459-D4615D21AC82}"/>
    <dgm:cxn modelId="{782EFBB5-F681-47BC-91E4-D052BF8D551C}" type="presOf" srcId="{3D0E8B69-8D83-428D-8C50-753A1A42C5B7}" destId="{03E52A35-FD0D-48B2-925A-BA20E146ED94}" srcOrd="0" destOrd="0" presId="urn:microsoft.com/office/officeart/2005/8/layout/vList2"/>
    <dgm:cxn modelId="{1944A5CD-1A57-4864-BE58-266AAEB6D957}" srcId="{969E5BCF-F346-441B-BE52-4CC49B460C29}" destId="{3D0E8B69-8D83-428D-8C50-753A1A42C5B7}" srcOrd="1" destOrd="0" parTransId="{8CE68EE6-B16F-4C6A-9B05-A95A65D1B286}" sibTransId="{24E3588E-710A-4B3D-8414-2FEFF39581C0}"/>
    <dgm:cxn modelId="{EBF81784-54E7-4FA5-BB58-07B4EA471A8E}" type="presParOf" srcId="{F1CC7FCC-ECCB-4969-A0DD-5AC435954975}" destId="{B73821C0-296B-49C3-9EE9-5AE995DFA2FD}" srcOrd="0" destOrd="0" presId="urn:microsoft.com/office/officeart/2005/8/layout/vList2"/>
    <dgm:cxn modelId="{33CF4FD5-7853-4ECA-A83B-54C612D62373}" type="presParOf" srcId="{F1CC7FCC-ECCB-4969-A0DD-5AC435954975}" destId="{C5486006-F70E-41C3-9126-6C17A6011D6E}" srcOrd="1" destOrd="0" presId="urn:microsoft.com/office/officeart/2005/8/layout/vList2"/>
    <dgm:cxn modelId="{7A9984BD-6B92-4CA2-AAA4-1FB389A5A0E1}" type="presParOf" srcId="{F1CC7FCC-ECCB-4969-A0DD-5AC435954975}" destId="{03E52A35-FD0D-48B2-925A-BA20E146ED94}" srcOrd="2" destOrd="0" presId="urn:microsoft.com/office/officeart/2005/8/layout/vList2"/>
    <dgm:cxn modelId="{625A3664-9280-4A03-8C38-A2FD07E583B4}" type="presParOf" srcId="{F1CC7FCC-ECCB-4969-A0DD-5AC435954975}" destId="{C6DE1385-5C88-4763-BFE9-B30D4B202742}" srcOrd="3" destOrd="0" presId="urn:microsoft.com/office/officeart/2005/8/layout/vList2"/>
    <dgm:cxn modelId="{3E75F188-5D58-4B12-8BDD-F086985056A9}" type="presParOf" srcId="{F1CC7FCC-ECCB-4969-A0DD-5AC435954975}" destId="{8B57678B-EF65-437C-94CA-D11901F493D9}" srcOrd="4" destOrd="0" presId="urn:microsoft.com/office/officeart/2005/8/layout/vList2"/>
    <dgm:cxn modelId="{0A9D6BA5-FA7F-434B-8784-6277E885529F}" type="presParOf" srcId="{F1CC7FCC-ECCB-4969-A0DD-5AC435954975}" destId="{63FF35D9-6C59-4F6F-A542-61CC976D707F}" srcOrd="5" destOrd="0" presId="urn:microsoft.com/office/officeart/2005/8/layout/vList2"/>
    <dgm:cxn modelId="{466A40B8-0194-4E09-B63E-5DFABB86D6ED}" type="presParOf" srcId="{F1CC7FCC-ECCB-4969-A0DD-5AC435954975}" destId="{B31167C3-EF7C-4162-96AD-F72D87168E24}" srcOrd="6" destOrd="0" presId="urn:microsoft.com/office/officeart/2005/8/layout/vList2"/>
    <dgm:cxn modelId="{5B8CD31C-BE1E-42B5-ADD0-860B2DC71806}" type="presParOf" srcId="{F1CC7FCC-ECCB-4969-A0DD-5AC435954975}" destId="{98D5186E-5248-4109-BCD8-38C54BBD4F73}" srcOrd="7" destOrd="0" presId="urn:microsoft.com/office/officeart/2005/8/layout/vList2"/>
    <dgm:cxn modelId="{33E8FC4A-9206-407A-875C-ACCF1EB2C78D}" type="presParOf" srcId="{F1CC7FCC-ECCB-4969-A0DD-5AC435954975}" destId="{4C02C675-B115-473A-8D8D-ABB0733A8FE0}"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653E5D7-42EB-4A5F-9719-C6EC37D8A217}"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GB"/>
        </a:p>
      </dgm:t>
    </dgm:pt>
    <dgm:pt modelId="{FAB2027A-7438-4FE8-93D9-7A1D55402D87}">
      <dgm:prSet phldrT="[Text]"/>
      <dgm:spPr/>
      <dgm:t>
        <a:bodyPr/>
        <a:lstStyle/>
        <a:p>
          <a:r>
            <a:rPr lang="en-GB" b="1" i="0" dirty="0"/>
            <a:t>When to suspect clade 1 mpox</a:t>
          </a:r>
          <a:endParaRPr lang="en-GB" dirty="0"/>
        </a:p>
      </dgm:t>
    </dgm:pt>
    <dgm:pt modelId="{9EA93BB0-8CEC-461A-9DD9-37A81E171DAE}" type="parTrans" cxnId="{08EEF53D-BB2D-4C70-ADFD-3646FAAD2CC3}">
      <dgm:prSet/>
      <dgm:spPr/>
      <dgm:t>
        <a:bodyPr/>
        <a:lstStyle/>
        <a:p>
          <a:endParaRPr lang="en-GB"/>
        </a:p>
      </dgm:t>
    </dgm:pt>
    <dgm:pt modelId="{E0F73ED7-1A3B-4879-9950-DCAB6A51946D}" type="sibTrans" cxnId="{08EEF53D-BB2D-4C70-ADFD-3646FAAD2CC3}">
      <dgm:prSet/>
      <dgm:spPr/>
      <dgm:t>
        <a:bodyPr/>
        <a:lstStyle/>
        <a:p>
          <a:endParaRPr lang="en-GB"/>
        </a:p>
      </dgm:t>
    </dgm:pt>
    <dgm:pt modelId="{5C4CC304-AB50-43A9-B7CB-F002E66ED833}">
      <dgm:prSet phldrT="[Text]" custT="1"/>
      <dgm:spPr/>
      <dgm:t>
        <a:bodyPr/>
        <a:lstStyle/>
        <a:p>
          <a:r>
            <a:rPr kumimoji="0" lang="en-US" altLang="en-US" sz="1800" b="0" i="0" u="none" strike="noStrike" cap="none" normalizeH="0" baseline="0" dirty="0">
              <a:ln/>
              <a:effectLst/>
              <a:latin typeface="GDS Transport"/>
            </a:rPr>
            <a:t>In a person with clinically suspected mpox, they should be </a:t>
          </a:r>
          <a:r>
            <a:rPr kumimoji="0" lang="en-US" altLang="en-US" sz="1800" b="1" i="0" u="none" strike="noStrike" cap="none" normalizeH="0" baseline="0" dirty="0">
              <a:ln/>
              <a:effectLst/>
              <a:latin typeface="GDS Transport"/>
            </a:rPr>
            <a:t>managed as HCID if they meet one or more of the following criteria:</a:t>
          </a:r>
          <a:endParaRPr lang="en-GB" sz="1800" b="1" dirty="0"/>
        </a:p>
      </dgm:t>
    </dgm:pt>
    <dgm:pt modelId="{C2713882-84F0-48C1-B111-07191CB9B897}" type="parTrans" cxnId="{106056B1-F474-4121-956F-A973965ED1AF}">
      <dgm:prSet/>
      <dgm:spPr/>
      <dgm:t>
        <a:bodyPr/>
        <a:lstStyle/>
        <a:p>
          <a:endParaRPr lang="en-GB"/>
        </a:p>
      </dgm:t>
    </dgm:pt>
    <dgm:pt modelId="{1C619475-BF60-4299-A3B3-9BB3D50D00E0}" type="sibTrans" cxnId="{106056B1-F474-4121-956F-A973965ED1AF}">
      <dgm:prSet/>
      <dgm:spPr/>
      <dgm:t>
        <a:bodyPr/>
        <a:lstStyle/>
        <a:p>
          <a:endParaRPr lang="en-GB"/>
        </a:p>
      </dgm:t>
    </dgm:pt>
    <dgm:pt modelId="{ECB2BCDD-978B-4E95-B8B5-1A25776F52D9}">
      <dgm:prSet phldrT="[Text]" custT="1"/>
      <dgm:spPr/>
      <dgm:t>
        <a:bodyPr/>
        <a:lstStyle/>
        <a:p>
          <a:r>
            <a:rPr kumimoji="0" lang="en-US" altLang="en-US" sz="1800" b="0" i="0" u="none" strike="noStrike" cap="none" normalizeH="0" baseline="0" dirty="0">
              <a:ln/>
              <a:effectLst/>
              <a:latin typeface="GDS Transport"/>
            </a:rPr>
            <a:t>has a travel history to specified countries where there may be a risk of clade I exposure in the 21 days before symptom onset</a:t>
          </a:r>
          <a:endParaRPr lang="en-GB" sz="1800" dirty="0"/>
        </a:p>
      </dgm:t>
    </dgm:pt>
    <dgm:pt modelId="{8A89817B-D02C-434C-8534-25043D2A5475}" type="parTrans" cxnId="{344F586D-5B5F-4A8F-A229-5775DB4FEC17}">
      <dgm:prSet/>
      <dgm:spPr/>
      <dgm:t>
        <a:bodyPr/>
        <a:lstStyle/>
        <a:p>
          <a:endParaRPr lang="en-GB"/>
        </a:p>
      </dgm:t>
    </dgm:pt>
    <dgm:pt modelId="{3D2676D9-2C87-43DC-8C52-4AFC066C56EA}" type="sibTrans" cxnId="{344F586D-5B5F-4A8F-A229-5775DB4FEC17}">
      <dgm:prSet/>
      <dgm:spPr/>
      <dgm:t>
        <a:bodyPr/>
        <a:lstStyle/>
        <a:p>
          <a:endParaRPr lang="en-GB"/>
        </a:p>
      </dgm:t>
    </dgm:pt>
    <dgm:pt modelId="{F615DED0-A055-4965-B09D-8A903CA0432F}">
      <dgm:prSet phldrT="[Text]"/>
      <dgm:spPr/>
      <dgm:t>
        <a:bodyPr/>
        <a:lstStyle/>
        <a:p>
          <a:r>
            <a:rPr lang="en-GB" b="1" i="0" dirty="0"/>
            <a:t>Countries where there may be a risk of Clade I exposure</a:t>
          </a:r>
          <a:endParaRPr lang="en-GB" dirty="0"/>
        </a:p>
      </dgm:t>
    </dgm:pt>
    <dgm:pt modelId="{25F381D2-E3F8-4AB6-9B82-9BFB853846B8}" type="parTrans" cxnId="{1ED9309A-00F9-4FD3-A1C9-F1C097EFC855}">
      <dgm:prSet/>
      <dgm:spPr/>
      <dgm:t>
        <a:bodyPr/>
        <a:lstStyle/>
        <a:p>
          <a:endParaRPr lang="en-GB"/>
        </a:p>
      </dgm:t>
    </dgm:pt>
    <dgm:pt modelId="{B6AACC15-4D47-4D8D-9B23-4F7288C3985A}" type="sibTrans" cxnId="{1ED9309A-00F9-4FD3-A1C9-F1C097EFC855}">
      <dgm:prSet/>
      <dgm:spPr/>
      <dgm:t>
        <a:bodyPr/>
        <a:lstStyle/>
        <a:p>
          <a:endParaRPr lang="en-GB"/>
        </a:p>
      </dgm:t>
    </dgm:pt>
    <dgm:pt modelId="{4486E9CB-D6F7-42B5-A8A9-44A52AC33B07}">
      <dgm:prSet phldrT="[Text]"/>
      <dgm:spPr/>
      <dgm:t>
        <a:bodyPr/>
        <a:lstStyle/>
        <a:p>
          <a:endParaRPr lang="en-GB" dirty="0"/>
        </a:p>
      </dgm:t>
    </dgm:pt>
    <dgm:pt modelId="{3034A318-B4C0-415C-BD34-C693AF0C1CE5}" type="parTrans" cxnId="{EAF21685-9C9D-42DE-8FBD-40964EFCDE66}">
      <dgm:prSet/>
      <dgm:spPr/>
      <dgm:t>
        <a:bodyPr/>
        <a:lstStyle/>
        <a:p>
          <a:endParaRPr lang="en-GB"/>
        </a:p>
      </dgm:t>
    </dgm:pt>
    <dgm:pt modelId="{DE5FA3D4-7478-4A91-93B8-A14E053B6341}" type="sibTrans" cxnId="{EAF21685-9C9D-42DE-8FBD-40964EFCDE66}">
      <dgm:prSet/>
      <dgm:spPr/>
      <dgm:t>
        <a:bodyPr/>
        <a:lstStyle/>
        <a:p>
          <a:endParaRPr lang="en-GB"/>
        </a:p>
      </dgm:t>
    </dgm:pt>
    <dgm:pt modelId="{F177F638-0994-4E27-9295-22C76A204C2D}">
      <dgm:prSet phldrT="[Text]"/>
      <dgm:spPr/>
      <dgm:t>
        <a:bodyPr/>
        <a:lstStyle/>
        <a:p>
          <a:endParaRPr lang="en-GB" dirty="0"/>
        </a:p>
      </dgm:t>
    </dgm:pt>
    <dgm:pt modelId="{AB33820F-6CEF-482B-90BA-63D888C90015}" type="parTrans" cxnId="{5CAFC517-918D-400A-8E42-75216EBB260B}">
      <dgm:prSet/>
      <dgm:spPr/>
      <dgm:t>
        <a:bodyPr/>
        <a:lstStyle/>
        <a:p>
          <a:endParaRPr lang="en-GB"/>
        </a:p>
      </dgm:t>
    </dgm:pt>
    <dgm:pt modelId="{F06F63C2-5917-4F22-8A22-119F32E43797}" type="sibTrans" cxnId="{5CAFC517-918D-400A-8E42-75216EBB260B}">
      <dgm:prSet/>
      <dgm:spPr/>
      <dgm:t>
        <a:bodyPr/>
        <a:lstStyle/>
        <a:p>
          <a:endParaRPr lang="en-GB"/>
        </a:p>
      </dgm:t>
    </dgm:pt>
    <dgm:pt modelId="{F2C7B23E-3D4E-4C5C-ACAC-3C7C7AC533F2}">
      <dgm:prSet phldrT="[Text]"/>
      <dgm:spPr/>
      <dgm:t>
        <a:bodyPr/>
        <a:lstStyle/>
        <a:p>
          <a:r>
            <a:rPr lang="en-GB" dirty="0"/>
            <a:t>Democratic Republic of the Congo  - </a:t>
          </a:r>
          <a:r>
            <a:rPr lang="en-GB" dirty="0">
              <a:solidFill>
                <a:srgbClr val="C00000"/>
              </a:solidFill>
            </a:rPr>
            <a:t>higher risk </a:t>
          </a:r>
        </a:p>
      </dgm:t>
    </dgm:pt>
    <dgm:pt modelId="{A4C16D17-DDAE-43EC-BA01-6B13E489EBE7}" type="parTrans" cxnId="{9C584DA2-5248-4670-BFB4-70DD5AD6CAD9}">
      <dgm:prSet/>
      <dgm:spPr/>
      <dgm:t>
        <a:bodyPr/>
        <a:lstStyle/>
        <a:p>
          <a:endParaRPr lang="en-GB"/>
        </a:p>
      </dgm:t>
    </dgm:pt>
    <dgm:pt modelId="{B39162A8-B220-45C4-942A-0B9D679CE01C}" type="sibTrans" cxnId="{9C584DA2-5248-4670-BFB4-70DD5AD6CAD9}">
      <dgm:prSet/>
      <dgm:spPr/>
      <dgm:t>
        <a:bodyPr/>
        <a:lstStyle/>
        <a:p>
          <a:endParaRPr lang="en-GB"/>
        </a:p>
      </dgm:t>
    </dgm:pt>
    <dgm:pt modelId="{2583209B-8432-470F-95CA-58876981DDF1}">
      <dgm:prSet phldrT="[Text]"/>
      <dgm:spPr/>
      <dgm:t>
        <a:bodyPr/>
        <a:lstStyle/>
        <a:p>
          <a:endParaRPr lang="en-GB" dirty="0"/>
        </a:p>
      </dgm:t>
    </dgm:pt>
    <dgm:pt modelId="{B10D79D9-7AE4-4672-8C31-8AD4809CDBF4}" type="parTrans" cxnId="{C14BE08F-9B72-472E-8A5F-ADED8BD4BAEB}">
      <dgm:prSet/>
      <dgm:spPr/>
      <dgm:t>
        <a:bodyPr/>
        <a:lstStyle/>
        <a:p>
          <a:endParaRPr lang="en-GB"/>
        </a:p>
      </dgm:t>
    </dgm:pt>
    <dgm:pt modelId="{B1EC46E0-93A1-419E-8C12-07D8265F79AE}" type="sibTrans" cxnId="{C14BE08F-9B72-472E-8A5F-ADED8BD4BAEB}">
      <dgm:prSet/>
      <dgm:spPr/>
      <dgm:t>
        <a:bodyPr/>
        <a:lstStyle/>
        <a:p>
          <a:endParaRPr lang="en-GB"/>
        </a:p>
      </dgm:t>
    </dgm:pt>
    <dgm:pt modelId="{42CA3A51-46DF-47C8-A44F-9DFE688CE85C}">
      <dgm:prSet phldrT="[Text]"/>
      <dgm:spPr/>
      <dgm:t>
        <a:bodyPr/>
        <a:lstStyle/>
        <a:p>
          <a:endParaRPr lang="en-GB" dirty="0"/>
        </a:p>
      </dgm:t>
    </dgm:pt>
    <dgm:pt modelId="{D334C56B-7965-4F7E-A196-1BF2268675F3}" type="parTrans" cxnId="{13F15D34-D5FA-4753-A8B4-3D1AFC86757E}">
      <dgm:prSet/>
      <dgm:spPr/>
      <dgm:t>
        <a:bodyPr/>
        <a:lstStyle/>
        <a:p>
          <a:endParaRPr lang="en-GB"/>
        </a:p>
      </dgm:t>
    </dgm:pt>
    <dgm:pt modelId="{821D2F88-AC75-40E2-BBF7-7EA8FEAAE951}" type="sibTrans" cxnId="{13F15D34-D5FA-4753-A8B4-3D1AFC86757E}">
      <dgm:prSet/>
      <dgm:spPr/>
      <dgm:t>
        <a:bodyPr/>
        <a:lstStyle/>
        <a:p>
          <a:endParaRPr lang="en-GB"/>
        </a:p>
      </dgm:t>
    </dgm:pt>
    <dgm:pt modelId="{D433E23E-44EC-40BE-8436-4885051793EB}">
      <dgm:prSet phldrT="[Text]"/>
      <dgm:spPr/>
      <dgm:t>
        <a:bodyPr/>
        <a:lstStyle/>
        <a:p>
          <a:r>
            <a:rPr lang="en-GB" dirty="0"/>
            <a:t>Burundi  - </a:t>
          </a:r>
          <a:r>
            <a:rPr lang="en-GB" dirty="0">
              <a:solidFill>
                <a:srgbClr val="C00000"/>
              </a:solidFill>
            </a:rPr>
            <a:t>higher risk </a:t>
          </a:r>
        </a:p>
      </dgm:t>
    </dgm:pt>
    <dgm:pt modelId="{FB58F4E8-6F37-4F10-9C06-96893EBBDF0A}" type="parTrans" cxnId="{F334BC12-A33E-4068-93EC-F594093FC4FA}">
      <dgm:prSet/>
      <dgm:spPr/>
      <dgm:t>
        <a:bodyPr/>
        <a:lstStyle/>
        <a:p>
          <a:endParaRPr lang="en-GB"/>
        </a:p>
      </dgm:t>
    </dgm:pt>
    <dgm:pt modelId="{71C47347-3A70-4B33-BE89-32180AAF1A0C}" type="sibTrans" cxnId="{F334BC12-A33E-4068-93EC-F594093FC4FA}">
      <dgm:prSet/>
      <dgm:spPr/>
      <dgm:t>
        <a:bodyPr/>
        <a:lstStyle/>
        <a:p>
          <a:endParaRPr lang="en-GB"/>
        </a:p>
      </dgm:t>
    </dgm:pt>
    <dgm:pt modelId="{DF1FB41F-1CE7-4A55-BCD3-23AE84856B8B}">
      <dgm:prSet phldrT="[Text]"/>
      <dgm:spPr/>
      <dgm:t>
        <a:bodyPr/>
        <a:lstStyle/>
        <a:p>
          <a:r>
            <a:rPr lang="en-GB" dirty="0"/>
            <a:t>Uganda  - </a:t>
          </a:r>
          <a:r>
            <a:rPr lang="en-GB" dirty="0">
              <a:solidFill>
                <a:srgbClr val="C00000"/>
              </a:solidFill>
            </a:rPr>
            <a:t>higher risk </a:t>
          </a:r>
        </a:p>
      </dgm:t>
    </dgm:pt>
    <dgm:pt modelId="{82E69D36-1473-418B-86DD-5F6E3508BA13}" type="parTrans" cxnId="{F1687363-67B7-4271-8AEB-ECABDE4D2B8B}">
      <dgm:prSet/>
      <dgm:spPr/>
      <dgm:t>
        <a:bodyPr/>
        <a:lstStyle/>
        <a:p>
          <a:endParaRPr lang="en-GB"/>
        </a:p>
      </dgm:t>
    </dgm:pt>
    <dgm:pt modelId="{70CDF63F-6C20-49E2-B3BD-C3C0920F175E}" type="sibTrans" cxnId="{F1687363-67B7-4271-8AEB-ECABDE4D2B8B}">
      <dgm:prSet/>
      <dgm:spPr/>
      <dgm:t>
        <a:bodyPr/>
        <a:lstStyle/>
        <a:p>
          <a:endParaRPr lang="en-GB"/>
        </a:p>
      </dgm:t>
    </dgm:pt>
    <dgm:pt modelId="{34675739-95D7-4102-AE05-587696047833}">
      <dgm:prSet phldrT="[Text]"/>
      <dgm:spPr/>
      <dgm:t>
        <a:bodyPr/>
        <a:lstStyle/>
        <a:p>
          <a:r>
            <a:rPr lang="en-GB" dirty="0"/>
            <a:t>Central African Republic  - </a:t>
          </a:r>
          <a:r>
            <a:rPr lang="en-GB" dirty="0">
              <a:solidFill>
                <a:schemeClr val="accent5">
                  <a:lumMod val="75000"/>
                </a:schemeClr>
              </a:solidFill>
            </a:rPr>
            <a:t>lower risk </a:t>
          </a:r>
        </a:p>
      </dgm:t>
    </dgm:pt>
    <dgm:pt modelId="{FBBD7C8B-E112-4304-8E54-314DCDB69A82}" type="parTrans" cxnId="{4C4CB66F-BD70-40A6-AA1D-4D64E9035EA5}">
      <dgm:prSet/>
      <dgm:spPr/>
      <dgm:t>
        <a:bodyPr/>
        <a:lstStyle/>
        <a:p>
          <a:endParaRPr lang="en-GB"/>
        </a:p>
      </dgm:t>
    </dgm:pt>
    <dgm:pt modelId="{BA2A4474-AD5D-447B-8AED-D3A661147AE8}" type="sibTrans" cxnId="{4C4CB66F-BD70-40A6-AA1D-4D64E9035EA5}">
      <dgm:prSet/>
      <dgm:spPr/>
      <dgm:t>
        <a:bodyPr/>
        <a:lstStyle/>
        <a:p>
          <a:endParaRPr lang="en-GB"/>
        </a:p>
      </dgm:t>
    </dgm:pt>
    <dgm:pt modelId="{46841266-4809-47C3-ACFD-6C5D77745C8E}">
      <dgm:prSet phldrT="[Text]"/>
      <dgm:spPr/>
      <dgm:t>
        <a:bodyPr/>
        <a:lstStyle/>
        <a:p>
          <a:r>
            <a:rPr lang="en-GB" dirty="0"/>
            <a:t>Kenya - </a:t>
          </a:r>
          <a:r>
            <a:rPr lang="en-GB" dirty="0">
              <a:solidFill>
                <a:schemeClr val="accent5">
                  <a:lumMod val="75000"/>
                </a:schemeClr>
              </a:solidFill>
            </a:rPr>
            <a:t>lower risk </a:t>
          </a:r>
          <a:endParaRPr lang="en-GB" dirty="0"/>
        </a:p>
      </dgm:t>
    </dgm:pt>
    <dgm:pt modelId="{99EDC2CA-BCF7-449E-BC60-9E72C5BDEBFD}" type="parTrans" cxnId="{4D9A235D-FEDE-4B5B-9C5C-B6279B234317}">
      <dgm:prSet/>
      <dgm:spPr/>
      <dgm:t>
        <a:bodyPr/>
        <a:lstStyle/>
        <a:p>
          <a:endParaRPr lang="en-GB"/>
        </a:p>
      </dgm:t>
    </dgm:pt>
    <dgm:pt modelId="{8DDC2E89-2B8C-4F48-A413-0F96A86F93B7}" type="sibTrans" cxnId="{4D9A235D-FEDE-4B5B-9C5C-B6279B234317}">
      <dgm:prSet/>
      <dgm:spPr/>
      <dgm:t>
        <a:bodyPr/>
        <a:lstStyle/>
        <a:p>
          <a:endParaRPr lang="en-GB"/>
        </a:p>
      </dgm:t>
    </dgm:pt>
    <dgm:pt modelId="{81243070-B1E4-46D4-940F-E0FBD03E0091}">
      <dgm:prSet phldrT="[Text]"/>
      <dgm:spPr/>
      <dgm:t>
        <a:bodyPr/>
        <a:lstStyle/>
        <a:p>
          <a:r>
            <a:rPr lang="en-GB" dirty="0"/>
            <a:t>Republic of the Congo - </a:t>
          </a:r>
          <a:r>
            <a:rPr lang="en-GB" dirty="0">
              <a:solidFill>
                <a:schemeClr val="accent5">
                  <a:lumMod val="75000"/>
                </a:schemeClr>
              </a:solidFill>
            </a:rPr>
            <a:t>lower risk </a:t>
          </a:r>
          <a:endParaRPr lang="en-GB" dirty="0"/>
        </a:p>
      </dgm:t>
    </dgm:pt>
    <dgm:pt modelId="{B9B1751E-5487-43EE-8189-9D3AF9F297A1}" type="parTrans" cxnId="{0534C2ED-A1A9-43D5-9F81-22B9B02CC3BB}">
      <dgm:prSet/>
      <dgm:spPr/>
      <dgm:t>
        <a:bodyPr/>
        <a:lstStyle/>
        <a:p>
          <a:endParaRPr lang="en-GB"/>
        </a:p>
      </dgm:t>
    </dgm:pt>
    <dgm:pt modelId="{FA3D0082-6F83-4F4D-869A-BEFF34CFBA31}" type="sibTrans" cxnId="{0534C2ED-A1A9-43D5-9F81-22B9B02CC3BB}">
      <dgm:prSet/>
      <dgm:spPr/>
      <dgm:t>
        <a:bodyPr/>
        <a:lstStyle/>
        <a:p>
          <a:endParaRPr lang="en-GB"/>
        </a:p>
      </dgm:t>
    </dgm:pt>
    <dgm:pt modelId="{3F337D67-D2C1-4F4C-8797-FBB4E8AF3DCD}">
      <dgm:prSet phldrT="[Text]"/>
      <dgm:spPr/>
      <dgm:t>
        <a:bodyPr/>
        <a:lstStyle/>
        <a:p>
          <a:r>
            <a:rPr lang="en-GB" dirty="0"/>
            <a:t>Rwanda - </a:t>
          </a:r>
          <a:r>
            <a:rPr lang="en-GB" dirty="0">
              <a:solidFill>
                <a:schemeClr val="accent5">
                  <a:lumMod val="75000"/>
                </a:schemeClr>
              </a:solidFill>
            </a:rPr>
            <a:t>lower risk </a:t>
          </a:r>
          <a:endParaRPr lang="en-GB" dirty="0"/>
        </a:p>
      </dgm:t>
    </dgm:pt>
    <dgm:pt modelId="{B20C36C5-EEBC-43CA-A670-6FC92ED8D51D}" type="parTrans" cxnId="{EDA5E370-9283-4C7D-9073-30563F75E87F}">
      <dgm:prSet/>
      <dgm:spPr/>
      <dgm:t>
        <a:bodyPr/>
        <a:lstStyle/>
        <a:p>
          <a:endParaRPr lang="en-GB"/>
        </a:p>
      </dgm:t>
    </dgm:pt>
    <dgm:pt modelId="{AFD5D88F-897B-46A0-B79C-509F884792DF}" type="sibTrans" cxnId="{EDA5E370-9283-4C7D-9073-30563F75E87F}">
      <dgm:prSet/>
      <dgm:spPr/>
      <dgm:t>
        <a:bodyPr/>
        <a:lstStyle/>
        <a:p>
          <a:endParaRPr lang="en-GB"/>
        </a:p>
      </dgm:t>
    </dgm:pt>
    <dgm:pt modelId="{4F2DF796-9025-4162-AB47-39206D2AE301}">
      <dgm:prSet phldrT="[Text]"/>
      <dgm:spPr/>
      <dgm:t>
        <a:bodyPr/>
        <a:lstStyle/>
        <a:p>
          <a:r>
            <a:rPr lang="en-GB" dirty="0"/>
            <a:t>Gabon- </a:t>
          </a:r>
          <a:r>
            <a:rPr lang="en-GB" dirty="0">
              <a:solidFill>
                <a:schemeClr val="accent5">
                  <a:lumMod val="75000"/>
                </a:schemeClr>
              </a:solidFill>
            </a:rPr>
            <a:t>lower risk </a:t>
          </a:r>
          <a:endParaRPr lang="en-GB" dirty="0"/>
        </a:p>
      </dgm:t>
    </dgm:pt>
    <dgm:pt modelId="{4898B630-8D79-4976-802B-29CA5E40DE75}" type="parTrans" cxnId="{256C215F-BE60-4B8F-BC82-1EB311C7FE84}">
      <dgm:prSet/>
      <dgm:spPr/>
      <dgm:t>
        <a:bodyPr/>
        <a:lstStyle/>
        <a:p>
          <a:endParaRPr lang="en-GB"/>
        </a:p>
      </dgm:t>
    </dgm:pt>
    <dgm:pt modelId="{98286140-8B1D-45D4-A310-3EF5CC21BFD2}" type="sibTrans" cxnId="{256C215F-BE60-4B8F-BC82-1EB311C7FE84}">
      <dgm:prSet/>
      <dgm:spPr/>
      <dgm:t>
        <a:bodyPr/>
        <a:lstStyle/>
        <a:p>
          <a:endParaRPr lang="en-GB"/>
        </a:p>
      </dgm:t>
    </dgm:pt>
    <dgm:pt modelId="{F1F4ED9A-A8B7-420A-8BBE-9781B35B7005}">
      <dgm:prSet phldrT="[Text]"/>
      <dgm:spPr/>
      <dgm:t>
        <a:bodyPr/>
        <a:lstStyle/>
        <a:p>
          <a:endParaRPr lang="en-GB" dirty="0"/>
        </a:p>
      </dgm:t>
    </dgm:pt>
    <dgm:pt modelId="{D5CC9DA5-2114-48EA-B453-80DFAFC251E5}" type="parTrans" cxnId="{E4F673CC-8F17-4E89-9B86-CE1628984FA5}">
      <dgm:prSet/>
      <dgm:spPr/>
      <dgm:t>
        <a:bodyPr/>
        <a:lstStyle/>
        <a:p>
          <a:endParaRPr lang="en-GB"/>
        </a:p>
      </dgm:t>
    </dgm:pt>
    <dgm:pt modelId="{8568C108-A547-47C8-90A6-F3E4C65BBCCA}" type="sibTrans" cxnId="{E4F673CC-8F17-4E89-9B86-CE1628984FA5}">
      <dgm:prSet/>
      <dgm:spPr/>
      <dgm:t>
        <a:bodyPr/>
        <a:lstStyle/>
        <a:p>
          <a:endParaRPr lang="en-GB"/>
        </a:p>
      </dgm:t>
    </dgm:pt>
    <dgm:pt modelId="{6CD4FAA0-26EE-456B-B8E9-636A691086B5}">
      <dgm:prSet phldrT="[Text]"/>
      <dgm:spPr/>
      <dgm:t>
        <a:bodyPr/>
        <a:lstStyle/>
        <a:p>
          <a:r>
            <a:rPr lang="en-GB" dirty="0"/>
            <a:t>Cameroon - </a:t>
          </a:r>
          <a:r>
            <a:rPr lang="en-GB" dirty="0">
              <a:solidFill>
                <a:schemeClr val="accent5">
                  <a:lumMod val="75000"/>
                </a:schemeClr>
              </a:solidFill>
            </a:rPr>
            <a:t>lower risk </a:t>
          </a:r>
          <a:endParaRPr lang="en-GB" dirty="0"/>
        </a:p>
      </dgm:t>
    </dgm:pt>
    <dgm:pt modelId="{1AF070B9-2E44-4EDA-8467-440E14F96B42}" type="parTrans" cxnId="{CF1E9457-A040-4888-BFC9-DA3C9AC71B09}">
      <dgm:prSet/>
      <dgm:spPr/>
      <dgm:t>
        <a:bodyPr/>
        <a:lstStyle/>
        <a:p>
          <a:endParaRPr lang="en-GB"/>
        </a:p>
      </dgm:t>
    </dgm:pt>
    <dgm:pt modelId="{D6A7AD53-ED78-4AE5-BBBF-C90453BF1E53}" type="sibTrans" cxnId="{CF1E9457-A040-4888-BFC9-DA3C9AC71B09}">
      <dgm:prSet/>
      <dgm:spPr/>
      <dgm:t>
        <a:bodyPr/>
        <a:lstStyle/>
        <a:p>
          <a:endParaRPr lang="en-GB"/>
        </a:p>
      </dgm:t>
    </dgm:pt>
    <dgm:pt modelId="{0D64CE5B-33C5-4500-9402-61E41E282ED1}">
      <dgm:prSet phldrT="[Text]"/>
      <dgm:spPr/>
      <dgm:t>
        <a:bodyPr/>
        <a:lstStyle/>
        <a:p>
          <a:r>
            <a:rPr lang="en-GB" dirty="0"/>
            <a:t>Sudan  - </a:t>
          </a:r>
          <a:r>
            <a:rPr lang="en-GB" dirty="0">
              <a:solidFill>
                <a:schemeClr val="accent5">
                  <a:lumMod val="75000"/>
                </a:schemeClr>
              </a:solidFill>
            </a:rPr>
            <a:t>lower risk </a:t>
          </a:r>
          <a:endParaRPr lang="en-GB" dirty="0"/>
        </a:p>
      </dgm:t>
    </dgm:pt>
    <dgm:pt modelId="{536751CC-37AA-4755-8AEF-2053A944C593}" type="parTrans" cxnId="{02E29E2C-5366-4D17-85F1-E9949528DF12}">
      <dgm:prSet/>
      <dgm:spPr/>
      <dgm:t>
        <a:bodyPr/>
        <a:lstStyle/>
        <a:p>
          <a:endParaRPr lang="en-GB"/>
        </a:p>
      </dgm:t>
    </dgm:pt>
    <dgm:pt modelId="{47975006-4031-4A22-9C01-C033D78B7D55}" type="sibTrans" cxnId="{02E29E2C-5366-4D17-85F1-E9949528DF12}">
      <dgm:prSet/>
      <dgm:spPr/>
      <dgm:t>
        <a:bodyPr/>
        <a:lstStyle/>
        <a:p>
          <a:endParaRPr lang="en-GB"/>
        </a:p>
      </dgm:t>
    </dgm:pt>
    <dgm:pt modelId="{AC992EF0-6005-4F14-A22F-34EE9E457B4F}">
      <dgm:prSet phldrT="[Text]"/>
      <dgm:spPr/>
      <dgm:t>
        <a:bodyPr/>
        <a:lstStyle/>
        <a:p>
          <a:r>
            <a:rPr lang="en-GB" dirty="0"/>
            <a:t>South Sudan  - </a:t>
          </a:r>
          <a:r>
            <a:rPr lang="en-GB" dirty="0">
              <a:solidFill>
                <a:schemeClr val="accent5">
                  <a:lumMod val="75000"/>
                </a:schemeClr>
              </a:solidFill>
            </a:rPr>
            <a:t>lower risk </a:t>
          </a:r>
          <a:endParaRPr lang="en-GB" dirty="0"/>
        </a:p>
      </dgm:t>
    </dgm:pt>
    <dgm:pt modelId="{4EBA2399-29F7-4A3C-8A0B-545D91A43CF1}" type="parTrans" cxnId="{8C68D19B-E4E9-4638-825B-87C1BF2BF464}">
      <dgm:prSet/>
      <dgm:spPr/>
      <dgm:t>
        <a:bodyPr/>
        <a:lstStyle/>
        <a:p>
          <a:endParaRPr lang="en-GB"/>
        </a:p>
      </dgm:t>
    </dgm:pt>
    <dgm:pt modelId="{E0B015BD-66EB-4C04-A71E-A705536DE38E}" type="sibTrans" cxnId="{8C68D19B-E4E9-4638-825B-87C1BF2BF464}">
      <dgm:prSet/>
      <dgm:spPr/>
      <dgm:t>
        <a:bodyPr/>
        <a:lstStyle/>
        <a:p>
          <a:endParaRPr lang="en-GB"/>
        </a:p>
      </dgm:t>
    </dgm:pt>
    <dgm:pt modelId="{734AB3CE-E046-4E40-8E4C-5BF898CF2843}">
      <dgm:prSet phldrT="[Text]"/>
      <dgm:spPr/>
      <dgm:t>
        <a:bodyPr/>
        <a:lstStyle/>
        <a:p>
          <a:r>
            <a:rPr lang="en-GB" b="0" i="0" dirty="0"/>
            <a:t>Countries with a risk of Clade I mpox exposure (based on border with DRC: Angola, South Sudan, Tanzania, Zambia</a:t>
          </a:r>
          <a:endParaRPr lang="en-GB" dirty="0"/>
        </a:p>
      </dgm:t>
    </dgm:pt>
    <dgm:pt modelId="{F0C917E4-B6CC-439A-998C-3B1017604CBD}" type="parTrans" cxnId="{C1433495-48E8-42A2-9442-040E7A7B2DE2}">
      <dgm:prSet/>
      <dgm:spPr/>
      <dgm:t>
        <a:bodyPr/>
        <a:lstStyle/>
        <a:p>
          <a:endParaRPr lang="en-GB"/>
        </a:p>
      </dgm:t>
    </dgm:pt>
    <dgm:pt modelId="{206E29E5-18AC-43C7-8CA1-F605BCAD6E16}" type="sibTrans" cxnId="{C1433495-48E8-42A2-9442-040E7A7B2DE2}">
      <dgm:prSet/>
      <dgm:spPr/>
      <dgm:t>
        <a:bodyPr/>
        <a:lstStyle/>
        <a:p>
          <a:endParaRPr lang="en-GB"/>
        </a:p>
      </dgm:t>
    </dgm:pt>
    <dgm:pt modelId="{97BE4504-121D-4BDE-B366-A3F3E5DAA14F}">
      <dgm:prSet phldrT="[Text]" custT="1"/>
      <dgm:spPr/>
      <dgm:t>
        <a:bodyPr/>
        <a:lstStyle/>
        <a:p>
          <a:r>
            <a:rPr kumimoji="0" lang="en-US" altLang="en-US" sz="1800" b="0" i="0" u="none" strike="noStrike" cap="none" normalizeH="0" baseline="0" dirty="0">
              <a:ln/>
              <a:effectLst/>
              <a:latin typeface="GDS Transport"/>
            </a:rPr>
            <a:t>has an epidemiological link to a confirmed or suspected case of clade I mpox in the 21 days before symptom onset</a:t>
          </a:r>
          <a:endParaRPr lang="en-GB" sz="1800" dirty="0"/>
        </a:p>
      </dgm:t>
    </dgm:pt>
    <dgm:pt modelId="{293A6C56-E5A3-4F0A-A4EA-AA007D9774B8}" type="parTrans" cxnId="{04AF877E-5B6D-49D4-BFDF-DF9D47798425}">
      <dgm:prSet/>
      <dgm:spPr/>
      <dgm:t>
        <a:bodyPr/>
        <a:lstStyle/>
        <a:p>
          <a:endParaRPr lang="en-GB"/>
        </a:p>
      </dgm:t>
    </dgm:pt>
    <dgm:pt modelId="{67344D05-37B8-4319-A389-A134D6BFDD75}" type="sibTrans" cxnId="{04AF877E-5B6D-49D4-BFDF-DF9D47798425}">
      <dgm:prSet/>
      <dgm:spPr/>
      <dgm:t>
        <a:bodyPr/>
        <a:lstStyle/>
        <a:p>
          <a:endParaRPr lang="en-GB"/>
        </a:p>
      </dgm:t>
    </dgm:pt>
    <dgm:pt modelId="{E65D514A-4CF4-476A-928D-126AB4EFC94C}">
      <dgm:prSet phldrT="[Text]" custT="1"/>
      <dgm:spPr/>
      <dgm:t>
        <a:bodyPr/>
        <a:lstStyle/>
        <a:p>
          <a:r>
            <a:rPr kumimoji="0" lang="en-US" altLang="en-US" sz="1800" b="0" i="0" u="none" strike="noStrike" cap="none" normalizeH="0" baseline="0" dirty="0">
              <a:ln/>
              <a:effectLst/>
              <a:latin typeface="GDS Transport"/>
            </a:rPr>
            <a:t>has a relevant zoonotic link, including contact with a wild or captive mammal that is an African native species (this includes contact with derived products, for example, game meat)</a:t>
          </a:r>
          <a:endParaRPr lang="en-GB" sz="1800" dirty="0"/>
        </a:p>
      </dgm:t>
    </dgm:pt>
    <dgm:pt modelId="{FFA31FC6-46B8-4BBE-A4C9-B622EBDE48A4}" type="parTrans" cxnId="{5ED766AF-489D-4F32-B0D7-C379B478D77B}">
      <dgm:prSet/>
      <dgm:spPr/>
      <dgm:t>
        <a:bodyPr/>
        <a:lstStyle/>
        <a:p>
          <a:endParaRPr lang="en-GB"/>
        </a:p>
      </dgm:t>
    </dgm:pt>
    <dgm:pt modelId="{D4B4DDDB-1E13-4058-9025-458302262F3E}" type="sibTrans" cxnId="{5ED766AF-489D-4F32-B0D7-C379B478D77B}">
      <dgm:prSet/>
      <dgm:spPr/>
      <dgm:t>
        <a:bodyPr/>
        <a:lstStyle/>
        <a:p>
          <a:endParaRPr lang="en-GB"/>
        </a:p>
      </dgm:t>
    </dgm:pt>
    <dgm:pt modelId="{607FBA38-CE12-4DE1-8109-FAE3C74C7175}" type="pres">
      <dgm:prSet presAssocID="{E653E5D7-42EB-4A5F-9719-C6EC37D8A217}" presName="Name0" presStyleCnt="0">
        <dgm:presLayoutVars>
          <dgm:dir/>
          <dgm:animLvl val="lvl"/>
          <dgm:resizeHandles val="exact"/>
        </dgm:presLayoutVars>
      </dgm:prSet>
      <dgm:spPr/>
    </dgm:pt>
    <dgm:pt modelId="{7D771773-8849-4B2A-850E-BA3B0B4DF045}" type="pres">
      <dgm:prSet presAssocID="{FAB2027A-7438-4FE8-93D9-7A1D55402D87}" presName="composite" presStyleCnt="0"/>
      <dgm:spPr/>
    </dgm:pt>
    <dgm:pt modelId="{77E2D1B6-A99C-49C8-B733-75F895EFF5AB}" type="pres">
      <dgm:prSet presAssocID="{FAB2027A-7438-4FE8-93D9-7A1D55402D87}" presName="parTx" presStyleLbl="alignNode1" presStyleIdx="0" presStyleCnt="2">
        <dgm:presLayoutVars>
          <dgm:chMax val="0"/>
          <dgm:chPref val="0"/>
          <dgm:bulletEnabled val="1"/>
        </dgm:presLayoutVars>
      </dgm:prSet>
      <dgm:spPr/>
    </dgm:pt>
    <dgm:pt modelId="{2F1892C7-C8FD-45F7-A05F-62281BF7D6F2}" type="pres">
      <dgm:prSet presAssocID="{FAB2027A-7438-4FE8-93D9-7A1D55402D87}" presName="desTx" presStyleLbl="alignAccFollowNode1" presStyleIdx="0" presStyleCnt="2">
        <dgm:presLayoutVars>
          <dgm:bulletEnabled val="1"/>
        </dgm:presLayoutVars>
      </dgm:prSet>
      <dgm:spPr/>
    </dgm:pt>
    <dgm:pt modelId="{735A2EB0-D388-4D9F-8BDC-C2BB9CB2D218}" type="pres">
      <dgm:prSet presAssocID="{E0F73ED7-1A3B-4879-9950-DCAB6A51946D}" presName="space" presStyleCnt="0"/>
      <dgm:spPr/>
    </dgm:pt>
    <dgm:pt modelId="{273C05C1-DCFB-4832-85CD-0995241F3412}" type="pres">
      <dgm:prSet presAssocID="{F615DED0-A055-4965-B09D-8A903CA0432F}" presName="composite" presStyleCnt="0"/>
      <dgm:spPr/>
    </dgm:pt>
    <dgm:pt modelId="{9E153E72-0C85-4505-B8DC-8FB399F87511}" type="pres">
      <dgm:prSet presAssocID="{F615DED0-A055-4965-B09D-8A903CA0432F}" presName="parTx" presStyleLbl="alignNode1" presStyleIdx="1" presStyleCnt="2">
        <dgm:presLayoutVars>
          <dgm:chMax val="0"/>
          <dgm:chPref val="0"/>
          <dgm:bulletEnabled val="1"/>
        </dgm:presLayoutVars>
      </dgm:prSet>
      <dgm:spPr/>
    </dgm:pt>
    <dgm:pt modelId="{D3B9EC2B-9820-4615-9503-02EC332DC300}" type="pres">
      <dgm:prSet presAssocID="{F615DED0-A055-4965-B09D-8A903CA0432F}" presName="desTx" presStyleLbl="alignAccFollowNode1" presStyleIdx="1" presStyleCnt="2">
        <dgm:presLayoutVars>
          <dgm:bulletEnabled val="1"/>
        </dgm:presLayoutVars>
      </dgm:prSet>
      <dgm:spPr/>
    </dgm:pt>
  </dgm:ptLst>
  <dgm:cxnLst>
    <dgm:cxn modelId="{EAD01E0E-E384-4467-AEC6-14A2D157CD12}" type="presOf" srcId="{F615DED0-A055-4965-B09D-8A903CA0432F}" destId="{9E153E72-0C85-4505-B8DC-8FB399F87511}" srcOrd="0" destOrd="0" presId="urn:microsoft.com/office/officeart/2005/8/layout/hList1"/>
    <dgm:cxn modelId="{F334BC12-A33E-4068-93EC-F594093FC4FA}" srcId="{4486E9CB-D6F7-42B5-A8A9-44A52AC33B07}" destId="{D433E23E-44EC-40BE-8436-4885051793EB}" srcOrd="1" destOrd="0" parTransId="{FB58F4E8-6F37-4F10-9C06-96893EBBDF0A}" sibTransId="{71C47347-3A70-4B33-BE89-32180AAF1A0C}"/>
    <dgm:cxn modelId="{5CAFC517-918D-400A-8E42-75216EBB260B}" srcId="{734AB3CE-E046-4E40-8E4C-5BF898CF2843}" destId="{F177F638-0994-4E27-9295-22C76A204C2D}" srcOrd="3" destOrd="0" parTransId="{AB33820F-6CEF-482B-90BA-63D888C90015}" sibTransId="{F06F63C2-5917-4F22-8A22-119F32E43797}"/>
    <dgm:cxn modelId="{F32E9419-3503-4914-B74D-300E4935B155}" type="presOf" srcId="{5C4CC304-AB50-43A9-B7CB-F002E66ED833}" destId="{2F1892C7-C8FD-45F7-A05F-62281BF7D6F2}" srcOrd="0" destOrd="0" presId="urn:microsoft.com/office/officeart/2005/8/layout/hList1"/>
    <dgm:cxn modelId="{F69BE827-D578-40AB-9B7E-774422D00854}" type="presOf" srcId="{DF1FB41F-1CE7-4A55-BCD3-23AE84856B8B}" destId="{D3B9EC2B-9820-4615-9503-02EC332DC300}" srcOrd="0" destOrd="3" presId="urn:microsoft.com/office/officeart/2005/8/layout/hList1"/>
    <dgm:cxn modelId="{3EA98E28-847A-4C55-9497-FB66AC8A53A7}" type="presOf" srcId="{2583209B-8432-470F-95CA-58876981DDF1}" destId="{D3B9EC2B-9820-4615-9503-02EC332DC300}" srcOrd="0" destOrd="15" presId="urn:microsoft.com/office/officeart/2005/8/layout/hList1"/>
    <dgm:cxn modelId="{E8189529-2A11-431F-99F7-5BCC6104E797}" type="presOf" srcId="{F1F4ED9A-A8B7-420A-8BBE-9781B35B7005}" destId="{D3B9EC2B-9820-4615-9503-02EC332DC300}" srcOrd="0" destOrd="13" presId="urn:microsoft.com/office/officeart/2005/8/layout/hList1"/>
    <dgm:cxn modelId="{02E29E2C-5366-4D17-85F1-E9949528DF12}" srcId="{4486E9CB-D6F7-42B5-A8A9-44A52AC33B07}" destId="{0D64CE5B-33C5-4500-9402-61E41E282ED1}" srcOrd="9" destOrd="0" parTransId="{536751CC-37AA-4755-8AEF-2053A944C593}" sibTransId="{47975006-4031-4A22-9C01-C033D78B7D55}"/>
    <dgm:cxn modelId="{5C7F0431-07C0-4C0E-AC95-B1250805B2C8}" type="presOf" srcId="{46841266-4809-47C3-ACFD-6C5D77745C8E}" destId="{D3B9EC2B-9820-4615-9503-02EC332DC300}" srcOrd="0" destOrd="5" presId="urn:microsoft.com/office/officeart/2005/8/layout/hList1"/>
    <dgm:cxn modelId="{13F15D34-D5FA-4753-A8B4-3D1AFC86757E}" srcId="{734AB3CE-E046-4E40-8E4C-5BF898CF2843}" destId="{42CA3A51-46DF-47C8-A44F-9DFE688CE85C}" srcOrd="1" destOrd="0" parTransId="{D334C56B-7965-4F7E-A196-1BF2268675F3}" sibTransId="{821D2F88-AC75-40E2-BBF7-7EA8FEAAE951}"/>
    <dgm:cxn modelId="{CC798934-5D1D-4383-92F4-35542FA0B177}" type="presOf" srcId="{42CA3A51-46DF-47C8-A44F-9DFE688CE85C}" destId="{D3B9EC2B-9820-4615-9503-02EC332DC300}" srcOrd="0" destOrd="14" presId="urn:microsoft.com/office/officeart/2005/8/layout/hList1"/>
    <dgm:cxn modelId="{08EEF53D-BB2D-4C70-ADFD-3646FAAD2CC3}" srcId="{E653E5D7-42EB-4A5F-9719-C6EC37D8A217}" destId="{FAB2027A-7438-4FE8-93D9-7A1D55402D87}" srcOrd="0" destOrd="0" parTransId="{9EA93BB0-8CEC-461A-9DD9-37A81E171DAE}" sibTransId="{E0F73ED7-1A3B-4879-9950-DCAB6A51946D}"/>
    <dgm:cxn modelId="{4D9A235D-FEDE-4B5B-9C5C-B6279B234317}" srcId="{4486E9CB-D6F7-42B5-A8A9-44A52AC33B07}" destId="{46841266-4809-47C3-ACFD-6C5D77745C8E}" srcOrd="4" destOrd="0" parTransId="{99EDC2CA-BCF7-449E-BC60-9E72C5BDEBFD}" sibTransId="{8DDC2E89-2B8C-4F48-A413-0F96A86F93B7}"/>
    <dgm:cxn modelId="{F1EE5C5E-EDB7-451E-9567-D35678F62603}" type="presOf" srcId="{97BE4504-121D-4BDE-B366-A3F3E5DAA14F}" destId="{2F1892C7-C8FD-45F7-A05F-62281BF7D6F2}" srcOrd="0" destOrd="2" presId="urn:microsoft.com/office/officeart/2005/8/layout/hList1"/>
    <dgm:cxn modelId="{256C215F-BE60-4B8F-BC82-1EB311C7FE84}" srcId="{4486E9CB-D6F7-42B5-A8A9-44A52AC33B07}" destId="{4F2DF796-9025-4162-AB47-39206D2AE301}" srcOrd="7" destOrd="0" parTransId="{4898B630-8D79-4976-802B-29CA5E40DE75}" sibTransId="{98286140-8B1D-45D4-A310-3EF5CC21BFD2}"/>
    <dgm:cxn modelId="{F1687363-67B7-4271-8AEB-ECABDE4D2B8B}" srcId="{4486E9CB-D6F7-42B5-A8A9-44A52AC33B07}" destId="{DF1FB41F-1CE7-4A55-BCD3-23AE84856B8B}" srcOrd="2" destOrd="0" parTransId="{82E69D36-1473-418B-86DD-5F6E3508BA13}" sibTransId="{70CDF63F-6C20-49E2-B3BD-C3C0920F175E}"/>
    <dgm:cxn modelId="{3E2C3B65-9D13-4700-9EC1-58632ECBC2A9}" type="presOf" srcId="{81243070-B1E4-46D4-940F-E0FBD03E0091}" destId="{D3B9EC2B-9820-4615-9503-02EC332DC300}" srcOrd="0" destOrd="6" presId="urn:microsoft.com/office/officeart/2005/8/layout/hList1"/>
    <dgm:cxn modelId="{A8E34F46-FA26-4D7E-944B-E0D8B88BEF91}" type="presOf" srcId="{FAB2027A-7438-4FE8-93D9-7A1D55402D87}" destId="{77E2D1B6-A99C-49C8-B733-75F895EFF5AB}" srcOrd="0" destOrd="0" presId="urn:microsoft.com/office/officeart/2005/8/layout/hList1"/>
    <dgm:cxn modelId="{67EF3149-3396-491D-8621-AA6BC5791AD6}" type="presOf" srcId="{4486E9CB-D6F7-42B5-A8A9-44A52AC33B07}" destId="{D3B9EC2B-9820-4615-9503-02EC332DC300}" srcOrd="0" destOrd="0" presId="urn:microsoft.com/office/officeart/2005/8/layout/hList1"/>
    <dgm:cxn modelId="{D355F96C-4307-4338-9786-6D631A3BD648}" type="presOf" srcId="{6CD4FAA0-26EE-456B-B8E9-636A691086B5}" destId="{D3B9EC2B-9820-4615-9503-02EC332DC300}" srcOrd="0" destOrd="9" presId="urn:microsoft.com/office/officeart/2005/8/layout/hList1"/>
    <dgm:cxn modelId="{FC1C774D-2B02-42DF-A3F2-658B91B6E6C0}" type="presOf" srcId="{ECB2BCDD-978B-4E95-B8B5-1A25776F52D9}" destId="{2F1892C7-C8FD-45F7-A05F-62281BF7D6F2}" srcOrd="0" destOrd="1" presId="urn:microsoft.com/office/officeart/2005/8/layout/hList1"/>
    <dgm:cxn modelId="{344F586D-5B5F-4A8F-A229-5775DB4FEC17}" srcId="{5C4CC304-AB50-43A9-B7CB-F002E66ED833}" destId="{ECB2BCDD-978B-4E95-B8B5-1A25776F52D9}" srcOrd="0" destOrd="0" parTransId="{8A89817B-D02C-434C-8534-25043D2A5475}" sibTransId="{3D2676D9-2C87-43DC-8C52-4AFC066C56EA}"/>
    <dgm:cxn modelId="{4C4CB66F-BD70-40A6-AA1D-4D64E9035EA5}" srcId="{4486E9CB-D6F7-42B5-A8A9-44A52AC33B07}" destId="{34675739-95D7-4102-AE05-587696047833}" srcOrd="3" destOrd="0" parTransId="{FBBD7C8B-E112-4304-8E54-314DCDB69A82}" sibTransId="{BA2A4474-AD5D-447B-8AED-D3A661147AE8}"/>
    <dgm:cxn modelId="{EDA5E370-9283-4C7D-9073-30563F75E87F}" srcId="{4486E9CB-D6F7-42B5-A8A9-44A52AC33B07}" destId="{3F337D67-D2C1-4F4C-8797-FBB4E8AF3DCD}" srcOrd="6" destOrd="0" parTransId="{B20C36C5-EEBC-43CA-A670-6FC92ED8D51D}" sibTransId="{AFD5D88F-897B-46A0-B79C-509F884792DF}"/>
    <dgm:cxn modelId="{2347AA53-48CA-4813-8024-EC049FE45760}" type="presOf" srcId="{D433E23E-44EC-40BE-8436-4885051793EB}" destId="{D3B9EC2B-9820-4615-9503-02EC332DC300}" srcOrd="0" destOrd="2" presId="urn:microsoft.com/office/officeart/2005/8/layout/hList1"/>
    <dgm:cxn modelId="{CF1E9457-A040-4888-BFC9-DA3C9AC71B09}" srcId="{4486E9CB-D6F7-42B5-A8A9-44A52AC33B07}" destId="{6CD4FAA0-26EE-456B-B8E9-636A691086B5}" srcOrd="8" destOrd="0" parTransId="{1AF070B9-2E44-4EDA-8467-440E14F96B42}" sibTransId="{D6A7AD53-ED78-4AE5-BBBF-C90453BF1E53}"/>
    <dgm:cxn modelId="{71C29058-9AE1-4C11-8FAC-45863164D22D}" type="presOf" srcId="{34675739-95D7-4102-AE05-587696047833}" destId="{D3B9EC2B-9820-4615-9503-02EC332DC300}" srcOrd="0" destOrd="4" presId="urn:microsoft.com/office/officeart/2005/8/layout/hList1"/>
    <dgm:cxn modelId="{04AF877E-5B6D-49D4-BFDF-DF9D47798425}" srcId="{5C4CC304-AB50-43A9-B7CB-F002E66ED833}" destId="{97BE4504-121D-4BDE-B366-A3F3E5DAA14F}" srcOrd="1" destOrd="0" parTransId="{293A6C56-E5A3-4F0A-A4EA-AA007D9774B8}" sibTransId="{67344D05-37B8-4319-A389-A134D6BFDD75}"/>
    <dgm:cxn modelId="{EAF21685-9C9D-42DE-8FBD-40964EFCDE66}" srcId="{F615DED0-A055-4965-B09D-8A903CA0432F}" destId="{4486E9CB-D6F7-42B5-A8A9-44A52AC33B07}" srcOrd="0" destOrd="0" parTransId="{3034A318-B4C0-415C-BD34-C693AF0C1CE5}" sibTransId="{DE5FA3D4-7478-4A91-93B8-A14E053B6341}"/>
    <dgm:cxn modelId="{C14BE08F-9B72-472E-8A5F-ADED8BD4BAEB}" srcId="{734AB3CE-E046-4E40-8E4C-5BF898CF2843}" destId="{2583209B-8432-470F-95CA-58876981DDF1}" srcOrd="2" destOrd="0" parTransId="{B10D79D9-7AE4-4672-8C31-8AD4809CDBF4}" sibTransId="{B1EC46E0-93A1-419E-8C12-07D8265F79AE}"/>
    <dgm:cxn modelId="{C1433495-48E8-42A2-9442-040E7A7B2DE2}" srcId="{F615DED0-A055-4965-B09D-8A903CA0432F}" destId="{734AB3CE-E046-4E40-8E4C-5BF898CF2843}" srcOrd="1" destOrd="0" parTransId="{F0C917E4-B6CC-439A-998C-3B1017604CBD}" sibTransId="{206E29E5-18AC-43C7-8CA1-F605BCAD6E16}"/>
    <dgm:cxn modelId="{DAB8AB97-E36D-415E-BAE2-26F075BE9269}" type="presOf" srcId="{F2C7B23E-3D4E-4C5C-ACAC-3C7C7AC533F2}" destId="{D3B9EC2B-9820-4615-9503-02EC332DC300}" srcOrd="0" destOrd="1" presId="urn:microsoft.com/office/officeart/2005/8/layout/hList1"/>
    <dgm:cxn modelId="{1ED9309A-00F9-4FD3-A1C9-F1C097EFC855}" srcId="{E653E5D7-42EB-4A5F-9719-C6EC37D8A217}" destId="{F615DED0-A055-4965-B09D-8A903CA0432F}" srcOrd="1" destOrd="0" parTransId="{25F381D2-E3F8-4AB6-9B82-9BFB853846B8}" sibTransId="{B6AACC15-4D47-4D8D-9B23-4F7288C3985A}"/>
    <dgm:cxn modelId="{8C68D19B-E4E9-4638-825B-87C1BF2BF464}" srcId="{4486E9CB-D6F7-42B5-A8A9-44A52AC33B07}" destId="{AC992EF0-6005-4F14-A22F-34EE9E457B4F}" srcOrd="10" destOrd="0" parTransId="{4EBA2399-29F7-4A3C-8A0B-545D91A43CF1}" sibTransId="{E0B015BD-66EB-4C04-A71E-A705536DE38E}"/>
    <dgm:cxn modelId="{94A1A49E-6B91-45A6-9D75-A50E602D6AE3}" type="presOf" srcId="{F177F638-0994-4E27-9295-22C76A204C2D}" destId="{D3B9EC2B-9820-4615-9503-02EC332DC300}" srcOrd="0" destOrd="16" presId="urn:microsoft.com/office/officeart/2005/8/layout/hList1"/>
    <dgm:cxn modelId="{9C584DA2-5248-4670-BFB4-70DD5AD6CAD9}" srcId="{4486E9CB-D6F7-42B5-A8A9-44A52AC33B07}" destId="{F2C7B23E-3D4E-4C5C-ACAC-3C7C7AC533F2}" srcOrd="0" destOrd="0" parTransId="{A4C16D17-DDAE-43EC-BA01-6B13E489EBE7}" sibTransId="{B39162A8-B220-45C4-942A-0B9D679CE01C}"/>
    <dgm:cxn modelId="{5ED766AF-489D-4F32-B0D7-C379B478D77B}" srcId="{5C4CC304-AB50-43A9-B7CB-F002E66ED833}" destId="{E65D514A-4CF4-476A-928D-126AB4EFC94C}" srcOrd="2" destOrd="0" parTransId="{FFA31FC6-46B8-4BBE-A4C9-B622EBDE48A4}" sibTransId="{D4B4DDDB-1E13-4058-9025-458302262F3E}"/>
    <dgm:cxn modelId="{06781CB0-0D93-48E2-BC8B-48DEB85A3A6F}" type="presOf" srcId="{E65D514A-4CF4-476A-928D-126AB4EFC94C}" destId="{2F1892C7-C8FD-45F7-A05F-62281BF7D6F2}" srcOrd="0" destOrd="3" presId="urn:microsoft.com/office/officeart/2005/8/layout/hList1"/>
    <dgm:cxn modelId="{106056B1-F474-4121-956F-A973965ED1AF}" srcId="{FAB2027A-7438-4FE8-93D9-7A1D55402D87}" destId="{5C4CC304-AB50-43A9-B7CB-F002E66ED833}" srcOrd="0" destOrd="0" parTransId="{C2713882-84F0-48C1-B111-07191CB9B897}" sibTransId="{1C619475-BF60-4299-A3B3-9BB3D50D00E0}"/>
    <dgm:cxn modelId="{2A8F7BC5-1CD3-4C2C-BBEC-45D8922DD0D2}" type="presOf" srcId="{0D64CE5B-33C5-4500-9402-61E41E282ED1}" destId="{D3B9EC2B-9820-4615-9503-02EC332DC300}" srcOrd="0" destOrd="10" presId="urn:microsoft.com/office/officeart/2005/8/layout/hList1"/>
    <dgm:cxn modelId="{E4F673CC-8F17-4E89-9B86-CE1628984FA5}" srcId="{734AB3CE-E046-4E40-8E4C-5BF898CF2843}" destId="{F1F4ED9A-A8B7-420A-8BBE-9781B35B7005}" srcOrd="0" destOrd="0" parTransId="{D5CC9DA5-2114-48EA-B453-80DFAFC251E5}" sibTransId="{8568C108-A547-47C8-90A6-F3E4C65BBCCA}"/>
    <dgm:cxn modelId="{31AE33D2-1999-4211-9631-4D2951275534}" type="presOf" srcId="{734AB3CE-E046-4E40-8E4C-5BF898CF2843}" destId="{D3B9EC2B-9820-4615-9503-02EC332DC300}" srcOrd="0" destOrd="12" presId="urn:microsoft.com/office/officeart/2005/8/layout/hList1"/>
    <dgm:cxn modelId="{7B6EC8D3-06AE-47F8-BD4D-6169867B08CE}" type="presOf" srcId="{4F2DF796-9025-4162-AB47-39206D2AE301}" destId="{D3B9EC2B-9820-4615-9503-02EC332DC300}" srcOrd="0" destOrd="8" presId="urn:microsoft.com/office/officeart/2005/8/layout/hList1"/>
    <dgm:cxn modelId="{B25F26E7-6B6B-4963-AC74-106684038CF9}" type="presOf" srcId="{AC992EF0-6005-4F14-A22F-34EE9E457B4F}" destId="{D3B9EC2B-9820-4615-9503-02EC332DC300}" srcOrd="0" destOrd="11" presId="urn:microsoft.com/office/officeart/2005/8/layout/hList1"/>
    <dgm:cxn modelId="{0534C2ED-A1A9-43D5-9F81-22B9B02CC3BB}" srcId="{4486E9CB-D6F7-42B5-A8A9-44A52AC33B07}" destId="{81243070-B1E4-46D4-940F-E0FBD03E0091}" srcOrd="5" destOrd="0" parTransId="{B9B1751E-5487-43EE-8189-9D3AF9F297A1}" sibTransId="{FA3D0082-6F83-4F4D-869A-BEFF34CFBA31}"/>
    <dgm:cxn modelId="{998ADEF7-B5AA-415E-B971-842101B15210}" type="presOf" srcId="{E653E5D7-42EB-4A5F-9719-C6EC37D8A217}" destId="{607FBA38-CE12-4DE1-8109-FAE3C74C7175}" srcOrd="0" destOrd="0" presId="urn:microsoft.com/office/officeart/2005/8/layout/hList1"/>
    <dgm:cxn modelId="{C221A3FA-3069-4D6A-A59C-E1648AB7B423}" type="presOf" srcId="{3F337D67-D2C1-4F4C-8797-FBB4E8AF3DCD}" destId="{D3B9EC2B-9820-4615-9503-02EC332DC300}" srcOrd="0" destOrd="7" presId="urn:microsoft.com/office/officeart/2005/8/layout/hList1"/>
    <dgm:cxn modelId="{AB129149-6F67-4E47-B94D-231F948D6220}" type="presParOf" srcId="{607FBA38-CE12-4DE1-8109-FAE3C74C7175}" destId="{7D771773-8849-4B2A-850E-BA3B0B4DF045}" srcOrd="0" destOrd="0" presId="urn:microsoft.com/office/officeart/2005/8/layout/hList1"/>
    <dgm:cxn modelId="{7AF99395-0BB5-4A15-8319-982BFF3669B0}" type="presParOf" srcId="{7D771773-8849-4B2A-850E-BA3B0B4DF045}" destId="{77E2D1B6-A99C-49C8-B733-75F895EFF5AB}" srcOrd="0" destOrd="0" presId="urn:microsoft.com/office/officeart/2005/8/layout/hList1"/>
    <dgm:cxn modelId="{9676A0B1-32D4-4721-956B-4AF28B2EC575}" type="presParOf" srcId="{7D771773-8849-4B2A-850E-BA3B0B4DF045}" destId="{2F1892C7-C8FD-45F7-A05F-62281BF7D6F2}" srcOrd="1" destOrd="0" presId="urn:microsoft.com/office/officeart/2005/8/layout/hList1"/>
    <dgm:cxn modelId="{EB8A0E8E-403B-4932-BFAA-544D7F28C319}" type="presParOf" srcId="{607FBA38-CE12-4DE1-8109-FAE3C74C7175}" destId="{735A2EB0-D388-4D9F-8BDC-C2BB9CB2D218}" srcOrd="1" destOrd="0" presId="urn:microsoft.com/office/officeart/2005/8/layout/hList1"/>
    <dgm:cxn modelId="{18185DB7-D5CB-44FF-A9C4-DAFA69AC4F72}" type="presParOf" srcId="{607FBA38-CE12-4DE1-8109-FAE3C74C7175}" destId="{273C05C1-DCFB-4832-85CD-0995241F3412}" srcOrd="2" destOrd="0" presId="urn:microsoft.com/office/officeart/2005/8/layout/hList1"/>
    <dgm:cxn modelId="{4F6B457B-7083-40F0-A733-9DBC63863570}" type="presParOf" srcId="{273C05C1-DCFB-4832-85CD-0995241F3412}" destId="{9E153E72-0C85-4505-B8DC-8FB399F87511}" srcOrd="0" destOrd="0" presId="urn:microsoft.com/office/officeart/2005/8/layout/hList1"/>
    <dgm:cxn modelId="{43D57409-E471-4703-A65F-BF59C34C88A6}" type="presParOf" srcId="{273C05C1-DCFB-4832-85CD-0995241F3412}" destId="{D3B9EC2B-9820-4615-9503-02EC332DC300}"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B3BE38C-5A6A-46D1-97AB-EE2335720D3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54887C6E-555F-42EC-B7AB-553CB3C2C71A}">
      <dgm:prSet phldrT="[Text]"/>
      <dgm:spPr/>
      <dgm:t>
        <a:bodyPr/>
        <a:lstStyle/>
        <a:p>
          <a:r>
            <a:rPr lang="en-GB" dirty="0"/>
            <a:t>If you see a patient who </a:t>
          </a:r>
          <a:r>
            <a:rPr lang="en-GB" b="1" dirty="0">
              <a:solidFill>
                <a:srgbClr val="FFC000"/>
              </a:solidFill>
            </a:rPr>
            <a:t>meets the case definition </a:t>
          </a:r>
          <a:r>
            <a:rPr lang="en-GB" dirty="0"/>
            <a:t>for possible clade I mpox, </a:t>
          </a:r>
          <a:r>
            <a:rPr lang="en-GB" b="1" dirty="0">
              <a:solidFill>
                <a:srgbClr val="FFC000"/>
              </a:solidFill>
            </a:rPr>
            <a:t>call Imported Fever Service ASAP 24/7 on 0844 788 8990</a:t>
          </a:r>
          <a:endParaRPr lang="en-GB" dirty="0">
            <a:solidFill>
              <a:srgbClr val="FFC000"/>
            </a:solidFill>
          </a:endParaRPr>
        </a:p>
      </dgm:t>
    </dgm:pt>
    <dgm:pt modelId="{B0CF6B15-4632-412F-AC9D-96A873A234AC}" type="parTrans" cxnId="{5A3478E9-6A34-4C56-AD39-DA3E36F7A325}">
      <dgm:prSet/>
      <dgm:spPr/>
      <dgm:t>
        <a:bodyPr/>
        <a:lstStyle/>
        <a:p>
          <a:endParaRPr lang="en-GB"/>
        </a:p>
      </dgm:t>
    </dgm:pt>
    <dgm:pt modelId="{E6565B4E-84B1-4D26-A8E9-DBC890592716}" type="sibTrans" cxnId="{5A3478E9-6A34-4C56-AD39-DA3E36F7A325}">
      <dgm:prSet/>
      <dgm:spPr/>
      <dgm:t>
        <a:bodyPr/>
        <a:lstStyle/>
        <a:p>
          <a:endParaRPr lang="en-GB"/>
        </a:p>
      </dgm:t>
    </dgm:pt>
    <dgm:pt modelId="{AB422F47-1104-499D-BE19-97FC371A2487}">
      <dgm:prSet/>
      <dgm:spPr/>
      <dgm:t>
        <a:bodyPr/>
        <a:lstStyle/>
        <a:p>
          <a:r>
            <a:rPr lang="en-GB" dirty="0"/>
            <a:t>IFS will advise on likelihood, differentials and testing. Currently approximately 24hr turnaround on testing </a:t>
          </a:r>
        </a:p>
      </dgm:t>
    </dgm:pt>
    <dgm:pt modelId="{64E77374-6A67-4614-8C74-A22A757BD004}" type="parTrans" cxnId="{19ECEEFE-756B-42DD-99E8-80A91585FC48}">
      <dgm:prSet/>
      <dgm:spPr/>
      <dgm:t>
        <a:bodyPr/>
        <a:lstStyle/>
        <a:p>
          <a:endParaRPr lang="en-GB"/>
        </a:p>
      </dgm:t>
    </dgm:pt>
    <dgm:pt modelId="{26FE2020-471F-4C48-8E07-4CB0227A78D9}" type="sibTrans" cxnId="{19ECEEFE-756B-42DD-99E8-80A91585FC48}">
      <dgm:prSet/>
      <dgm:spPr/>
      <dgm:t>
        <a:bodyPr/>
        <a:lstStyle/>
        <a:p>
          <a:endParaRPr lang="en-GB"/>
        </a:p>
      </dgm:t>
    </dgm:pt>
    <dgm:pt modelId="{2A4FCA78-BBBB-45DF-81B0-1699C85CBA1B}">
      <dgm:prSet/>
      <dgm:spPr/>
      <dgm:t>
        <a:bodyPr/>
        <a:lstStyle/>
        <a:p>
          <a:r>
            <a:rPr lang="en-GB" b="1" dirty="0">
              <a:solidFill>
                <a:srgbClr val="FFC000"/>
              </a:solidFill>
            </a:rPr>
            <a:t>Report all suspected cases urgently via phone to local UKHSA Health Protection Team (HPT) </a:t>
          </a:r>
        </a:p>
      </dgm:t>
    </dgm:pt>
    <dgm:pt modelId="{A9409FC3-C302-484C-B797-22A1BA71A562}" type="parTrans" cxnId="{4AC8507D-7149-42D7-BAC7-E522EBBD2726}">
      <dgm:prSet/>
      <dgm:spPr/>
      <dgm:t>
        <a:bodyPr/>
        <a:lstStyle/>
        <a:p>
          <a:endParaRPr lang="en-GB"/>
        </a:p>
      </dgm:t>
    </dgm:pt>
    <dgm:pt modelId="{0C8BF6C8-06ED-4512-A36E-6209775FA11A}" type="sibTrans" cxnId="{4AC8507D-7149-42D7-BAC7-E522EBBD2726}">
      <dgm:prSet/>
      <dgm:spPr/>
      <dgm:t>
        <a:bodyPr/>
        <a:lstStyle/>
        <a:p>
          <a:endParaRPr lang="en-GB"/>
        </a:p>
      </dgm:t>
    </dgm:pt>
    <dgm:pt modelId="{41A2CEEA-E272-4DC8-84AA-422679E6B19B}">
      <dgm:prSet/>
      <dgm:spPr/>
      <dgm:t>
        <a:bodyPr/>
        <a:lstStyle/>
        <a:p>
          <a:r>
            <a:rPr lang="en-GB" b="0"/>
            <a:t>HPT can support with risk assessment. </a:t>
          </a:r>
          <a:endParaRPr lang="en-GB" b="0" dirty="0"/>
        </a:p>
      </dgm:t>
    </dgm:pt>
    <dgm:pt modelId="{A85F6A7A-D34A-42E8-AC3F-CB081CCA1D98}" type="parTrans" cxnId="{F7B90AF1-728F-44D3-AFE7-FFF296C015D8}">
      <dgm:prSet/>
      <dgm:spPr/>
      <dgm:t>
        <a:bodyPr/>
        <a:lstStyle/>
        <a:p>
          <a:endParaRPr lang="en-GB"/>
        </a:p>
      </dgm:t>
    </dgm:pt>
    <dgm:pt modelId="{C5C11A62-EC56-4B72-A015-A0F9A5B3EA8A}" type="sibTrans" cxnId="{F7B90AF1-728F-44D3-AFE7-FFF296C015D8}">
      <dgm:prSet/>
      <dgm:spPr/>
      <dgm:t>
        <a:bodyPr/>
        <a:lstStyle/>
        <a:p>
          <a:endParaRPr lang="en-GB"/>
        </a:p>
      </dgm:t>
    </dgm:pt>
    <dgm:pt modelId="{AB71EF7B-FDAF-43C9-B76C-81AD84CDDFAA}">
      <dgm:prSet/>
      <dgm:spPr/>
      <dgm:t>
        <a:bodyPr/>
        <a:lstStyle/>
        <a:p>
          <a:r>
            <a:rPr lang="en-GB" b="0" dirty="0"/>
            <a:t>Also liaise with your local Infection Prevention Specialist</a:t>
          </a:r>
        </a:p>
      </dgm:t>
    </dgm:pt>
    <dgm:pt modelId="{69B366AA-654B-4DB3-BD22-FDA8880EA782}" type="parTrans" cxnId="{CB1DB94E-7E14-40D7-84F1-2918E02F2BF1}">
      <dgm:prSet/>
      <dgm:spPr/>
      <dgm:t>
        <a:bodyPr/>
        <a:lstStyle/>
        <a:p>
          <a:endParaRPr lang="en-GB"/>
        </a:p>
      </dgm:t>
    </dgm:pt>
    <dgm:pt modelId="{60EAE581-1C51-462C-868D-F53A3A4A7621}" type="sibTrans" cxnId="{CB1DB94E-7E14-40D7-84F1-2918E02F2BF1}">
      <dgm:prSet/>
      <dgm:spPr/>
      <dgm:t>
        <a:bodyPr/>
        <a:lstStyle/>
        <a:p>
          <a:endParaRPr lang="en-GB"/>
        </a:p>
      </dgm:t>
    </dgm:pt>
    <dgm:pt modelId="{087B9911-FD45-4C4E-929E-9D3A74BFF225}">
      <dgm:prSet/>
      <dgm:spPr/>
      <dgm:t>
        <a:bodyPr/>
        <a:lstStyle/>
        <a:p>
          <a:r>
            <a:rPr lang="en-GB" b="0" dirty="0"/>
            <a:t>Where admission is planned, contact the local hospital regarding appropriate isolation before patient arrives  </a:t>
          </a:r>
        </a:p>
      </dgm:t>
    </dgm:pt>
    <dgm:pt modelId="{BC25B273-CE04-4D4A-A518-A9F9A224E610}" type="parTrans" cxnId="{CF136624-084A-4A77-81B4-76FC6A0C864D}">
      <dgm:prSet/>
      <dgm:spPr/>
      <dgm:t>
        <a:bodyPr/>
        <a:lstStyle/>
        <a:p>
          <a:endParaRPr lang="en-GB"/>
        </a:p>
      </dgm:t>
    </dgm:pt>
    <dgm:pt modelId="{AAF57F3F-C13A-46BF-B0F1-3047A3F2383F}" type="sibTrans" cxnId="{CF136624-084A-4A77-81B4-76FC6A0C864D}">
      <dgm:prSet/>
      <dgm:spPr/>
      <dgm:t>
        <a:bodyPr/>
        <a:lstStyle/>
        <a:p>
          <a:endParaRPr lang="en-GB"/>
        </a:p>
      </dgm:t>
    </dgm:pt>
    <dgm:pt modelId="{AA430B5B-BB8F-4E19-B383-BDEB0F9ED403}" type="pres">
      <dgm:prSet presAssocID="{7B3BE38C-5A6A-46D1-97AB-EE2335720D38}" presName="linear" presStyleCnt="0">
        <dgm:presLayoutVars>
          <dgm:animLvl val="lvl"/>
          <dgm:resizeHandles val="exact"/>
        </dgm:presLayoutVars>
      </dgm:prSet>
      <dgm:spPr/>
    </dgm:pt>
    <dgm:pt modelId="{3A2AA7C5-CDA4-43F0-A0A6-7E9894C742F8}" type="pres">
      <dgm:prSet presAssocID="{54887C6E-555F-42EC-B7AB-553CB3C2C71A}" presName="parentText" presStyleLbl="node1" presStyleIdx="0" presStyleCnt="6">
        <dgm:presLayoutVars>
          <dgm:chMax val="0"/>
          <dgm:bulletEnabled val="1"/>
        </dgm:presLayoutVars>
      </dgm:prSet>
      <dgm:spPr/>
    </dgm:pt>
    <dgm:pt modelId="{81F458F2-E28D-42B0-9C22-AE66CE1E8C06}" type="pres">
      <dgm:prSet presAssocID="{E6565B4E-84B1-4D26-A8E9-DBC890592716}" presName="spacer" presStyleCnt="0"/>
      <dgm:spPr/>
    </dgm:pt>
    <dgm:pt modelId="{21893EC6-A90C-449E-8160-34F9FAC8C03E}" type="pres">
      <dgm:prSet presAssocID="{AB422F47-1104-499D-BE19-97FC371A2487}" presName="parentText" presStyleLbl="node1" presStyleIdx="1" presStyleCnt="6">
        <dgm:presLayoutVars>
          <dgm:chMax val="0"/>
          <dgm:bulletEnabled val="1"/>
        </dgm:presLayoutVars>
      </dgm:prSet>
      <dgm:spPr/>
    </dgm:pt>
    <dgm:pt modelId="{91067036-CB4C-4451-A669-CEBEFC5DF3C0}" type="pres">
      <dgm:prSet presAssocID="{26FE2020-471F-4C48-8E07-4CB0227A78D9}" presName="spacer" presStyleCnt="0"/>
      <dgm:spPr/>
    </dgm:pt>
    <dgm:pt modelId="{BD196D0E-96FB-4AD0-B500-E9F04545CAE1}" type="pres">
      <dgm:prSet presAssocID="{2A4FCA78-BBBB-45DF-81B0-1699C85CBA1B}" presName="parentText" presStyleLbl="node1" presStyleIdx="2" presStyleCnt="6">
        <dgm:presLayoutVars>
          <dgm:chMax val="0"/>
          <dgm:bulletEnabled val="1"/>
        </dgm:presLayoutVars>
      </dgm:prSet>
      <dgm:spPr/>
    </dgm:pt>
    <dgm:pt modelId="{F2BCF4B6-1354-4DC1-AF25-E3D4E928EA3E}" type="pres">
      <dgm:prSet presAssocID="{0C8BF6C8-06ED-4512-A36E-6209775FA11A}" presName="spacer" presStyleCnt="0"/>
      <dgm:spPr/>
    </dgm:pt>
    <dgm:pt modelId="{4302D54D-E46B-4141-9AA0-C99E21B3860B}" type="pres">
      <dgm:prSet presAssocID="{41A2CEEA-E272-4DC8-84AA-422679E6B19B}" presName="parentText" presStyleLbl="node1" presStyleIdx="3" presStyleCnt="6">
        <dgm:presLayoutVars>
          <dgm:chMax val="0"/>
          <dgm:bulletEnabled val="1"/>
        </dgm:presLayoutVars>
      </dgm:prSet>
      <dgm:spPr/>
    </dgm:pt>
    <dgm:pt modelId="{1591A32E-DF28-4C43-AD3D-B88A4D1D2243}" type="pres">
      <dgm:prSet presAssocID="{C5C11A62-EC56-4B72-A015-A0F9A5B3EA8A}" presName="spacer" presStyleCnt="0"/>
      <dgm:spPr/>
    </dgm:pt>
    <dgm:pt modelId="{A752C199-8912-4429-BAD4-3096E9ABC9FF}" type="pres">
      <dgm:prSet presAssocID="{AB71EF7B-FDAF-43C9-B76C-81AD84CDDFAA}" presName="parentText" presStyleLbl="node1" presStyleIdx="4" presStyleCnt="6">
        <dgm:presLayoutVars>
          <dgm:chMax val="0"/>
          <dgm:bulletEnabled val="1"/>
        </dgm:presLayoutVars>
      </dgm:prSet>
      <dgm:spPr/>
    </dgm:pt>
    <dgm:pt modelId="{B2205C3C-FBBF-476D-86C0-55B50FB51EE8}" type="pres">
      <dgm:prSet presAssocID="{60EAE581-1C51-462C-868D-F53A3A4A7621}" presName="spacer" presStyleCnt="0"/>
      <dgm:spPr/>
    </dgm:pt>
    <dgm:pt modelId="{C433B453-2271-469B-B719-948011ADC9C6}" type="pres">
      <dgm:prSet presAssocID="{087B9911-FD45-4C4E-929E-9D3A74BFF225}" presName="parentText" presStyleLbl="node1" presStyleIdx="5" presStyleCnt="6">
        <dgm:presLayoutVars>
          <dgm:chMax val="0"/>
          <dgm:bulletEnabled val="1"/>
        </dgm:presLayoutVars>
      </dgm:prSet>
      <dgm:spPr/>
    </dgm:pt>
  </dgm:ptLst>
  <dgm:cxnLst>
    <dgm:cxn modelId="{FB798509-CD83-4A29-A579-C178C1C08D07}" type="presOf" srcId="{41A2CEEA-E272-4DC8-84AA-422679E6B19B}" destId="{4302D54D-E46B-4141-9AA0-C99E21B3860B}" srcOrd="0" destOrd="0" presId="urn:microsoft.com/office/officeart/2005/8/layout/vList2"/>
    <dgm:cxn modelId="{CF136624-084A-4A77-81B4-76FC6A0C864D}" srcId="{7B3BE38C-5A6A-46D1-97AB-EE2335720D38}" destId="{087B9911-FD45-4C4E-929E-9D3A74BFF225}" srcOrd="5" destOrd="0" parTransId="{BC25B273-CE04-4D4A-A518-A9F9A224E610}" sibTransId="{AAF57F3F-C13A-46BF-B0F1-3047A3F2383F}"/>
    <dgm:cxn modelId="{445E9633-7002-4F1A-AD56-519F41E6BDC3}" type="presOf" srcId="{AB422F47-1104-499D-BE19-97FC371A2487}" destId="{21893EC6-A90C-449E-8160-34F9FAC8C03E}" srcOrd="0" destOrd="0" presId="urn:microsoft.com/office/officeart/2005/8/layout/vList2"/>
    <dgm:cxn modelId="{61E8B55B-C614-432B-AEAE-0B7D637BD3E9}" type="presOf" srcId="{087B9911-FD45-4C4E-929E-9D3A74BFF225}" destId="{C433B453-2271-469B-B719-948011ADC9C6}" srcOrd="0" destOrd="0" presId="urn:microsoft.com/office/officeart/2005/8/layout/vList2"/>
    <dgm:cxn modelId="{CB1DB94E-7E14-40D7-84F1-2918E02F2BF1}" srcId="{7B3BE38C-5A6A-46D1-97AB-EE2335720D38}" destId="{AB71EF7B-FDAF-43C9-B76C-81AD84CDDFAA}" srcOrd="4" destOrd="0" parTransId="{69B366AA-654B-4DB3-BD22-FDA8880EA782}" sibTransId="{60EAE581-1C51-462C-868D-F53A3A4A7621}"/>
    <dgm:cxn modelId="{0059D658-B707-4272-8655-BE75D3C84F75}" type="presOf" srcId="{7B3BE38C-5A6A-46D1-97AB-EE2335720D38}" destId="{AA430B5B-BB8F-4E19-B383-BDEB0F9ED403}" srcOrd="0" destOrd="0" presId="urn:microsoft.com/office/officeart/2005/8/layout/vList2"/>
    <dgm:cxn modelId="{4AC8507D-7149-42D7-BAC7-E522EBBD2726}" srcId="{7B3BE38C-5A6A-46D1-97AB-EE2335720D38}" destId="{2A4FCA78-BBBB-45DF-81B0-1699C85CBA1B}" srcOrd="2" destOrd="0" parTransId="{A9409FC3-C302-484C-B797-22A1BA71A562}" sibTransId="{0C8BF6C8-06ED-4512-A36E-6209775FA11A}"/>
    <dgm:cxn modelId="{EA20B497-21B9-4319-918A-E043FF14FAB3}" type="presOf" srcId="{2A4FCA78-BBBB-45DF-81B0-1699C85CBA1B}" destId="{BD196D0E-96FB-4AD0-B500-E9F04545CAE1}" srcOrd="0" destOrd="0" presId="urn:microsoft.com/office/officeart/2005/8/layout/vList2"/>
    <dgm:cxn modelId="{461904BE-CB51-4D0D-818A-5A8B36CA9CEF}" type="presOf" srcId="{54887C6E-555F-42EC-B7AB-553CB3C2C71A}" destId="{3A2AA7C5-CDA4-43F0-A0A6-7E9894C742F8}" srcOrd="0" destOrd="0" presId="urn:microsoft.com/office/officeart/2005/8/layout/vList2"/>
    <dgm:cxn modelId="{5A3478E9-6A34-4C56-AD39-DA3E36F7A325}" srcId="{7B3BE38C-5A6A-46D1-97AB-EE2335720D38}" destId="{54887C6E-555F-42EC-B7AB-553CB3C2C71A}" srcOrd="0" destOrd="0" parTransId="{B0CF6B15-4632-412F-AC9D-96A873A234AC}" sibTransId="{E6565B4E-84B1-4D26-A8E9-DBC890592716}"/>
    <dgm:cxn modelId="{F7B90AF1-728F-44D3-AFE7-FFF296C015D8}" srcId="{7B3BE38C-5A6A-46D1-97AB-EE2335720D38}" destId="{41A2CEEA-E272-4DC8-84AA-422679E6B19B}" srcOrd="3" destOrd="0" parTransId="{A85F6A7A-D34A-42E8-AC3F-CB081CCA1D98}" sibTransId="{C5C11A62-EC56-4B72-A015-A0F9A5B3EA8A}"/>
    <dgm:cxn modelId="{B06108F5-4CB9-44D7-8CCE-CF0DAAFEE090}" type="presOf" srcId="{AB71EF7B-FDAF-43C9-B76C-81AD84CDDFAA}" destId="{A752C199-8912-4429-BAD4-3096E9ABC9FF}" srcOrd="0" destOrd="0" presId="urn:microsoft.com/office/officeart/2005/8/layout/vList2"/>
    <dgm:cxn modelId="{19ECEEFE-756B-42DD-99E8-80A91585FC48}" srcId="{7B3BE38C-5A6A-46D1-97AB-EE2335720D38}" destId="{AB422F47-1104-499D-BE19-97FC371A2487}" srcOrd="1" destOrd="0" parTransId="{64E77374-6A67-4614-8C74-A22A757BD004}" sibTransId="{26FE2020-471F-4C48-8E07-4CB0227A78D9}"/>
    <dgm:cxn modelId="{C96B659F-923D-472F-AC83-D68FDB9EE825}" type="presParOf" srcId="{AA430B5B-BB8F-4E19-B383-BDEB0F9ED403}" destId="{3A2AA7C5-CDA4-43F0-A0A6-7E9894C742F8}" srcOrd="0" destOrd="0" presId="urn:microsoft.com/office/officeart/2005/8/layout/vList2"/>
    <dgm:cxn modelId="{102FC131-E951-4A5B-85C9-6ACFCFEBABA5}" type="presParOf" srcId="{AA430B5B-BB8F-4E19-B383-BDEB0F9ED403}" destId="{81F458F2-E28D-42B0-9C22-AE66CE1E8C06}" srcOrd="1" destOrd="0" presId="urn:microsoft.com/office/officeart/2005/8/layout/vList2"/>
    <dgm:cxn modelId="{6185E03C-5260-4A7A-B763-440C387CEC99}" type="presParOf" srcId="{AA430B5B-BB8F-4E19-B383-BDEB0F9ED403}" destId="{21893EC6-A90C-449E-8160-34F9FAC8C03E}" srcOrd="2" destOrd="0" presId="urn:microsoft.com/office/officeart/2005/8/layout/vList2"/>
    <dgm:cxn modelId="{CAB42F0E-545A-477A-AF48-73B9A27335A0}" type="presParOf" srcId="{AA430B5B-BB8F-4E19-B383-BDEB0F9ED403}" destId="{91067036-CB4C-4451-A669-CEBEFC5DF3C0}" srcOrd="3" destOrd="0" presId="urn:microsoft.com/office/officeart/2005/8/layout/vList2"/>
    <dgm:cxn modelId="{631FFB29-252F-4622-8800-4764E6D4C86E}" type="presParOf" srcId="{AA430B5B-BB8F-4E19-B383-BDEB0F9ED403}" destId="{BD196D0E-96FB-4AD0-B500-E9F04545CAE1}" srcOrd="4" destOrd="0" presId="urn:microsoft.com/office/officeart/2005/8/layout/vList2"/>
    <dgm:cxn modelId="{D5612F17-FC73-4E56-9599-AB89395E8ADE}" type="presParOf" srcId="{AA430B5B-BB8F-4E19-B383-BDEB0F9ED403}" destId="{F2BCF4B6-1354-4DC1-AF25-E3D4E928EA3E}" srcOrd="5" destOrd="0" presId="urn:microsoft.com/office/officeart/2005/8/layout/vList2"/>
    <dgm:cxn modelId="{7F7C8279-EEED-42D7-81F1-AC786DBC6C07}" type="presParOf" srcId="{AA430B5B-BB8F-4E19-B383-BDEB0F9ED403}" destId="{4302D54D-E46B-4141-9AA0-C99E21B3860B}" srcOrd="6" destOrd="0" presId="urn:microsoft.com/office/officeart/2005/8/layout/vList2"/>
    <dgm:cxn modelId="{A0AE58E2-D8EB-4B42-BCE1-5AC12A320D85}" type="presParOf" srcId="{AA430B5B-BB8F-4E19-B383-BDEB0F9ED403}" destId="{1591A32E-DF28-4C43-AD3D-B88A4D1D2243}" srcOrd="7" destOrd="0" presId="urn:microsoft.com/office/officeart/2005/8/layout/vList2"/>
    <dgm:cxn modelId="{99AFF24D-C5BD-4974-B2EC-98BBCF34B6D5}" type="presParOf" srcId="{AA430B5B-BB8F-4E19-B383-BDEB0F9ED403}" destId="{A752C199-8912-4429-BAD4-3096E9ABC9FF}" srcOrd="8" destOrd="0" presId="urn:microsoft.com/office/officeart/2005/8/layout/vList2"/>
    <dgm:cxn modelId="{AB92F94D-CE07-431A-A585-50E7C58C06D8}" type="presParOf" srcId="{AA430B5B-BB8F-4E19-B383-BDEB0F9ED403}" destId="{B2205C3C-FBBF-476D-86C0-55B50FB51EE8}" srcOrd="9" destOrd="0" presId="urn:microsoft.com/office/officeart/2005/8/layout/vList2"/>
    <dgm:cxn modelId="{4463E244-1A88-4C39-BF3E-9405C11806BC}" type="presParOf" srcId="{AA430B5B-BB8F-4E19-B383-BDEB0F9ED403}" destId="{C433B453-2271-469B-B719-948011ADC9C6}"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B8BFCE0-798A-453E-9942-421E16EC4F7E}" type="doc">
      <dgm:prSet loTypeId="urn:microsoft.com/office/officeart/2005/8/layout/pyramid3" loCatId="pyramid" qsTypeId="urn:microsoft.com/office/officeart/2005/8/quickstyle/3d3" qsCatId="3D" csTypeId="urn:microsoft.com/office/officeart/2005/8/colors/colorful2" csCatId="colorful" phldr="1"/>
      <dgm:spPr/>
    </dgm:pt>
    <dgm:pt modelId="{70996C19-68FF-4848-8F0F-B784C12F0D10}">
      <dgm:prSet phldrT="[Text]" custT="1"/>
      <dgm:spPr/>
      <dgm:t>
        <a:bodyPr/>
        <a:lstStyle/>
        <a:p>
          <a:r>
            <a:rPr lang="en-GB" sz="1700" b="1">
              <a:solidFill>
                <a:schemeClr val="bg1"/>
              </a:solidFill>
            </a:rPr>
            <a:t>Elimination </a:t>
          </a:r>
          <a:endParaRPr lang="en-GB" sz="1700" b="1" dirty="0">
            <a:solidFill>
              <a:schemeClr val="bg1"/>
            </a:solidFill>
          </a:endParaRPr>
        </a:p>
      </dgm:t>
    </dgm:pt>
    <dgm:pt modelId="{87DAEAFF-8BE6-4447-B59E-DF60455BF249}" type="parTrans" cxnId="{61CB3D91-F8E2-4FB7-A2A5-5CB0247D2938}">
      <dgm:prSet/>
      <dgm:spPr/>
      <dgm:t>
        <a:bodyPr/>
        <a:lstStyle/>
        <a:p>
          <a:endParaRPr lang="en-GB" sz="1700" b="1">
            <a:solidFill>
              <a:schemeClr val="bg1"/>
            </a:solidFill>
          </a:endParaRPr>
        </a:p>
      </dgm:t>
    </dgm:pt>
    <dgm:pt modelId="{6587D0BD-0F0D-4720-8BED-2599A279C31F}" type="sibTrans" cxnId="{61CB3D91-F8E2-4FB7-A2A5-5CB0247D2938}">
      <dgm:prSet/>
      <dgm:spPr/>
      <dgm:t>
        <a:bodyPr/>
        <a:lstStyle/>
        <a:p>
          <a:endParaRPr lang="en-GB" sz="1700" b="1">
            <a:solidFill>
              <a:schemeClr val="bg1"/>
            </a:solidFill>
          </a:endParaRPr>
        </a:p>
      </dgm:t>
    </dgm:pt>
    <dgm:pt modelId="{77D5BB09-D072-4DD6-ABBE-CE3085099305}">
      <dgm:prSet phldrT="[Text]" custT="1"/>
      <dgm:spPr/>
      <dgm:t>
        <a:bodyPr/>
        <a:lstStyle/>
        <a:p>
          <a:r>
            <a:rPr lang="en-GB" sz="1700" b="1">
              <a:solidFill>
                <a:schemeClr val="bg1"/>
              </a:solidFill>
            </a:rPr>
            <a:t>Substitution </a:t>
          </a:r>
          <a:endParaRPr lang="en-GB" sz="1700" b="1" dirty="0">
            <a:solidFill>
              <a:schemeClr val="bg1"/>
            </a:solidFill>
          </a:endParaRPr>
        </a:p>
      </dgm:t>
    </dgm:pt>
    <dgm:pt modelId="{A92D204A-37C4-43A4-9770-893F19D22619}" type="parTrans" cxnId="{A26DC0F0-95FE-43BA-B237-9111DE5D97D2}">
      <dgm:prSet/>
      <dgm:spPr/>
      <dgm:t>
        <a:bodyPr/>
        <a:lstStyle/>
        <a:p>
          <a:endParaRPr lang="en-GB" sz="1700" b="1">
            <a:solidFill>
              <a:schemeClr val="bg1"/>
            </a:solidFill>
          </a:endParaRPr>
        </a:p>
      </dgm:t>
    </dgm:pt>
    <dgm:pt modelId="{D5618E8A-0F59-44D1-9E3E-1811FBF4F535}" type="sibTrans" cxnId="{A26DC0F0-95FE-43BA-B237-9111DE5D97D2}">
      <dgm:prSet/>
      <dgm:spPr/>
      <dgm:t>
        <a:bodyPr/>
        <a:lstStyle/>
        <a:p>
          <a:endParaRPr lang="en-GB" sz="1700" b="1">
            <a:solidFill>
              <a:schemeClr val="bg1"/>
            </a:solidFill>
          </a:endParaRPr>
        </a:p>
      </dgm:t>
    </dgm:pt>
    <dgm:pt modelId="{41FBB6BF-5ACE-477B-A06F-0A569A866F21}">
      <dgm:prSet phldrT="[Text]" custT="1"/>
      <dgm:spPr/>
      <dgm:t>
        <a:bodyPr/>
        <a:lstStyle/>
        <a:p>
          <a:r>
            <a:rPr lang="en-GB" sz="1700" b="1">
              <a:solidFill>
                <a:schemeClr val="bg1"/>
              </a:solidFill>
            </a:rPr>
            <a:t>Engineering</a:t>
          </a:r>
          <a:endParaRPr lang="en-GB" sz="1700" b="1" dirty="0">
            <a:solidFill>
              <a:schemeClr val="bg1"/>
            </a:solidFill>
          </a:endParaRPr>
        </a:p>
      </dgm:t>
    </dgm:pt>
    <dgm:pt modelId="{9EAF3935-8C4C-46F3-9659-4935969C7042}" type="parTrans" cxnId="{52FDA58D-271F-4525-89AB-EAF91828B5AC}">
      <dgm:prSet/>
      <dgm:spPr/>
      <dgm:t>
        <a:bodyPr/>
        <a:lstStyle/>
        <a:p>
          <a:endParaRPr lang="en-GB" sz="1700" b="1">
            <a:solidFill>
              <a:schemeClr val="bg1"/>
            </a:solidFill>
          </a:endParaRPr>
        </a:p>
      </dgm:t>
    </dgm:pt>
    <dgm:pt modelId="{4E054B85-2708-47E0-9E8B-FA99048BEA16}" type="sibTrans" cxnId="{52FDA58D-271F-4525-89AB-EAF91828B5AC}">
      <dgm:prSet/>
      <dgm:spPr/>
      <dgm:t>
        <a:bodyPr/>
        <a:lstStyle/>
        <a:p>
          <a:endParaRPr lang="en-GB" sz="1700" b="1">
            <a:solidFill>
              <a:schemeClr val="bg1"/>
            </a:solidFill>
          </a:endParaRPr>
        </a:p>
      </dgm:t>
    </dgm:pt>
    <dgm:pt modelId="{09100A39-21FA-4AAC-8D8C-38D860D585DB}">
      <dgm:prSet phldrT="[Text]" custT="1"/>
      <dgm:spPr/>
      <dgm:t>
        <a:bodyPr/>
        <a:lstStyle/>
        <a:p>
          <a:r>
            <a:rPr lang="en-GB" sz="1700" b="1">
              <a:solidFill>
                <a:schemeClr val="bg1"/>
              </a:solidFill>
            </a:rPr>
            <a:t>Administration </a:t>
          </a:r>
          <a:endParaRPr lang="en-GB" sz="1700" b="1" dirty="0">
            <a:solidFill>
              <a:schemeClr val="bg1"/>
            </a:solidFill>
          </a:endParaRPr>
        </a:p>
      </dgm:t>
    </dgm:pt>
    <dgm:pt modelId="{4ED1101D-05A0-4718-A62A-FDBE07B21747}" type="parTrans" cxnId="{84C460BB-47F7-485A-AF20-9F980F0A4FBD}">
      <dgm:prSet/>
      <dgm:spPr/>
      <dgm:t>
        <a:bodyPr/>
        <a:lstStyle/>
        <a:p>
          <a:endParaRPr lang="en-GB" sz="1700" b="1">
            <a:solidFill>
              <a:schemeClr val="bg1"/>
            </a:solidFill>
          </a:endParaRPr>
        </a:p>
      </dgm:t>
    </dgm:pt>
    <dgm:pt modelId="{0EEC829D-5B17-4D11-A26D-F4645C745E9F}" type="sibTrans" cxnId="{84C460BB-47F7-485A-AF20-9F980F0A4FBD}">
      <dgm:prSet/>
      <dgm:spPr/>
      <dgm:t>
        <a:bodyPr/>
        <a:lstStyle/>
        <a:p>
          <a:endParaRPr lang="en-GB" sz="1700" b="1">
            <a:solidFill>
              <a:schemeClr val="bg1"/>
            </a:solidFill>
          </a:endParaRPr>
        </a:p>
      </dgm:t>
    </dgm:pt>
    <dgm:pt modelId="{7C34CFB3-44E3-480D-9805-ADD18BEC1FF8}">
      <dgm:prSet phldrT="[Text]" custT="1"/>
      <dgm:spPr/>
      <dgm:t>
        <a:bodyPr/>
        <a:lstStyle/>
        <a:p>
          <a:r>
            <a:rPr lang="en-GB" sz="1700" b="1">
              <a:solidFill>
                <a:schemeClr val="bg1"/>
              </a:solidFill>
            </a:rPr>
            <a:t>PPE </a:t>
          </a:r>
          <a:endParaRPr lang="en-GB" sz="1700" b="1" dirty="0">
            <a:solidFill>
              <a:schemeClr val="bg1"/>
            </a:solidFill>
          </a:endParaRPr>
        </a:p>
      </dgm:t>
    </dgm:pt>
    <dgm:pt modelId="{CCE75E60-F3CC-44E4-BBEE-23A93BBE9D83}" type="parTrans" cxnId="{907B9FB4-75A0-46F2-B7BC-A7B76402B35B}">
      <dgm:prSet/>
      <dgm:spPr/>
      <dgm:t>
        <a:bodyPr/>
        <a:lstStyle/>
        <a:p>
          <a:endParaRPr lang="en-GB" sz="1700" b="1">
            <a:solidFill>
              <a:schemeClr val="bg1"/>
            </a:solidFill>
          </a:endParaRPr>
        </a:p>
      </dgm:t>
    </dgm:pt>
    <dgm:pt modelId="{CE4C144F-5708-423F-987A-EBADE31C8619}" type="sibTrans" cxnId="{907B9FB4-75A0-46F2-B7BC-A7B76402B35B}">
      <dgm:prSet/>
      <dgm:spPr/>
      <dgm:t>
        <a:bodyPr/>
        <a:lstStyle/>
        <a:p>
          <a:endParaRPr lang="en-GB" sz="1700" b="1">
            <a:solidFill>
              <a:schemeClr val="bg1"/>
            </a:solidFill>
          </a:endParaRPr>
        </a:p>
      </dgm:t>
    </dgm:pt>
    <dgm:pt modelId="{2120D4E1-8DA5-4C63-A1F7-AAD03C9C5724}" type="pres">
      <dgm:prSet presAssocID="{AB8BFCE0-798A-453E-9942-421E16EC4F7E}" presName="Name0" presStyleCnt="0">
        <dgm:presLayoutVars>
          <dgm:dir/>
          <dgm:animLvl val="lvl"/>
          <dgm:resizeHandles val="exact"/>
        </dgm:presLayoutVars>
      </dgm:prSet>
      <dgm:spPr/>
    </dgm:pt>
    <dgm:pt modelId="{0099F681-188E-4FEF-A89E-FE2F90A7F254}" type="pres">
      <dgm:prSet presAssocID="{70996C19-68FF-4848-8F0F-B784C12F0D10}" presName="Name8" presStyleCnt="0"/>
      <dgm:spPr/>
    </dgm:pt>
    <dgm:pt modelId="{2766B76A-BA68-4CB3-8200-B22CD34F7C99}" type="pres">
      <dgm:prSet presAssocID="{70996C19-68FF-4848-8F0F-B784C12F0D10}" presName="level" presStyleLbl="node1" presStyleIdx="0" presStyleCnt="5">
        <dgm:presLayoutVars>
          <dgm:chMax val="1"/>
          <dgm:bulletEnabled val="1"/>
        </dgm:presLayoutVars>
      </dgm:prSet>
      <dgm:spPr/>
    </dgm:pt>
    <dgm:pt modelId="{2DE127A6-E98C-48A3-A765-D6118271A044}" type="pres">
      <dgm:prSet presAssocID="{70996C19-68FF-4848-8F0F-B784C12F0D10}" presName="levelTx" presStyleLbl="revTx" presStyleIdx="0" presStyleCnt="0">
        <dgm:presLayoutVars>
          <dgm:chMax val="1"/>
          <dgm:bulletEnabled val="1"/>
        </dgm:presLayoutVars>
      </dgm:prSet>
      <dgm:spPr/>
    </dgm:pt>
    <dgm:pt modelId="{4A1F0E27-17AA-4370-B6E2-EEE4CD73E258}" type="pres">
      <dgm:prSet presAssocID="{77D5BB09-D072-4DD6-ABBE-CE3085099305}" presName="Name8" presStyleCnt="0"/>
      <dgm:spPr/>
    </dgm:pt>
    <dgm:pt modelId="{88C58B73-7FEA-46EF-B942-4AFB081043AB}" type="pres">
      <dgm:prSet presAssocID="{77D5BB09-D072-4DD6-ABBE-CE3085099305}" presName="level" presStyleLbl="node1" presStyleIdx="1" presStyleCnt="5">
        <dgm:presLayoutVars>
          <dgm:chMax val="1"/>
          <dgm:bulletEnabled val="1"/>
        </dgm:presLayoutVars>
      </dgm:prSet>
      <dgm:spPr/>
    </dgm:pt>
    <dgm:pt modelId="{73050C87-6CE2-4FFF-851C-E2B836CF0FF1}" type="pres">
      <dgm:prSet presAssocID="{77D5BB09-D072-4DD6-ABBE-CE3085099305}" presName="levelTx" presStyleLbl="revTx" presStyleIdx="0" presStyleCnt="0">
        <dgm:presLayoutVars>
          <dgm:chMax val="1"/>
          <dgm:bulletEnabled val="1"/>
        </dgm:presLayoutVars>
      </dgm:prSet>
      <dgm:spPr/>
    </dgm:pt>
    <dgm:pt modelId="{FC160B5A-14BB-4C92-8478-DD142DB6432F}" type="pres">
      <dgm:prSet presAssocID="{41FBB6BF-5ACE-477B-A06F-0A569A866F21}" presName="Name8" presStyleCnt="0"/>
      <dgm:spPr/>
    </dgm:pt>
    <dgm:pt modelId="{0D2A5E56-C4A3-47FF-BB47-4031D2D3F8A9}" type="pres">
      <dgm:prSet presAssocID="{41FBB6BF-5ACE-477B-A06F-0A569A866F21}" presName="level" presStyleLbl="node1" presStyleIdx="2" presStyleCnt="5">
        <dgm:presLayoutVars>
          <dgm:chMax val="1"/>
          <dgm:bulletEnabled val="1"/>
        </dgm:presLayoutVars>
      </dgm:prSet>
      <dgm:spPr/>
    </dgm:pt>
    <dgm:pt modelId="{DAD26C47-3192-4293-A9D7-958182C70285}" type="pres">
      <dgm:prSet presAssocID="{41FBB6BF-5ACE-477B-A06F-0A569A866F21}" presName="levelTx" presStyleLbl="revTx" presStyleIdx="0" presStyleCnt="0">
        <dgm:presLayoutVars>
          <dgm:chMax val="1"/>
          <dgm:bulletEnabled val="1"/>
        </dgm:presLayoutVars>
      </dgm:prSet>
      <dgm:spPr/>
    </dgm:pt>
    <dgm:pt modelId="{8D58B338-8FF3-4FAF-B948-0605C2C11786}" type="pres">
      <dgm:prSet presAssocID="{09100A39-21FA-4AAC-8D8C-38D860D585DB}" presName="Name8" presStyleCnt="0"/>
      <dgm:spPr/>
    </dgm:pt>
    <dgm:pt modelId="{97620900-C693-4B5F-BEF0-3BC973720490}" type="pres">
      <dgm:prSet presAssocID="{09100A39-21FA-4AAC-8D8C-38D860D585DB}" presName="level" presStyleLbl="node1" presStyleIdx="3" presStyleCnt="5">
        <dgm:presLayoutVars>
          <dgm:chMax val="1"/>
          <dgm:bulletEnabled val="1"/>
        </dgm:presLayoutVars>
      </dgm:prSet>
      <dgm:spPr/>
    </dgm:pt>
    <dgm:pt modelId="{05C4E388-2D14-4193-A827-1863F72C990E}" type="pres">
      <dgm:prSet presAssocID="{09100A39-21FA-4AAC-8D8C-38D860D585DB}" presName="levelTx" presStyleLbl="revTx" presStyleIdx="0" presStyleCnt="0">
        <dgm:presLayoutVars>
          <dgm:chMax val="1"/>
          <dgm:bulletEnabled val="1"/>
        </dgm:presLayoutVars>
      </dgm:prSet>
      <dgm:spPr/>
    </dgm:pt>
    <dgm:pt modelId="{8878A088-08DD-4DAA-9AC0-D791F6A6421D}" type="pres">
      <dgm:prSet presAssocID="{7C34CFB3-44E3-480D-9805-ADD18BEC1FF8}" presName="Name8" presStyleCnt="0"/>
      <dgm:spPr/>
    </dgm:pt>
    <dgm:pt modelId="{69F27DE3-53D7-4EC0-B73C-559B4E73FC78}" type="pres">
      <dgm:prSet presAssocID="{7C34CFB3-44E3-480D-9805-ADD18BEC1FF8}" presName="level" presStyleLbl="node1" presStyleIdx="4" presStyleCnt="5">
        <dgm:presLayoutVars>
          <dgm:chMax val="1"/>
          <dgm:bulletEnabled val="1"/>
        </dgm:presLayoutVars>
      </dgm:prSet>
      <dgm:spPr/>
    </dgm:pt>
    <dgm:pt modelId="{DAEE3F5F-F79C-4229-9E66-4768CBF53C75}" type="pres">
      <dgm:prSet presAssocID="{7C34CFB3-44E3-480D-9805-ADD18BEC1FF8}" presName="levelTx" presStyleLbl="revTx" presStyleIdx="0" presStyleCnt="0">
        <dgm:presLayoutVars>
          <dgm:chMax val="1"/>
          <dgm:bulletEnabled val="1"/>
        </dgm:presLayoutVars>
      </dgm:prSet>
      <dgm:spPr/>
    </dgm:pt>
  </dgm:ptLst>
  <dgm:cxnLst>
    <dgm:cxn modelId="{68400B01-1AFE-4D15-BDFE-1EFB9C589EE0}" type="presOf" srcId="{7C34CFB3-44E3-480D-9805-ADD18BEC1FF8}" destId="{DAEE3F5F-F79C-4229-9E66-4768CBF53C75}" srcOrd="1" destOrd="0" presId="urn:microsoft.com/office/officeart/2005/8/layout/pyramid3"/>
    <dgm:cxn modelId="{92D78603-AC13-4EE8-A694-244DE63CDEF0}" type="presOf" srcId="{AB8BFCE0-798A-453E-9942-421E16EC4F7E}" destId="{2120D4E1-8DA5-4C63-A1F7-AAD03C9C5724}" srcOrd="0" destOrd="0" presId="urn:microsoft.com/office/officeart/2005/8/layout/pyramid3"/>
    <dgm:cxn modelId="{7ED18E12-79C7-4394-A056-398CDA5C2E6F}" type="presOf" srcId="{7C34CFB3-44E3-480D-9805-ADD18BEC1FF8}" destId="{69F27DE3-53D7-4EC0-B73C-559B4E73FC78}" srcOrd="0" destOrd="0" presId="urn:microsoft.com/office/officeart/2005/8/layout/pyramid3"/>
    <dgm:cxn modelId="{F2DA9C16-5B49-4F17-9CAE-C3887769DF0E}" type="presOf" srcId="{09100A39-21FA-4AAC-8D8C-38D860D585DB}" destId="{97620900-C693-4B5F-BEF0-3BC973720490}" srcOrd="0" destOrd="0" presId="urn:microsoft.com/office/officeart/2005/8/layout/pyramid3"/>
    <dgm:cxn modelId="{18D82024-D312-4963-9949-0BC9D74EFC76}" type="presOf" srcId="{70996C19-68FF-4848-8F0F-B784C12F0D10}" destId="{2766B76A-BA68-4CB3-8200-B22CD34F7C99}" srcOrd="0" destOrd="0" presId="urn:microsoft.com/office/officeart/2005/8/layout/pyramid3"/>
    <dgm:cxn modelId="{4DE2725F-CC62-49CD-B8C6-E34B66925A8C}" type="presOf" srcId="{41FBB6BF-5ACE-477B-A06F-0A569A866F21}" destId="{0D2A5E56-C4A3-47FF-BB47-4031D2D3F8A9}" srcOrd="0" destOrd="0" presId="urn:microsoft.com/office/officeart/2005/8/layout/pyramid3"/>
    <dgm:cxn modelId="{2235AF4B-9E3C-4721-94B8-36E81271294D}" type="presOf" srcId="{77D5BB09-D072-4DD6-ABBE-CE3085099305}" destId="{88C58B73-7FEA-46EF-B942-4AFB081043AB}" srcOrd="0" destOrd="0" presId="urn:microsoft.com/office/officeart/2005/8/layout/pyramid3"/>
    <dgm:cxn modelId="{F4A6877E-EEC6-441F-9994-A734A2276F23}" type="presOf" srcId="{70996C19-68FF-4848-8F0F-B784C12F0D10}" destId="{2DE127A6-E98C-48A3-A765-D6118271A044}" srcOrd="1" destOrd="0" presId="urn:microsoft.com/office/officeart/2005/8/layout/pyramid3"/>
    <dgm:cxn modelId="{52FDA58D-271F-4525-89AB-EAF91828B5AC}" srcId="{AB8BFCE0-798A-453E-9942-421E16EC4F7E}" destId="{41FBB6BF-5ACE-477B-A06F-0A569A866F21}" srcOrd="2" destOrd="0" parTransId="{9EAF3935-8C4C-46F3-9659-4935969C7042}" sibTransId="{4E054B85-2708-47E0-9E8B-FA99048BEA16}"/>
    <dgm:cxn modelId="{61CB3D91-F8E2-4FB7-A2A5-5CB0247D2938}" srcId="{AB8BFCE0-798A-453E-9942-421E16EC4F7E}" destId="{70996C19-68FF-4848-8F0F-B784C12F0D10}" srcOrd="0" destOrd="0" parTransId="{87DAEAFF-8BE6-4447-B59E-DF60455BF249}" sibTransId="{6587D0BD-0F0D-4720-8BED-2599A279C31F}"/>
    <dgm:cxn modelId="{F74F24B0-AA26-4156-950C-3C820BD1988E}" type="presOf" srcId="{41FBB6BF-5ACE-477B-A06F-0A569A866F21}" destId="{DAD26C47-3192-4293-A9D7-958182C70285}" srcOrd="1" destOrd="0" presId="urn:microsoft.com/office/officeart/2005/8/layout/pyramid3"/>
    <dgm:cxn modelId="{907B9FB4-75A0-46F2-B7BC-A7B76402B35B}" srcId="{AB8BFCE0-798A-453E-9942-421E16EC4F7E}" destId="{7C34CFB3-44E3-480D-9805-ADD18BEC1FF8}" srcOrd="4" destOrd="0" parTransId="{CCE75E60-F3CC-44E4-BBEE-23A93BBE9D83}" sibTransId="{CE4C144F-5708-423F-987A-EBADE31C8619}"/>
    <dgm:cxn modelId="{84C460BB-47F7-485A-AF20-9F980F0A4FBD}" srcId="{AB8BFCE0-798A-453E-9942-421E16EC4F7E}" destId="{09100A39-21FA-4AAC-8D8C-38D860D585DB}" srcOrd="3" destOrd="0" parTransId="{4ED1101D-05A0-4718-A62A-FDBE07B21747}" sibTransId="{0EEC829D-5B17-4D11-A26D-F4645C745E9F}"/>
    <dgm:cxn modelId="{A26DC0F0-95FE-43BA-B237-9111DE5D97D2}" srcId="{AB8BFCE0-798A-453E-9942-421E16EC4F7E}" destId="{77D5BB09-D072-4DD6-ABBE-CE3085099305}" srcOrd="1" destOrd="0" parTransId="{A92D204A-37C4-43A4-9770-893F19D22619}" sibTransId="{D5618E8A-0F59-44D1-9E3E-1811FBF4F535}"/>
    <dgm:cxn modelId="{3B02F0F0-B3F3-457E-8885-1A5F3B1188FB}" type="presOf" srcId="{77D5BB09-D072-4DD6-ABBE-CE3085099305}" destId="{73050C87-6CE2-4FFF-851C-E2B836CF0FF1}" srcOrd="1" destOrd="0" presId="urn:microsoft.com/office/officeart/2005/8/layout/pyramid3"/>
    <dgm:cxn modelId="{88F0E5F9-3320-461F-AEAE-FEA5965C8B8E}" type="presOf" srcId="{09100A39-21FA-4AAC-8D8C-38D860D585DB}" destId="{05C4E388-2D14-4193-A827-1863F72C990E}" srcOrd="1" destOrd="0" presId="urn:microsoft.com/office/officeart/2005/8/layout/pyramid3"/>
    <dgm:cxn modelId="{6C25F7B0-66A3-4B08-AA76-BEAE282CF34C}" type="presParOf" srcId="{2120D4E1-8DA5-4C63-A1F7-AAD03C9C5724}" destId="{0099F681-188E-4FEF-A89E-FE2F90A7F254}" srcOrd="0" destOrd="0" presId="urn:microsoft.com/office/officeart/2005/8/layout/pyramid3"/>
    <dgm:cxn modelId="{7DA677B8-FF80-426A-B4AE-CFCD0E26D16A}" type="presParOf" srcId="{0099F681-188E-4FEF-A89E-FE2F90A7F254}" destId="{2766B76A-BA68-4CB3-8200-B22CD34F7C99}" srcOrd="0" destOrd="0" presId="urn:microsoft.com/office/officeart/2005/8/layout/pyramid3"/>
    <dgm:cxn modelId="{4580ED67-B8F1-46EE-AEA5-BF38A1177930}" type="presParOf" srcId="{0099F681-188E-4FEF-A89E-FE2F90A7F254}" destId="{2DE127A6-E98C-48A3-A765-D6118271A044}" srcOrd="1" destOrd="0" presId="urn:microsoft.com/office/officeart/2005/8/layout/pyramid3"/>
    <dgm:cxn modelId="{18F2A264-148A-428B-8765-D67CC89FBF79}" type="presParOf" srcId="{2120D4E1-8DA5-4C63-A1F7-AAD03C9C5724}" destId="{4A1F0E27-17AA-4370-B6E2-EEE4CD73E258}" srcOrd="1" destOrd="0" presId="urn:microsoft.com/office/officeart/2005/8/layout/pyramid3"/>
    <dgm:cxn modelId="{0CA2ABD3-84AD-4CD6-96CA-C42A5D492306}" type="presParOf" srcId="{4A1F0E27-17AA-4370-B6E2-EEE4CD73E258}" destId="{88C58B73-7FEA-46EF-B942-4AFB081043AB}" srcOrd="0" destOrd="0" presId="urn:microsoft.com/office/officeart/2005/8/layout/pyramid3"/>
    <dgm:cxn modelId="{DDA64BEC-AB8E-41B7-8169-2CD3B5523342}" type="presParOf" srcId="{4A1F0E27-17AA-4370-B6E2-EEE4CD73E258}" destId="{73050C87-6CE2-4FFF-851C-E2B836CF0FF1}" srcOrd="1" destOrd="0" presId="urn:microsoft.com/office/officeart/2005/8/layout/pyramid3"/>
    <dgm:cxn modelId="{30291221-9DA2-49BD-9129-8DBCA11ED0E7}" type="presParOf" srcId="{2120D4E1-8DA5-4C63-A1F7-AAD03C9C5724}" destId="{FC160B5A-14BB-4C92-8478-DD142DB6432F}" srcOrd="2" destOrd="0" presId="urn:microsoft.com/office/officeart/2005/8/layout/pyramid3"/>
    <dgm:cxn modelId="{56B2CB30-6F48-4FA0-A0E4-7258241DDBB9}" type="presParOf" srcId="{FC160B5A-14BB-4C92-8478-DD142DB6432F}" destId="{0D2A5E56-C4A3-47FF-BB47-4031D2D3F8A9}" srcOrd="0" destOrd="0" presId="urn:microsoft.com/office/officeart/2005/8/layout/pyramid3"/>
    <dgm:cxn modelId="{39A39B5A-7F18-4A00-A365-B6A2B7B2EE56}" type="presParOf" srcId="{FC160B5A-14BB-4C92-8478-DD142DB6432F}" destId="{DAD26C47-3192-4293-A9D7-958182C70285}" srcOrd="1" destOrd="0" presId="urn:microsoft.com/office/officeart/2005/8/layout/pyramid3"/>
    <dgm:cxn modelId="{B2F958E7-FDFC-4A1F-ADC4-089DE9567CF4}" type="presParOf" srcId="{2120D4E1-8DA5-4C63-A1F7-AAD03C9C5724}" destId="{8D58B338-8FF3-4FAF-B948-0605C2C11786}" srcOrd="3" destOrd="0" presId="urn:microsoft.com/office/officeart/2005/8/layout/pyramid3"/>
    <dgm:cxn modelId="{E0114EC8-4B8D-4778-BF5B-EB950BB5C72E}" type="presParOf" srcId="{8D58B338-8FF3-4FAF-B948-0605C2C11786}" destId="{97620900-C693-4B5F-BEF0-3BC973720490}" srcOrd="0" destOrd="0" presId="urn:microsoft.com/office/officeart/2005/8/layout/pyramid3"/>
    <dgm:cxn modelId="{2B0209B9-F068-415E-A17D-60AC90A320A3}" type="presParOf" srcId="{8D58B338-8FF3-4FAF-B948-0605C2C11786}" destId="{05C4E388-2D14-4193-A827-1863F72C990E}" srcOrd="1" destOrd="0" presId="urn:microsoft.com/office/officeart/2005/8/layout/pyramid3"/>
    <dgm:cxn modelId="{D39F86F7-A36C-4783-A51C-7231E8A25A99}" type="presParOf" srcId="{2120D4E1-8DA5-4C63-A1F7-AAD03C9C5724}" destId="{8878A088-08DD-4DAA-9AC0-D791F6A6421D}" srcOrd="4" destOrd="0" presId="urn:microsoft.com/office/officeart/2005/8/layout/pyramid3"/>
    <dgm:cxn modelId="{213CAFE3-0D36-4D85-BD9A-92962F5946DD}" type="presParOf" srcId="{8878A088-08DD-4DAA-9AC0-D791F6A6421D}" destId="{69F27DE3-53D7-4EC0-B73C-559B4E73FC78}" srcOrd="0" destOrd="0" presId="urn:microsoft.com/office/officeart/2005/8/layout/pyramid3"/>
    <dgm:cxn modelId="{51F81454-1209-4FDE-ABF8-612F2C83A402}" type="presParOf" srcId="{8878A088-08DD-4DAA-9AC0-D791F6A6421D}" destId="{DAEE3F5F-F79C-4229-9E66-4768CBF53C75}" srcOrd="1" destOrd="0" presId="urn:microsoft.com/office/officeart/2005/8/layout/pyramid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AB6396B-3261-4AFC-A6CA-09C45306AEFB}"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GB"/>
        </a:p>
      </dgm:t>
    </dgm:pt>
    <dgm:pt modelId="{06A87B7E-0F00-4632-8F2F-F26008142782}">
      <dgm:prSet phldrT="[Text]"/>
      <dgm:spPr/>
      <dgm:t>
        <a:bodyPr/>
        <a:lstStyle/>
        <a:p>
          <a:r>
            <a:rPr lang="en-US" dirty="0"/>
            <a:t>Triage</a:t>
          </a:r>
          <a:endParaRPr lang="en-GB" dirty="0"/>
        </a:p>
      </dgm:t>
    </dgm:pt>
    <dgm:pt modelId="{1A09D365-22CE-4EDF-A07D-6FA890F760DE}" type="parTrans" cxnId="{5A495E62-3793-4AC2-805D-CB098ECEECA9}">
      <dgm:prSet/>
      <dgm:spPr/>
      <dgm:t>
        <a:bodyPr/>
        <a:lstStyle/>
        <a:p>
          <a:endParaRPr lang="en-GB"/>
        </a:p>
      </dgm:t>
    </dgm:pt>
    <dgm:pt modelId="{2854E2F9-A6D9-49D7-8C9C-03E285728C55}" type="sibTrans" cxnId="{5A495E62-3793-4AC2-805D-CB098ECEECA9}">
      <dgm:prSet/>
      <dgm:spPr/>
      <dgm:t>
        <a:bodyPr/>
        <a:lstStyle/>
        <a:p>
          <a:endParaRPr lang="en-GB"/>
        </a:p>
      </dgm:t>
    </dgm:pt>
    <dgm:pt modelId="{86059A8F-B938-49B5-924E-9C09154091A3}">
      <dgm:prSet phldrT="[Text]"/>
      <dgm:spPr/>
      <dgm:t>
        <a:bodyPr/>
        <a:lstStyle/>
        <a:p>
          <a:r>
            <a:rPr lang="en-GB" dirty="0"/>
            <a:t>Source control </a:t>
          </a:r>
        </a:p>
      </dgm:t>
    </dgm:pt>
    <dgm:pt modelId="{1054C7D9-0C28-4DE9-A104-215FBC76DC08}" type="parTrans" cxnId="{EC59D98A-A5D3-4587-9A7C-D127B301B63F}">
      <dgm:prSet/>
      <dgm:spPr/>
      <dgm:t>
        <a:bodyPr/>
        <a:lstStyle/>
        <a:p>
          <a:endParaRPr lang="en-GB"/>
        </a:p>
      </dgm:t>
    </dgm:pt>
    <dgm:pt modelId="{3C8F8EAF-3FD4-4467-8A93-4461106DB4B3}" type="sibTrans" cxnId="{EC59D98A-A5D3-4587-9A7C-D127B301B63F}">
      <dgm:prSet/>
      <dgm:spPr/>
      <dgm:t>
        <a:bodyPr/>
        <a:lstStyle/>
        <a:p>
          <a:endParaRPr lang="en-GB"/>
        </a:p>
      </dgm:t>
    </dgm:pt>
    <dgm:pt modelId="{37E638CC-E60D-4925-9BE4-2E1BAE56E031}">
      <dgm:prSet phldrT="[Text]"/>
      <dgm:spPr/>
      <dgm:t>
        <a:bodyPr/>
        <a:lstStyle/>
        <a:p>
          <a:r>
            <a:rPr lang="en-GB" dirty="0"/>
            <a:t>Patient placement </a:t>
          </a:r>
        </a:p>
      </dgm:t>
    </dgm:pt>
    <dgm:pt modelId="{BCDD0123-16BE-427A-9F42-5DF82F0CBCEB}" type="parTrans" cxnId="{214D1D7C-191B-444C-A89A-22936E91D40D}">
      <dgm:prSet/>
      <dgm:spPr/>
      <dgm:t>
        <a:bodyPr/>
        <a:lstStyle/>
        <a:p>
          <a:endParaRPr lang="en-GB"/>
        </a:p>
      </dgm:t>
    </dgm:pt>
    <dgm:pt modelId="{9729468B-F3B2-49BC-B6B3-EB704E5728B7}" type="sibTrans" cxnId="{214D1D7C-191B-444C-A89A-22936E91D40D}">
      <dgm:prSet/>
      <dgm:spPr/>
      <dgm:t>
        <a:bodyPr/>
        <a:lstStyle/>
        <a:p>
          <a:endParaRPr lang="en-GB"/>
        </a:p>
      </dgm:t>
    </dgm:pt>
    <dgm:pt modelId="{B5B08594-80A2-42EF-8D54-84C85AE0AE40}">
      <dgm:prSet phldrT="[Text]"/>
      <dgm:spPr/>
      <dgm:t>
        <a:bodyPr/>
        <a:lstStyle/>
        <a:p>
          <a:r>
            <a:rPr lang="en-GB" b="1" i="0" dirty="0"/>
            <a:t>Any</a:t>
          </a:r>
          <a:r>
            <a:rPr lang="en-GB" b="0" i="0" dirty="0"/>
            <a:t> patients presenting with fever and rash may be infectious (</a:t>
          </a:r>
          <a:r>
            <a:rPr lang="en-GB" b="0" i="0" dirty="0" err="1"/>
            <a:t>eg</a:t>
          </a:r>
          <a:r>
            <a:rPr lang="en-GB" b="0" i="0" dirty="0"/>
            <a:t>, measles or chickenpox). </a:t>
          </a:r>
          <a:endParaRPr lang="en-GB" b="0" dirty="0"/>
        </a:p>
      </dgm:t>
    </dgm:pt>
    <dgm:pt modelId="{A9A5C1C6-5BC5-4648-8438-107BB8B8682D}" type="parTrans" cxnId="{E4415FE3-27E8-4CC0-BEF4-EA36246702D6}">
      <dgm:prSet/>
      <dgm:spPr/>
      <dgm:t>
        <a:bodyPr/>
        <a:lstStyle/>
        <a:p>
          <a:endParaRPr lang="en-GB"/>
        </a:p>
      </dgm:t>
    </dgm:pt>
    <dgm:pt modelId="{2D829E11-198C-4D01-A358-CEF4654B4730}" type="sibTrans" cxnId="{E4415FE3-27E8-4CC0-BEF4-EA36246702D6}">
      <dgm:prSet/>
      <dgm:spPr/>
      <dgm:t>
        <a:bodyPr/>
        <a:lstStyle/>
        <a:p>
          <a:endParaRPr lang="en-GB"/>
        </a:p>
      </dgm:t>
    </dgm:pt>
    <dgm:pt modelId="{B6DEC509-1DF6-4F30-B477-3AA49B445800}">
      <dgm:prSet phldrT="[Text]"/>
      <dgm:spPr/>
      <dgm:t>
        <a:bodyPr/>
        <a:lstStyle/>
        <a:p>
          <a:endParaRPr lang="en-GB" b="0" dirty="0"/>
        </a:p>
      </dgm:t>
    </dgm:pt>
    <dgm:pt modelId="{9B4B8670-6559-47E6-A06B-91E20A37EB44}" type="parTrans" cxnId="{52346D03-4778-43DD-8367-9BC100A842D1}">
      <dgm:prSet/>
      <dgm:spPr/>
      <dgm:t>
        <a:bodyPr/>
        <a:lstStyle/>
        <a:p>
          <a:endParaRPr lang="en-GB"/>
        </a:p>
      </dgm:t>
    </dgm:pt>
    <dgm:pt modelId="{BAECEAC3-F447-4BF6-9977-310EEC6FD24E}" type="sibTrans" cxnId="{52346D03-4778-43DD-8367-9BC100A842D1}">
      <dgm:prSet/>
      <dgm:spPr/>
      <dgm:t>
        <a:bodyPr/>
        <a:lstStyle/>
        <a:p>
          <a:endParaRPr lang="en-GB"/>
        </a:p>
      </dgm:t>
    </dgm:pt>
    <dgm:pt modelId="{12EBBA48-B570-4097-AB6A-41DDEB048B71}">
      <dgm:prSet phldrT="[Text]"/>
      <dgm:spPr/>
      <dgm:t>
        <a:bodyPr/>
        <a:lstStyle/>
        <a:p>
          <a:r>
            <a:rPr lang="en-GB" b="0" i="0" dirty="0"/>
            <a:t>Whenever possible, conduct telephone triage to assess symptoms and the risk of mpox before face-to-face contact. </a:t>
          </a:r>
          <a:endParaRPr lang="en-GB" b="0" dirty="0"/>
        </a:p>
      </dgm:t>
    </dgm:pt>
    <dgm:pt modelId="{D87A052A-53FB-47F7-8210-B707D16C6855}" type="parTrans" cxnId="{A827B42A-F099-4EC2-A5A5-C337FC915FF2}">
      <dgm:prSet/>
      <dgm:spPr/>
      <dgm:t>
        <a:bodyPr/>
        <a:lstStyle/>
        <a:p>
          <a:endParaRPr lang="en-GB"/>
        </a:p>
      </dgm:t>
    </dgm:pt>
    <dgm:pt modelId="{53621EE8-3860-472B-8E86-B76F964779CD}" type="sibTrans" cxnId="{A827B42A-F099-4EC2-A5A5-C337FC915FF2}">
      <dgm:prSet/>
      <dgm:spPr/>
      <dgm:t>
        <a:bodyPr/>
        <a:lstStyle/>
        <a:p>
          <a:endParaRPr lang="en-GB"/>
        </a:p>
      </dgm:t>
    </dgm:pt>
    <dgm:pt modelId="{BE2C760E-AB83-4B73-911E-2AB384DC8820}">
      <dgm:prSet phldrT="[Text]"/>
      <dgm:spPr/>
      <dgm:t>
        <a:bodyPr/>
        <a:lstStyle/>
        <a:p>
          <a:r>
            <a:rPr lang="en-GB" b="0" i="0" dirty="0"/>
            <a:t>On arrival, patients must be promptly assessed for infection risk.</a:t>
          </a:r>
          <a:endParaRPr lang="en-GB" b="0" dirty="0"/>
        </a:p>
      </dgm:t>
    </dgm:pt>
    <dgm:pt modelId="{AA11DF7C-D8E3-4828-A4F9-2FC2E9E85E15}" type="parTrans" cxnId="{5CB8DFAB-EC00-405F-9F3F-6C3E4A40F71B}">
      <dgm:prSet/>
      <dgm:spPr/>
      <dgm:t>
        <a:bodyPr/>
        <a:lstStyle/>
        <a:p>
          <a:endParaRPr lang="en-GB"/>
        </a:p>
      </dgm:t>
    </dgm:pt>
    <dgm:pt modelId="{2BDAE242-9BA8-48D9-B2A9-2EC6ACBECC37}" type="sibTrans" cxnId="{5CB8DFAB-EC00-405F-9F3F-6C3E4A40F71B}">
      <dgm:prSet/>
      <dgm:spPr/>
      <dgm:t>
        <a:bodyPr/>
        <a:lstStyle/>
        <a:p>
          <a:endParaRPr lang="en-GB"/>
        </a:p>
      </dgm:t>
    </dgm:pt>
    <dgm:pt modelId="{FB64A54B-77DC-4BCF-A173-056188098094}">
      <dgm:prSet phldrT="[Text]"/>
      <dgm:spPr/>
      <dgm:t>
        <a:bodyPr/>
        <a:lstStyle/>
        <a:p>
          <a:r>
            <a:rPr lang="en-GB" b="0" i="0" dirty="0"/>
            <a:t>This should be done in a designated/isolated area.</a:t>
          </a:r>
          <a:endParaRPr lang="en-GB" b="0" dirty="0"/>
        </a:p>
      </dgm:t>
    </dgm:pt>
    <dgm:pt modelId="{47B52684-D7A1-4E4C-9262-BB2240F7D988}" type="parTrans" cxnId="{B9F6F098-E83C-4AAE-AE99-71ECAA2B87E5}">
      <dgm:prSet/>
      <dgm:spPr/>
      <dgm:t>
        <a:bodyPr/>
        <a:lstStyle/>
        <a:p>
          <a:endParaRPr lang="en-GB"/>
        </a:p>
      </dgm:t>
    </dgm:pt>
    <dgm:pt modelId="{8F8DD59F-54D1-40F8-A295-B60A4F22007E}" type="sibTrans" cxnId="{B9F6F098-E83C-4AAE-AE99-71ECAA2B87E5}">
      <dgm:prSet/>
      <dgm:spPr/>
      <dgm:t>
        <a:bodyPr/>
        <a:lstStyle/>
        <a:p>
          <a:endParaRPr lang="en-GB"/>
        </a:p>
      </dgm:t>
    </dgm:pt>
    <dgm:pt modelId="{0B9C32CB-4000-4788-8636-DF945530486A}">
      <dgm:prSet phldrT="[Text]"/>
      <dgm:spPr/>
      <dgm:t>
        <a:bodyPr/>
        <a:lstStyle/>
        <a:p>
          <a:r>
            <a:rPr lang="en-GB" b="0" i="0" dirty="0"/>
            <a:t>All clinically suspected and confirmed mpox cases should be provided with a fluid-resistant surgical mask (FRSM) upon arrival in healthcare settings.</a:t>
          </a:r>
          <a:endParaRPr lang="en-GB" dirty="0"/>
        </a:p>
      </dgm:t>
    </dgm:pt>
    <dgm:pt modelId="{14A0300D-DAEC-43D8-A9DD-50E00DB82966}" type="parTrans" cxnId="{31D5A852-CAE0-419D-8A8F-90ADBA7228F1}">
      <dgm:prSet/>
      <dgm:spPr/>
      <dgm:t>
        <a:bodyPr/>
        <a:lstStyle/>
        <a:p>
          <a:endParaRPr lang="en-GB"/>
        </a:p>
      </dgm:t>
    </dgm:pt>
    <dgm:pt modelId="{A19F1A68-07B3-4491-93AF-5C92F8CD3F0F}" type="sibTrans" cxnId="{31D5A852-CAE0-419D-8A8F-90ADBA7228F1}">
      <dgm:prSet/>
      <dgm:spPr/>
      <dgm:t>
        <a:bodyPr/>
        <a:lstStyle/>
        <a:p>
          <a:endParaRPr lang="en-GB"/>
        </a:p>
      </dgm:t>
    </dgm:pt>
    <dgm:pt modelId="{FFD209DA-CC38-4929-B788-6A03E80054C8}">
      <dgm:prSet phldrT="[Text]"/>
      <dgm:spPr/>
      <dgm:t>
        <a:bodyPr/>
        <a:lstStyle/>
        <a:p>
          <a:r>
            <a:rPr lang="en-GB" b="0" i="0" dirty="0"/>
            <a:t>The mask should remain in place throughout the consultation or treatment unless removed for clinical reasons.</a:t>
          </a:r>
          <a:endParaRPr lang="en-GB" dirty="0"/>
        </a:p>
      </dgm:t>
    </dgm:pt>
    <dgm:pt modelId="{B8A9B962-725F-44A2-A96D-8D804244FC1E}" type="parTrans" cxnId="{FA3F7FCB-6D0A-49D0-85BA-535C2EAE6944}">
      <dgm:prSet/>
      <dgm:spPr/>
      <dgm:t>
        <a:bodyPr/>
        <a:lstStyle/>
        <a:p>
          <a:endParaRPr lang="en-GB"/>
        </a:p>
      </dgm:t>
    </dgm:pt>
    <dgm:pt modelId="{E7C6D7F1-DB32-4D56-BF11-6F4926A76992}" type="sibTrans" cxnId="{FA3F7FCB-6D0A-49D0-85BA-535C2EAE6944}">
      <dgm:prSet/>
      <dgm:spPr/>
      <dgm:t>
        <a:bodyPr/>
        <a:lstStyle/>
        <a:p>
          <a:endParaRPr lang="en-GB"/>
        </a:p>
      </dgm:t>
    </dgm:pt>
    <dgm:pt modelId="{9540442D-F290-467B-97CC-E93A2A20805D}">
      <dgm:prSet phldrT="[Text]"/>
      <dgm:spPr/>
      <dgm:t>
        <a:bodyPr/>
        <a:lstStyle/>
        <a:p>
          <a:r>
            <a:rPr lang="en-GB" b="0" i="0" dirty="0"/>
            <a:t>The use of FRSMs must never compromise clinical care, such as during oxygen therapy or in cases where the mask causes significant distress (</a:t>
          </a:r>
          <a:r>
            <a:rPr lang="en-GB" b="0" i="0" dirty="0" err="1"/>
            <a:t>eg</a:t>
          </a:r>
          <a:r>
            <a:rPr lang="en-GB" b="0" i="0" dirty="0"/>
            <a:t>, paediatric patient). </a:t>
          </a:r>
          <a:endParaRPr lang="en-GB" dirty="0"/>
        </a:p>
      </dgm:t>
    </dgm:pt>
    <dgm:pt modelId="{325343CF-1620-434E-8FCA-6CA7E78FE1D9}" type="parTrans" cxnId="{87106E4A-9188-4175-868E-E92403A52ED8}">
      <dgm:prSet/>
      <dgm:spPr/>
      <dgm:t>
        <a:bodyPr/>
        <a:lstStyle/>
        <a:p>
          <a:endParaRPr lang="en-GB"/>
        </a:p>
      </dgm:t>
    </dgm:pt>
    <dgm:pt modelId="{A638C798-832C-4995-9869-463491D5F2AD}" type="sibTrans" cxnId="{87106E4A-9188-4175-868E-E92403A52ED8}">
      <dgm:prSet/>
      <dgm:spPr/>
      <dgm:t>
        <a:bodyPr/>
        <a:lstStyle/>
        <a:p>
          <a:endParaRPr lang="en-GB"/>
        </a:p>
      </dgm:t>
    </dgm:pt>
    <dgm:pt modelId="{D073E8E6-6C05-4ED0-ABC7-E1D9F81314DB}">
      <dgm:prSet phldrT="[Text]"/>
      <dgm:spPr/>
      <dgm:t>
        <a:bodyPr/>
        <a:lstStyle/>
        <a:p>
          <a:r>
            <a:rPr lang="en-GB" b="0" i="0" dirty="0"/>
            <a:t>Covering mpox lesions with clothing or dressings may reduce the risk of transmission in shared or public spaces.</a:t>
          </a:r>
          <a:endParaRPr lang="en-GB" dirty="0"/>
        </a:p>
      </dgm:t>
    </dgm:pt>
    <dgm:pt modelId="{25DFFA00-F592-4C42-A8DB-F86E39F26F3F}" type="parTrans" cxnId="{2F3E960F-AEB4-4530-8D62-CEC8E16FF790}">
      <dgm:prSet/>
      <dgm:spPr/>
      <dgm:t>
        <a:bodyPr/>
        <a:lstStyle/>
        <a:p>
          <a:endParaRPr lang="en-GB"/>
        </a:p>
      </dgm:t>
    </dgm:pt>
    <dgm:pt modelId="{92F31BC7-AE7D-42B1-A26B-979F48F51499}" type="sibTrans" cxnId="{2F3E960F-AEB4-4530-8D62-CEC8E16FF790}">
      <dgm:prSet/>
      <dgm:spPr/>
      <dgm:t>
        <a:bodyPr/>
        <a:lstStyle/>
        <a:p>
          <a:endParaRPr lang="en-GB"/>
        </a:p>
      </dgm:t>
    </dgm:pt>
    <dgm:pt modelId="{2BFD725F-7D22-4F61-A6D3-F6A183C3AABB}">
      <dgm:prSet phldrT="[Text]"/>
      <dgm:spPr/>
      <dgm:t>
        <a:bodyPr/>
        <a:lstStyle/>
        <a:p>
          <a:endParaRPr lang="en-GB" dirty="0"/>
        </a:p>
      </dgm:t>
    </dgm:pt>
    <dgm:pt modelId="{5A062FB6-6C3C-4014-83C1-B90BC494FBD8}" type="parTrans" cxnId="{24962504-4989-4AFD-BF24-FB2FB7BC046A}">
      <dgm:prSet/>
      <dgm:spPr/>
      <dgm:t>
        <a:bodyPr/>
        <a:lstStyle/>
        <a:p>
          <a:endParaRPr lang="en-GB"/>
        </a:p>
      </dgm:t>
    </dgm:pt>
    <dgm:pt modelId="{D1458A31-220A-4399-A32F-58D04E64D925}" type="sibTrans" cxnId="{24962504-4989-4AFD-BF24-FB2FB7BC046A}">
      <dgm:prSet/>
      <dgm:spPr/>
      <dgm:t>
        <a:bodyPr/>
        <a:lstStyle/>
        <a:p>
          <a:endParaRPr lang="en-GB"/>
        </a:p>
      </dgm:t>
    </dgm:pt>
    <dgm:pt modelId="{33874727-75FE-40D3-83F7-B05DB1E6281F}">
      <dgm:prSet phldrT="[Text]"/>
      <dgm:spPr/>
      <dgm:t>
        <a:bodyPr/>
        <a:lstStyle/>
        <a:p>
          <a:r>
            <a:rPr lang="en-GB" b="0" i="0" dirty="0"/>
            <a:t>Isolate/socially distance patient in designated space. </a:t>
          </a:r>
          <a:endParaRPr lang="en-GB" dirty="0"/>
        </a:p>
      </dgm:t>
    </dgm:pt>
    <dgm:pt modelId="{6B259FF7-8401-4EF6-AD7A-EC3384913E69}" type="parTrans" cxnId="{FDEABEAA-DA4F-458F-81A3-246B4F7BA11C}">
      <dgm:prSet/>
      <dgm:spPr/>
      <dgm:t>
        <a:bodyPr/>
        <a:lstStyle/>
        <a:p>
          <a:endParaRPr lang="en-GB"/>
        </a:p>
      </dgm:t>
    </dgm:pt>
    <dgm:pt modelId="{8205991D-3E85-459A-8AED-CCF012703796}" type="sibTrans" cxnId="{FDEABEAA-DA4F-458F-81A3-246B4F7BA11C}">
      <dgm:prSet/>
      <dgm:spPr/>
      <dgm:t>
        <a:bodyPr/>
        <a:lstStyle/>
        <a:p>
          <a:endParaRPr lang="en-GB"/>
        </a:p>
      </dgm:t>
    </dgm:pt>
    <dgm:pt modelId="{1D14E12A-A4C3-46C5-B444-3DADDAB41A52}">
      <dgm:prSet phldrT="[Text]"/>
      <dgm:spPr/>
      <dgm:t>
        <a:bodyPr/>
        <a:lstStyle/>
        <a:p>
          <a:r>
            <a:rPr lang="en-GB" b="0" i="0" dirty="0"/>
            <a:t>Virtual assessment should take place (for example, by phone).</a:t>
          </a:r>
          <a:endParaRPr lang="en-GB" dirty="0"/>
        </a:p>
      </dgm:t>
    </dgm:pt>
    <dgm:pt modelId="{EA4AFD47-648F-4D2F-8CD2-A9751B7B65F8}" type="parTrans" cxnId="{43A86F76-EA72-44B1-ACC9-8889190ED712}">
      <dgm:prSet/>
      <dgm:spPr/>
      <dgm:t>
        <a:bodyPr/>
        <a:lstStyle/>
        <a:p>
          <a:endParaRPr lang="en-GB"/>
        </a:p>
      </dgm:t>
    </dgm:pt>
    <dgm:pt modelId="{E836A2BC-767A-4837-8756-9BF2780AC2D6}" type="sibTrans" cxnId="{43A86F76-EA72-44B1-ACC9-8889190ED712}">
      <dgm:prSet/>
      <dgm:spPr/>
      <dgm:t>
        <a:bodyPr/>
        <a:lstStyle/>
        <a:p>
          <a:endParaRPr lang="en-GB"/>
        </a:p>
      </dgm:t>
    </dgm:pt>
    <dgm:pt modelId="{B4C1B250-1C06-4C4C-9845-5F7F1A8DF367}">
      <dgm:prSet phldrT="[Text]"/>
      <dgm:spPr/>
      <dgm:t>
        <a:bodyPr/>
        <a:lstStyle/>
        <a:p>
          <a:r>
            <a:rPr lang="en-GB" b="0" i="0" dirty="0"/>
            <a:t>Staff should not physically assess the patient without personal protective equipment.</a:t>
          </a:r>
          <a:endParaRPr lang="en-GB" dirty="0"/>
        </a:p>
      </dgm:t>
    </dgm:pt>
    <dgm:pt modelId="{D85104F7-86B7-4C69-9FD6-1D4E7CD2EB34}" type="parTrans" cxnId="{8EBFE5A9-7235-4BB9-9D0B-38CDC5D04750}">
      <dgm:prSet/>
      <dgm:spPr/>
      <dgm:t>
        <a:bodyPr/>
        <a:lstStyle/>
        <a:p>
          <a:endParaRPr lang="en-GB"/>
        </a:p>
      </dgm:t>
    </dgm:pt>
    <dgm:pt modelId="{0C434738-3D60-40CE-899B-70BEDB709FEF}" type="sibTrans" cxnId="{8EBFE5A9-7235-4BB9-9D0B-38CDC5D04750}">
      <dgm:prSet/>
      <dgm:spPr/>
      <dgm:t>
        <a:bodyPr/>
        <a:lstStyle/>
        <a:p>
          <a:endParaRPr lang="en-GB"/>
        </a:p>
      </dgm:t>
    </dgm:pt>
    <dgm:pt modelId="{DCA3E9CA-8FF1-40D6-8B50-4681287C2859}">
      <dgm:prSet phldrT="[Text]"/>
      <dgm:spPr/>
      <dgm:t>
        <a:bodyPr/>
        <a:lstStyle/>
        <a:p>
          <a:r>
            <a:rPr lang="en-GB" b="0" i="0" dirty="0"/>
            <a:t>Contact the local infection service for advice.</a:t>
          </a:r>
          <a:endParaRPr lang="en-GB" b="0" dirty="0"/>
        </a:p>
      </dgm:t>
    </dgm:pt>
    <dgm:pt modelId="{C56DD224-F65C-42F1-86D4-55CA7A9D62FF}" type="parTrans" cxnId="{E4D1DAF3-9432-4A94-8273-469F4D64B287}">
      <dgm:prSet/>
      <dgm:spPr/>
      <dgm:t>
        <a:bodyPr/>
        <a:lstStyle/>
        <a:p>
          <a:endParaRPr lang="en-GB"/>
        </a:p>
      </dgm:t>
    </dgm:pt>
    <dgm:pt modelId="{9485063C-EC04-4A52-9000-7C4DAB4B6B73}" type="sibTrans" cxnId="{E4D1DAF3-9432-4A94-8273-469F4D64B287}">
      <dgm:prSet/>
      <dgm:spPr/>
      <dgm:t>
        <a:bodyPr/>
        <a:lstStyle/>
        <a:p>
          <a:endParaRPr lang="en-GB"/>
        </a:p>
      </dgm:t>
    </dgm:pt>
    <dgm:pt modelId="{92E4FA58-285D-4AFA-A290-3051A4FDF234}" type="pres">
      <dgm:prSet presAssocID="{2AB6396B-3261-4AFC-A6CA-09C45306AEFB}" presName="Name0" presStyleCnt="0">
        <dgm:presLayoutVars>
          <dgm:dir/>
          <dgm:animLvl val="lvl"/>
          <dgm:resizeHandles val="exact"/>
        </dgm:presLayoutVars>
      </dgm:prSet>
      <dgm:spPr/>
    </dgm:pt>
    <dgm:pt modelId="{19AF092C-B1A6-4DA3-973D-FD02E2480DA4}" type="pres">
      <dgm:prSet presAssocID="{06A87B7E-0F00-4632-8F2F-F26008142782}" presName="composite" presStyleCnt="0"/>
      <dgm:spPr/>
    </dgm:pt>
    <dgm:pt modelId="{7F1E6958-EA8A-448A-AAD8-188B7F897C76}" type="pres">
      <dgm:prSet presAssocID="{06A87B7E-0F00-4632-8F2F-F26008142782}" presName="parTx" presStyleLbl="alignNode1" presStyleIdx="0" presStyleCnt="3">
        <dgm:presLayoutVars>
          <dgm:chMax val="0"/>
          <dgm:chPref val="0"/>
          <dgm:bulletEnabled val="1"/>
        </dgm:presLayoutVars>
      </dgm:prSet>
      <dgm:spPr/>
    </dgm:pt>
    <dgm:pt modelId="{C6871846-8F29-4159-8C7E-18A1DBE615A8}" type="pres">
      <dgm:prSet presAssocID="{06A87B7E-0F00-4632-8F2F-F26008142782}" presName="desTx" presStyleLbl="alignAccFollowNode1" presStyleIdx="0" presStyleCnt="3">
        <dgm:presLayoutVars>
          <dgm:bulletEnabled val="1"/>
        </dgm:presLayoutVars>
      </dgm:prSet>
      <dgm:spPr/>
    </dgm:pt>
    <dgm:pt modelId="{475DD2DD-A5ED-45E4-A784-A0E2D496071F}" type="pres">
      <dgm:prSet presAssocID="{2854E2F9-A6D9-49D7-8C9C-03E285728C55}" presName="space" presStyleCnt="0"/>
      <dgm:spPr/>
    </dgm:pt>
    <dgm:pt modelId="{5E6A7C33-EFAE-4153-9BD3-74CB174CF9B0}" type="pres">
      <dgm:prSet presAssocID="{86059A8F-B938-49B5-924E-9C09154091A3}" presName="composite" presStyleCnt="0"/>
      <dgm:spPr/>
    </dgm:pt>
    <dgm:pt modelId="{29EBB96C-05BC-4100-BED1-B8E709F3077B}" type="pres">
      <dgm:prSet presAssocID="{86059A8F-B938-49B5-924E-9C09154091A3}" presName="parTx" presStyleLbl="alignNode1" presStyleIdx="1" presStyleCnt="3" custLinFactNeighborY="-1259">
        <dgm:presLayoutVars>
          <dgm:chMax val="0"/>
          <dgm:chPref val="0"/>
          <dgm:bulletEnabled val="1"/>
        </dgm:presLayoutVars>
      </dgm:prSet>
      <dgm:spPr/>
    </dgm:pt>
    <dgm:pt modelId="{FBF3097F-AA52-4B90-B5D5-2598B42FC31B}" type="pres">
      <dgm:prSet presAssocID="{86059A8F-B938-49B5-924E-9C09154091A3}" presName="desTx" presStyleLbl="alignAccFollowNode1" presStyleIdx="1" presStyleCnt="3">
        <dgm:presLayoutVars>
          <dgm:bulletEnabled val="1"/>
        </dgm:presLayoutVars>
      </dgm:prSet>
      <dgm:spPr/>
    </dgm:pt>
    <dgm:pt modelId="{915DE877-F73C-4883-A517-3C4A196F2B62}" type="pres">
      <dgm:prSet presAssocID="{3C8F8EAF-3FD4-4467-8A93-4461106DB4B3}" presName="space" presStyleCnt="0"/>
      <dgm:spPr/>
    </dgm:pt>
    <dgm:pt modelId="{91B79EB4-E8F6-444C-B25E-F46364E575D0}" type="pres">
      <dgm:prSet presAssocID="{37E638CC-E60D-4925-9BE4-2E1BAE56E031}" presName="composite" presStyleCnt="0"/>
      <dgm:spPr/>
    </dgm:pt>
    <dgm:pt modelId="{6DC62514-1B20-44EB-A896-14FD821F2BCF}" type="pres">
      <dgm:prSet presAssocID="{37E638CC-E60D-4925-9BE4-2E1BAE56E031}" presName="parTx" presStyleLbl="alignNode1" presStyleIdx="2" presStyleCnt="3">
        <dgm:presLayoutVars>
          <dgm:chMax val="0"/>
          <dgm:chPref val="0"/>
          <dgm:bulletEnabled val="1"/>
        </dgm:presLayoutVars>
      </dgm:prSet>
      <dgm:spPr/>
    </dgm:pt>
    <dgm:pt modelId="{B7513AC6-DE6B-4870-938C-58CF9A5A2C4C}" type="pres">
      <dgm:prSet presAssocID="{37E638CC-E60D-4925-9BE4-2E1BAE56E031}" presName="desTx" presStyleLbl="alignAccFollowNode1" presStyleIdx="2" presStyleCnt="3">
        <dgm:presLayoutVars>
          <dgm:bulletEnabled val="1"/>
        </dgm:presLayoutVars>
      </dgm:prSet>
      <dgm:spPr/>
    </dgm:pt>
  </dgm:ptLst>
  <dgm:cxnLst>
    <dgm:cxn modelId="{B8655F01-DF12-40D1-9D37-16E22C8F9361}" type="presOf" srcId="{0B9C32CB-4000-4788-8636-DF945530486A}" destId="{FBF3097F-AA52-4B90-B5D5-2598B42FC31B}" srcOrd="0" destOrd="0" presId="urn:microsoft.com/office/officeart/2005/8/layout/hList1"/>
    <dgm:cxn modelId="{52346D03-4778-43DD-8367-9BC100A842D1}" srcId="{06A87B7E-0F00-4632-8F2F-F26008142782}" destId="{B6DEC509-1DF6-4F30-B477-3AA49B445800}" srcOrd="5" destOrd="0" parTransId="{9B4B8670-6559-47E6-A06B-91E20A37EB44}" sibTransId="{BAECEAC3-F447-4BF6-9977-310EEC6FD24E}"/>
    <dgm:cxn modelId="{24962504-4989-4AFD-BF24-FB2FB7BC046A}" srcId="{37E638CC-E60D-4925-9BE4-2E1BAE56E031}" destId="{2BFD725F-7D22-4F61-A6D3-F6A183C3AABB}" srcOrd="3" destOrd="0" parTransId="{5A062FB6-6C3C-4014-83C1-B90BC494FBD8}" sibTransId="{D1458A31-220A-4399-A32F-58D04E64D925}"/>
    <dgm:cxn modelId="{ABC76309-3103-406B-922E-8B0C9A984724}" type="presOf" srcId="{86059A8F-B938-49B5-924E-9C09154091A3}" destId="{29EBB96C-05BC-4100-BED1-B8E709F3077B}" srcOrd="0" destOrd="0" presId="urn:microsoft.com/office/officeart/2005/8/layout/hList1"/>
    <dgm:cxn modelId="{599AC40A-8908-48A5-BAF3-867ECB344419}" type="presOf" srcId="{FFD209DA-CC38-4929-B788-6A03E80054C8}" destId="{FBF3097F-AA52-4B90-B5D5-2598B42FC31B}" srcOrd="0" destOrd="1" presId="urn:microsoft.com/office/officeart/2005/8/layout/hList1"/>
    <dgm:cxn modelId="{2F3E960F-AEB4-4530-8D62-CEC8E16FF790}" srcId="{86059A8F-B938-49B5-924E-9C09154091A3}" destId="{D073E8E6-6C05-4ED0-ABC7-E1D9F81314DB}" srcOrd="3" destOrd="0" parTransId="{25DFFA00-F592-4C42-A8DB-F86E39F26F3F}" sibTransId="{92F31BC7-AE7D-42B1-A26B-979F48F51499}"/>
    <dgm:cxn modelId="{F6A6B625-051E-40B4-9CE7-F1A239C1F755}" type="presOf" srcId="{D073E8E6-6C05-4ED0-ABC7-E1D9F81314DB}" destId="{FBF3097F-AA52-4B90-B5D5-2598B42FC31B}" srcOrd="0" destOrd="3" presId="urn:microsoft.com/office/officeart/2005/8/layout/hList1"/>
    <dgm:cxn modelId="{72B63A28-B234-4D63-9766-C133D1EF86C4}" type="presOf" srcId="{33874727-75FE-40D3-83F7-B05DB1E6281F}" destId="{B7513AC6-DE6B-4870-938C-58CF9A5A2C4C}" srcOrd="0" destOrd="0" presId="urn:microsoft.com/office/officeart/2005/8/layout/hList1"/>
    <dgm:cxn modelId="{A827B42A-F099-4EC2-A5A5-C337FC915FF2}" srcId="{06A87B7E-0F00-4632-8F2F-F26008142782}" destId="{12EBBA48-B570-4097-AB6A-41DDEB048B71}" srcOrd="1" destOrd="0" parTransId="{D87A052A-53FB-47F7-8210-B707D16C6855}" sibTransId="{53621EE8-3860-472B-8E86-B76F964779CD}"/>
    <dgm:cxn modelId="{5A495E62-3793-4AC2-805D-CB098ECEECA9}" srcId="{2AB6396B-3261-4AFC-A6CA-09C45306AEFB}" destId="{06A87B7E-0F00-4632-8F2F-F26008142782}" srcOrd="0" destOrd="0" parTransId="{1A09D365-22CE-4EDF-A07D-6FA890F760DE}" sibTransId="{2854E2F9-A6D9-49D7-8C9C-03E285728C55}"/>
    <dgm:cxn modelId="{87106E4A-9188-4175-868E-E92403A52ED8}" srcId="{86059A8F-B938-49B5-924E-9C09154091A3}" destId="{9540442D-F290-467B-97CC-E93A2A20805D}" srcOrd="2" destOrd="0" parTransId="{325343CF-1620-434E-8FCA-6CA7E78FE1D9}" sibTransId="{A638C798-832C-4995-9869-463491D5F2AD}"/>
    <dgm:cxn modelId="{890A944B-6101-4B2A-A1B1-37B4AB62F282}" type="presOf" srcId="{B4C1B250-1C06-4C4C-9845-5F7F1A8DF367}" destId="{B7513AC6-DE6B-4870-938C-58CF9A5A2C4C}" srcOrd="0" destOrd="2" presId="urn:microsoft.com/office/officeart/2005/8/layout/hList1"/>
    <dgm:cxn modelId="{31D5A852-CAE0-419D-8A8F-90ADBA7228F1}" srcId="{86059A8F-B938-49B5-924E-9C09154091A3}" destId="{0B9C32CB-4000-4788-8636-DF945530486A}" srcOrd="0" destOrd="0" parTransId="{14A0300D-DAEC-43D8-A9DD-50E00DB82966}" sibTransId="{A19F1A68-07B3-4491-93AF-5C92F8CD3F0F}"/>
    <dgm:cxn modelId="{43A86F76-EA72-44B1-ACC9-8889190ED712}" srcId="{37E638CC-E60D-4925-9BE4-2E1BAE56E031}" destId="{1D14E12A-A4C3-46C5-B444-3DADDAB41A52}" srcOrd="1" destOrd="0" parTransId="{EA4AFD47-648F-4D2F-8CD2-A9751B7B65F8}" sibTransId="{E836A2BC-767A-4837-8756-9BF2780AC2D6}"/>
    <dgm:cxn modelId="{A955B559-8A94-4280-B005-143CAAC19B3B}" type="presOf" srcId="{DCA3E9CA-8FF1-40D6-8B50-4681287C2859}" destId="{C6871846-8F29-4159-8C7E-18A1DBE615A8}" srcOrd="0" destOrd="2" presId="urn:microsoft.com/office/officeart/2005/8/layout/hList1"/>
    <dgm:cxn modelId="{214D1D7C-191B-444C-A89A-22936E91D40D}" srcId="{2AB6396B-3261-4AFC-A6CA-09C45306AEFB}" destId="{37E638CC-E60D-4925-9BE4-2E1BAE56E031}" srcOrd="2" destOrd="0" parTransId="{BCDD0123-16BE-427A-9F42-5DF82F0CBCEB}" sibTransId="{9729468B-F3B2-49BC-B6B3-EB704E5728B7}"/>
    <dgm:cxn modelId="{98DCFE80-113F-4D51-9315-C4B380845977}" type="presOf" srcId="{12EBBA48-B570-4097-AB6A-41DDEB048B71}" destId="{C6871846-8F29-4159-8C7E-18A1DBE615A8}" srcOrd="0" destOrd="1" presId="urn:microsoft.com/office/officeart/2005/8/layout/hList1"/>
    <dgm:cxn modelId="{DAE15584-0FB0-4E10-8872-977391FFCC87}" type="presOf" srcId="{06A87B7E-0F00-4632-8F2F-F26008142782}" destId="{7F1E6958-EA8A-448A-AAD8-188B7F897C76}" srcOrd="0" destOrd="0" presId="urn:microsoft.com/office/officeart/2005/8/layout/hList1"/>
    <dgm:cxn modelId="{67BB2D86-8952-42BA-8195-EEFB2F781729}" type="presOf" srcId="{B5B08594-80A2-42EF-8D54-84C85AE0AE40}" destId="{C6871846-8F29-4159-8C7E-18A1DBE615A8}" srcOrd="0" destOrd="0" presId="urn:microsoft.com/office/officeart/2005/8/layout/hList1"/>
    <dgm:cxn modelId="{EC59D98A-A5D3-4587-9A7C-D127B301B63F}" srcId="{2AB6396B-3261-4AFC-A6CA-09C45306AEFB}" destId="{86059A8F-B938-49B5-924E-9C09154091A3}" srcOrd="1" destOrd="0" parTransId="{1054C7D9-0C28-4DE9-A104-215FBC76DC08}" sibTransId="{3C8F8EAF-3FD4-4467-8A93-4461106DB4B3}"/>
    <dgm:cxn modelId="{4B831993-2BA6-40F4-A00A-14F573F316F8}" type="presOf" srcId="{FB64A54B-77DC-4BCF-A173-056188098094}" destId="{C6871846-8F29-4159-8C7E-18A1DBE615A8}" srcOrd="0" destOrd="4" presId="urn:microsoft.com/office/officeart/2005/8/layout/hList1"/>
    <dgm:cxn modelId="{75AB3593-DA51-4640-AB61-D060A06B8023}" type="presOf" srcId="{1D14E12A-A4C3-46C5-B444-3DADDAB41A52}" destId="{B7513AC6-DE6B-4870-938C-58CF9A5A2C4C}" srcOrd="0" destOrd="1" presId="urn:microsoft.com/office/officeart/2005/8/layout/hList1"/>
    <dgm:cxn modelId="{B9F6F098-E83C-4AAE-AE99-71ECAA2B87E5}" srcId="{06A87B7E-0F00-4632-8F2F-F26008142782}" destId="{FB64A54B-77DC-4BCF-A173-056188098094}" srcOrd="4" destOrd="0" parTransId="{47B52684-D7A1-4E4C-9262-BB2240F7D988}" sibTransId="{8F8DD59F-54D1-40F8-A295-B60A4F22007E}"/>
    <dgm:cxn modelId="{8EBFE5A9-7235-4BB9-9D0B-38CDC5D04750}" srcId="{37E638CC-E60D-4925-9BE4-2E1BAE56E031}" destId="{B4C1B250-1C06-4C4C-9845-5F7F1A8DF367}" srcOrd="2" destOrd="0" parTransId="{D85104F7-86B7-4C69-9FD6-1D4E7CD2EB34}" sibTransId="{0C434738-3D60-40CE-899B-70BEDB709FEF}"/>
    <dgm:cxn modelId="{FDEABEAA-DA4F-458F-81A3-246B4F7BA11C}" srcId="{37E638CC-E60D-4925-9BE4-2E1BAE56E031}" destId="{33874727-75FE-40D3-83F7-B05DB1E6281F}" srcOrd="0" destOrd="0" parTransId="{6B259FF7-8401-4EF6-AD7A-EC3384913E69}" sibTransId="{8205991D-3E85-459A-8AED-CCF012703796}"/>
    <dgm:cxn modelId="{5CB8DFAB-EC00-405F-9F3F-6C3E4A40F71B}" srcId="{06A87B7E-0F00-4632-8F2F-F26008142782}" destId="{BE2C760E-AB83-4B73-911E-2AB384DC8820}" srcOrd="3" destOrd="0" parTransId="{AA11DF7C-D8E3-4828-A4F9-2FC2E9E85E15}" sibTransId="{2BDAE242-9BA8-48D9-B2A9-2EC6ACBECC37}"/>
    <dgm:cxn modelId="{FA3F7FCB-6D0A-49D0-85BA-535C2EAE6944}" srcId="{86059A8F-B938-49B5-924E-9C09154091A3}" destId="{FFD209DA-CC38-4929-B788-6A03E80054C8}" srcOrd="1" destOrd="0" parTransId="{B8A9B962-725F-44A2-A96D-8D804244FC1E}" sibTransId="{E7C6D7F1-DB32-4D56-BF11-6F4926A76992}"/>
    <dgm:cxn modelId="{49D29EDB-E42C-4D7B-BF8A-8813C2108800}" type="presOf" srcId="{BE2C760E-AB83-4B73-911E-2AB384DC8820}" destId="{C6871846-8F29-4159-8C7E-18A1DBE615A8}" srcOrd="0" destOrd="3" presId="urn:microsoft.com/office/officeart/2005/8/layout/hList1"/>
    <dgm:cxn modelId="{B1AA1ADC-59EF-4933-8E7E-E3568EA02A2F}" type="presOf" srcId="{37E638CC-E60D-4925-9BE4-2E1BAE56E031}" destId="{6DC62514-1B20-44EB-A896-14FD821F2BCF}" srcOrd="0" destOrd="0" presId="urn:microsoft.com/office/officeart/2005/8/layout/hList1"/>
    <dgm:cxn modelId="{33531BE3-7AD6-4BDF-B0AC-C42C62411C30}" type="presOf" srcId="{2BFD725F-7D22-4F61-A6D3-F6A183C3AABB}" destId="{B7513AC6-DE6B-4870-938C-58CF9A5A2C4C}" srcOrd="0" destOrd="3" presId="urn:microsoft.com/office/officeart/2005/8/layout/hList1"/>
    <dgm:cxn modelId="{E4415FE3-27E8-4CC0-BEF4-EA36246702D6}" srcId="{06A87B7E-0F00-4632-8F2F-F26008142782}" destId="{B5B08594-80A2-42EF-8D54-84C85AE0AE40}" srcOrd="0" destOrd="0" parTransId="{A9A5C1C6-5BC5-4648-8438-107BB8B8682D}" sibTransId="{2D829E11-198C-4D01-A358-CEF4654B4730}"/>
    <dgm:cxn modelId="{A0A8B9E9-FBCB-44E7-B642-6DCB244133E7}" type="presOf" srcId="{9540442D-F290-467B-97CC-E93A2A20805D}" destId="{FBF3097F-AA52-4B90-B5D5-2598B42FC31B}" srcOrd="0" destOrd="2" presId="urn:microsoft.com/office/officeart/2005/8/layout/hList1"/>
    <dgm:cxn modelId="{E4D1DAF3-9432-4A94-8273-469F4D64B287}" srcId="{06A87B7E-0F00-4632-8F2F-F26008142782}" destId="{DCA3E9CA-8FF1-40D6-8B50-4681287C2859}" srcOrd="2" destOrd="0" parTransId="{C56DD224-F65C-42F1-86D4-55CA7A9D62FF}" sibTransId="{9485063C-EC04-4A52-9000-7C4DAB4B6B73}"/>
    <dgm:cxn modelId="{133EFFF7-1CAD-47C6-AD44-6594A2BD3BC6}" type="presOf" srcId="{2AB6396B-3261-4AFC-A6CA-09C45306AEFB}" destId="{92E4FA58-285D-4AFA-A290-3051A4FDF234}" srcOrd="0" destOrd="0" presId="urn:microsoft.com/office/officeart/2005/8/layout/hList1"/>
    <dgm:cxn modelId="{182C99FF-E023-4B83-BA3A-38FC71952B0B}" type="presOf" srcId="{B6DEC509-1DF6-4F30-B477-3AA49B445800}" destId="{C6871846-8F29-4159-8C7E-18A1DBE615A8}" srcOrd="0" destOrd="5" presId="urn:microsoft.com/office/officeart/2005/8/layout/hList1"/>
    <dgm:cxn modelId="{18B016DF-41F5-4D4F-9900-756DD08160A2}" type="presParOf" srcId="{92E4FA58-285D-4AFA-A290-3051A4FDF234}" destId="{19AF092C-B1A6-4DA3-973D-FD02E2480DA4}" srcOrd="0" destOrd="0" presId="urn:microsoft.com/office/officeart/2005/8/layout/hList1"/>
    <dgm:cxn modelId="{3462D16D-457C-4AE1-ADE2-16B100E30BD4}" type="presParOf" srcId="{19AF092C-B1A6-4DA3-973D-FD02E2480DA4}" destId="{7F1E6958-EA8A-448A-AAD8-188B7F897C76}" srcOrd="0" destOrd="0" presId="urn:microsoft.com/office/officeart/2005/8/layout/hList1"/>
    <dgm:cxn modelId="{E8ACE929-B9A9-49EB-81B1-B397F98611F9}" type="presParOf" srcId="{19AF092C-B1A6-4DA3-973D-FD02E2480DA4}" destId="{C6871846-8F29-4159-8C7E-18A1DBE615A8}" srcOrd="1" destOrd="0" presId="urn:microsoft.com/office/officeart/2005/8/layout/hList1"/>
    <dgm:cxn modelId="{79AD3280-68AE-4EBD-9184-4DB71260EB79}" type="presParOf" srcId="{92E4FA58-285D-4AFA-A290-3051A4FDF234}" destId="{475DD2DD-A5ED-45E4-A784-A0E2D496071F}" srcOrd="1" destOrd="0" presId="urn:microsoft.com/office/officeart/2005/8/layout/hList1"/>
    <dgm:cxn modelId="{6ABB844D-A0BF-4D9A-A5C9-C5FDF2A3B5FF}" type="presParOf" srcId="{92E4FA58-285D-4AFA-A290-3051A4FDF234}" destId="{5E6A7C33-EFAE-4153-9BD3-74CB174CF9B0}" srcOrd="2" destOrd="0" presId="urn:microsoft.com/office/officeart/2005/8/layout/hList1"/>
    <dgm:cxn modelId="{1E146318-6F1E-4B94-B3CD-EEDC5F42EE56}" type="presParOf" srcId="{5E6A7C33-EFAE-4153-9BD3-74CB174CF9B0}" destId="{29EBB96C-05BC-4100-BED1-B8E709F3077B}" srcOrd="0" destOrd="0" presId="urn:microsoft.com/office/officeart/2005/8/layout/hList1"/>
    <dgm:cxn modelId="{33AE67D1-A102-4BD4-8D25-50C6E5120039}" type="presParOf" srcId="{5E6A7C33-EFAE-4153-9BD3-74CB174CF9B0}" destId="{FBF3097F-AA52-4B90-B5D5-2598B42FC31B}" srcOrd="1" destOrd="0" presId="urn:microsoft.com/office/officeart/2005/8/layout/hList1"/>
    <dgm:cxn modelId="{B3FBF187-9767-435C-B3C3-37667E1CBA12}" type="presParOf" srcId="{92E4FA58-285D-4AFA-A290-3051A4FDF234}" destId="{915DE877-F73C-4883-A517-3C4A196F2B62}" srcOrd="3" destOrd="0" presId="urn:microsoft.com/office/officeart/2005/8/layout/hList1"/>
    <dgm:cxn modelId="{ED85815F-A7A9-430A-BB9D-3ADBC20A93C1}" type="presParOf" srcId="{92E4FA58-285D-4AFA-A290-3051A4FDF234}" destId="{91B79EB4-E8F6-444C-B25E-F46364E575D0}" srcOrd="4" destOrd="0" presId="urn:microsoft.com/office/officeart/2005/8/layout/hList1"/>
    <dgm:cxn modelId="{6CFC211E-931D-4648-8289-DDE6513EFA25}" type="presParOf" srcId="{91B79EB4-E8F6-444C-B25E-F46364E575D0}" destId="{6DC62514-1B20-44EB-A896-14FD821F2BCF}" srcOrd="0" destOrd="0" presId="urn:microsoft.com/office/officeart/2005/8/layout/hList1"/>
    <dgm:cxn modelId="{4CFA4FAA-CD6A-4245-8888-E37030E6D41C}" type="presParOf" srcId="{91B79EB4-E8F6-444C-B25E-F46364E575D0}" destId="{B7513AC6-DE6B-4870-938C-58CF9A5A2C4C}"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EA494D3-CEC7-4225-8455-D6E75C45F1D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39E6AF16-1D6C-4B0A-8F38-2A7A76C5BD85}">
      <dgm:prSet phldrT="[Text]" custT="1"/>
      <dgm:spPr/>
      <dgm:t>
        <a:bodyPr/>
        <a:lstStyle/>
        <a:p>
          <a:r>
            <a:rPr lang="en-GB" sz="1800" dirty="0">
              <a:solidFill>
                <a:schemeClr val="bg1"/>
              </a:solidFill>
              <a:latin typeface="+mj-lt"/>
            </a:rPr>
            <a:t>As per Health and Safety at Work Act 1974: All healthcare organisations are responsible for ensuring they have sufficient supplies of the required PPE, and that their staff are trained and competent in its proper use</a:t>
          </a:r>
          <a:endParaRPr lang="en-GB" sz="1800" dirty="0">
            <a:latin typeface="+mj-lt"/>
          </a:endParaRPr>
        </a:p>
      </dgm:t>
    </dgm:pt>
    <dgm:pt modelId="{E82065BA-60D2-4BF3-AB2B-AC4D870328F2}" type="parTrans" cxnId="{BE79BF6D-67A2-4F46-A9A7-92C130AE352B}">
      <dgm:prSet/>
      <dgm:spPr/>
      <dgm:t>
        <a:bodyPr/>
        <a:lstStyle/>
        <a:p>
          <a:endParaRPr lang="en-GB" sz="1800">
            <a:latin typeface="+mj-lt"/>
          </a:endParaRPr>
        </a:p>
      </dgm:t>
    </dgm:pt>
    <dgm:pt modelId="{BECAC015-9E05-4D22-8D94-988952F9CD5D}" type="sibTrans" cxnId="{BE79BF6D-67A2-4F46-A9A7-92C130AE352B}">
      <dgm:prSet/>
      <dgm:spPr/>
      <dgm:t>
        <a:bodyPr/>
        <a:lstStyle/>
        <a:p>
          <a:endParaRPr lang="en-GB" sz="1800">
            <a:latin typeface="+mj-lt"/>
          </a:endParaRPr>
        </a:p>
      </dgm:t>
    </dgm:pt>
    <dgm:pt modelId="{89E6EF64-B786-498F-A5D1-DBBA9B4E6657}">
      <dgm:prSet phldrT="[Text]" custT="1"/>
      <dgm:spPr/>
      <dgm:t>
        <a:bodyPr/>
        <a:lstStyle/>
        <a:p>
          <a:r>
            <a:rPr lang="en-GB" sz="1800" b="0" i="0" dirty="0">
              <a:latin typeface="+mj-lt"/>
            </a:rPr>
            <a:t>The government scheme for free PPE provision to health and social care sectors in response to Covid-19 has ended.</a:t>
          </a:r>
          <a:endParaRPr lang="en-GB" sz="1800" dirty="0">
            <a:latin typeface="+mj-lt"/>
          </a:endParaRPr>
        </a:p>
      </dgm:t>
    </dgm:pt>
    <dgm:pt modelId="{7A7A9B94-387F-4389-8C84-DF623FC24238}" type="parTrans" cxnId="{C8315408-E4E3-4690-BE81-C86D45ADDFCD}">
      <dgm:prSet/>
      <dgm:spPr/>
      <dgm:t>
        <a:bodyPr/>
        <a:lstStyle/>
        <a:p>
          <a:endParaRPr lang="en-GB" sz="1800">
            <a:latin typeface="+mj-lt"/>
          </a:endParaRPr>
        </a:p>
      </dgm:t>
    </dgm:pt>
    <dgm:pt modelId="{C7FC6B01-8BC3-4812-A049-22389F1124CC}" type="sibTrans" cxnId="{C8315408-E4E3-4690-BE81-C86D45ADDFCD}">
      <dgm:prSet/>
      <dgm:spPr/>
      <dgm:t>
        <a:bodyPr/>
        <a:lstStyle/>
        <a:p>
          <a:endParaRPr lang="en-GB" sz="1800">
            <a:latin typeface="+mj-lt"/>
          </a:endParaRPr>
        </a:p>
      </dgm:t>
    </dgm:pt>
    <dgm:pt modelId="{2D2941F2-B965-45CF-A121-4E4B74C94E60}">
      <dgm:prSet phldrT="[Text]" custT="1"/>
      <dgm:spPr/>
      <dgm:t>
        <a:bodyPr/>
        <a:lstStyle/>
        <a:p>
          <a:r>
            <a:rPr lang="en-GB" sz="1800" b="0" i="0" dirty="0">
              <a:latin typeface="+mj-lt"/>
            </a:rPr>
            <a:t>Primary care providers, like all NHS providers, are now responsible for sourcing and purchasing their own PPE, including FFP3 respirator masks and fit testing, to maintain safe working conditions for infection prevention and control (IPC).</a:t>
          </a:r>
          <a:endParaRPr lang="en-GB" sz="1800" dirty="0">
            <a:latin typeface="+mj-lt"/>
          </a:endParaRPr>
        </a:p>
      </dgm:t>
    </dgm:pt>
    <dgm:pt modelId="{59748958-FF16-47E0-9DBD-2F465269DEE5}" type="parTrans" cxnId="{967593F9-E0DA-4C63-8A87-5AE8577E7902}">
      <dgm:prSet/>
      <dgm:spPr/>
      <dgm:t>
        <a:bodyPr/>
        <a:lstStyle/>
        <a:p>
          <a:endParaRPr lang="en-GB" sz="1800">
            <a:latin typeface="+mj-lt"/>
          </a:endParaRPr>
        </a:p>
      </dgm:t>
    </dgm:pt>
    <dgm:pt modelId="{B3E76718-74B0-4949-A37E-5D5CB866A5FF}" type="sibTrans" cxnId="{967593F9-E0DA-4C63-8A87-5AE8577E7902}">
      <dgm:prSet/>
      <dgm:spPr/>
      <dgm:t>
        <a:bodyPr/>
        <a:lstStyle/>
        <a:p>
          <a:endParaRPr lang="en-GB" sz="1800">
            <a:latin typeface="+mj-lt"/>
          </a:endParaRPr>
        </a:p>
      </dgm:t>
    </dgm:pt>
    <dgm:pt modelId="{624D16A8-6FF1-4A54-974F-B708543BB171}">
      <dgm:prSet phldrT="[Text]" custT="1"/>
      <dgm:spPr/>
      <dgm:t>
        <a:bodyPr/>
        <a:lstStyle/>
        <a:p>
          <a:r>
            <a:rPr lang="en-GB" sz="1800" b="0" i="0" dirty="0">
              <a:latin typeface="+mj-lt"/>
            </a:rPr>
            <a:t>PPE requirements for clinically suspected or confirmed mpox cases are determined by risk assessment that includes high consequence infectious disease (HCID) classification, patient’s presenting symptoms, and type and duration of patient contact and care.</a:t>
          </a:r>
          <a:endParaRPr lang="en-GB" sz="1800" dirty="0">
            <a:latin typeface="+mj-lt"/>
          </a:endParaRPr>
        </a:p>
      </dgm:t>
    </dgm:pt>
    <dgm:pt modelId="{8BA90D96-0A7A-4BBB-9A5D-F988D3CA7B9F}" type="parTrans" cxnId="{E3C702E3-FB23-4640-962E-B68128B34112}">
      <dgm:prSet/>
      <dgm:spPr/>
      <dgm:t>
        <a:bodyPr/>
        <a:lstStyle/>
        <a:p>
          <a:endParaRPr lang="en-GB" sz="1800">
            <a:latin typeface="+mj-lt"/>
          </a:endParaRPr>
        </a:p>
      </dgm:t>
    </dgm:pt>
    <dgm:pt modelId="{AEE735EF-5822-4B46-ADF9-93BE5D8B2B40}" type="sibTrans" cxnId="{E3C702E3-FB23-4640-962E-B68128B34112}">
      <dgm:prSet/>
      <dgm:spPr/>
      <dgm:t>
        <a:bodyPr/>
        <a:lstStyle/>
        <a:p>
          <a:endParaRPr lang="en-GB" sz="1800">
            <a:latin typeface="+mj-lt"/>
          </a:endParaRPr>
        </a:p>
      </dgm:t>
    </dgm:pt>
    <dgm:pt modelId="{0C2F04C0-9E5C-420B-BD74-2224F8BD6FC5}" type="pres">
      <dgm:prSet presAssocID="{AEA494D3-CEC7-4225-8455-D6E75C45F1D7}" presName="linear" presStyleCnt="0">
        <dgm:presLayoutVars>
          <dgm:animLvl val="lvl"/>
          <dgm:resizeHandles val="exact"/>
        </dgm:presLayoutVars>
      </dgm:prSet>
      <dgm:spPr/>
    </dgm:pt>
    <dgm:pt modelId="{B48584A6-B46E-4F4C-8CED-F1F5C751D3D7}" type="pres">
      <dgm:prSet presAssocID="{39E6AF16-1D6C-4B0A-8F38-2A7A76C5BD85}" presName="parentText" presStyleLbl="node1" presStyleIdx="0" presStyleCnt="4">
        <dgm:presLayoutVars>
          <dgm:chMax val="0"/>
          <dgm:bulletEnabled val="1"/>
        </dgm:presLayoutVars>
      </dgm:prSet>
      <dgm:spPr/>
    </dgm:pt>
    <dgm:pt modelId="{B67A4F2C-54D6-4666-9324-6E066CDAA49A}" type="pres">
      <dgm:prSet presAssocID="{BECAC015-9E05-4D22-8D94-988952F9CD5D}" presName="spacer" presStyleCnt="0"/>
      <dgm:spPr/>
    </dgm:pt>
    <dgm:pt modelId="{618026AA-EE7E-4634-AAAA-689CA976E945}" type="pres">
      <dgm:prSet presAssocID="{89E6EF64-B786-498F-A5D1-DBBA9B4E6657}" presName="parentText" presStyleLbl="node1" presStyleIdx="1" presStyleCnt="4">
        <dgm:presLayoutVars>
          <dgm:chMax val="0"/>
          <dgm:bulletEnabled val="1"/>
        </dgm:presLayoutVars>
      </dgm:prSet>
      <dgm:spPr/>
    </dgm:pt>
    <dgm:pt modelId="{34318FFE-DF8F-4BB1-BA24-3901957C675B}" type="pres">
      <dgm:prSet presAssocID="{C7FC6B01-8BC3-4812-A049-22389F1124CC}" presName="spacer" presStyleCnt="0"/>
      <dgm:spPr/>
    </dgm:pt>
    <dgm:pt modelId="{92856BF5-6A2D-40E0-8B52-2DC1FFE32EB6}" type="pres">
      <dgm:prSet presAssocID="{2D2941F2-B965-45CF-A121-4E4B74C94E60}" presName="parentText" presStyleLbl="node1" presStyleIdx="2" presStyleCnt="4">
        <dgm:presLayoutVars>
          <dgm:chMax val="0"/>
          <dgm:bulletEnabled val="1"/>
        </dgm:presLayoutVars>
      </dgm:prSet>
      <dgm:spPr/>
    </dgm:pt>
    <dgm:pt modelId="{82DC93C4-0A51-4BC6-A10F-C6ABD62ECCB4}" type="pres">
      <dgm:prSet presAssocID="{B3E76718-74B0-4949-A37E-5D5CB866A5FF}" presName="spacer" presStyleCnt="0"/>
      <dgm:spPr/>
    </dgm:pt>
    <dgm:pt modelId="{D0EFC4FF-4811-465F-8965-0298E96B224A}" type="pres">
      <dgm:prSet presAssocID="{624D16A8-6FF1-4A54-974F-B708543BB171}" presName="parentText" presStyleLbl="node1" presStyleIdx="3" presStyleCnt="4">
        <dgm:presLayoutVars>
          <dgm:chMax val="0"/>
          <dgm:bulletEnabled val="1"/>
        </dgm:presLayoutVars>
      </dgm:prSet>
      <dgm:spPr/>
    </dgm:pt>
  </dgm:ptLst>
  <dgm:cxnLst>
    <dgm:cxn modelId="{C8315408-E4E3-4690-BE81-C86D45ADDFCD}" srcId="{AEA494D3-CEC7-4225-8455-D6E75C45F1D7}" destId="{89E6EF64-B786-498F-A5D1-DBBA9B4E6657}" srcOrd="1" destOrd="0" parTransId="{7A7A9B94-387F-4389-8C84-DF623FC24238}" sibTransId="{C7FC6B01-8BC3-4812-A049-22389F1124CC}"/>
    <dgm:cxn modelId="{D149F408-ABAB-440C-A100-8D5F207F4BBC}" type="presOf" srcId="{89E6EF64-B786-498F-A5D1-DBBA9B4E6657}" destId="{618026AA-EE7E-4634-AAAA-689CA976E945}" srcOrd="0" destOrd="0" presId="urn:microsoft.com/office/officeart/2005/8/layout/vList2"/>
    <dgm:cxn modelId="{1DBC925F-1CB3-4EA3-8C70-32EBF50BB022}" type="presOf" srcId="{AEA494D3-CEC7-4225-8455-D6E75C45F1D7}" destId="{0C2F04C0-9E5C-420B-BD74-2224F8BD6FC5}" srcOrd="0" destOrd="0" presId="urn:microsoft.com/office/officeart/2005/8/layout/vList2"/>
    <dgm:cxn modelId="{9074ED4A-8B6D-4BE1-9486-0814705A4DD0}" type="presOf" srcId="{39E6AF16-1D6C-4B0A-8F38-2A7A76C5BD85}" destId="{B48584A6-B46E-4F4C-8CED-F1F5C751D3D7}" srcOrd="0" destOrd="0" presId="urn:microsoft.com/office/officeart/2005/8/layout/vList2"/>
    <dgm:cxn modelId="{BE79BF6D-67A2-4F46-A9A7-92C130AE352B}" srcId="{AEA494D3-CEC7-4225-8455-D6E75C45F1D7}" destId="{39E6AF16-1D6C-4B0A-8F38-2A7A76C5BD85}" srcOrd="0" destOrd="0" parTransId="{E82065BA-60D2-4BF3-AB2B-AC4D870328F2}" sibTransId="{BECAC015-9E05-4D22-8D94-988952F9CD5D}"/>
    <dgm:cxn modelId="{9AEEF8B3-1472-4A87-8165-251503723BBE}" type="presOf" srcId="{2D2941F2-B965-45CF-A121-4E4B74C94E60}" destId="{92856BF5-6A2D-40E0-8B52-2DC1FFE32EB6}" srcOrd="0" destOrd="0" presId="urn:microsoft.com/office/officeart/2005/8/layout/vList2"/>
    <dgm:cxn modelId="{7F73E6DC-E3FA-4D57-BDC3-E7E9A76BA7E8}" type="presOf" srcId="{624D16A8-6FF1-4A54-974F-B708543BB171}" destId="{D0EFC4FF-4811-465F-8965-0298E96B224A}" srcOrd="0" destOrd="0" presId="urn:microsoft.com/office/officeart/2005/8/layout/vList2"/>
    <dgm:cxn modelId="{E3C702E3-FB23-4640-962E-B68128B34112}" srcId="{AEA494D3-CEC7-4225-8455-D6E75C45F1D7}" destId="{624D16A8-6FF1-4A54-974F-B708543BB171}" srcOrd="3" destOrd="0" parTransId="{8BA90D96-0A7A-4BBB-9A5D-F988D3CA7B9F}" sibTransId="{AEE735EF-5822-4B46-ADF9-93BE5D8B2B40}"/>
    <dgm:cxn modelId="{967593F9-E0DA-4C63-8A87-5AE8577E7902}" srcId="{AEA494D3-CEC7-4225-8455-D6E75C45F1D7}" destId="{2D2941F2-B965-45CF-A121-4E4B74C94E60}" srcOrd="2" destOrd="0" parTransId="{59748958-FF16-47E0-9DBD-2F465269DEE5}" sibTransId="{B3E76718-74B0-4949-A37E-5D5CB866A5FF}"/>
    <dgm:cxn modelId="{EC5D4F2D-4C64-47DC-9CDA-BB50C5707FA2}" type="presParOf" srcId="{0C2F04C0-9E5C-420B-BD74-2224F8BD6FC5}" destId="{B48584A6-B46E-4F4C-8CED-F1F5C751D3D7}" srcOrd="0" destOrd="0" presId="urn:microsoft.com/office/officeart/2005/8/layout/vList2"/>
    <dgm:cxn modelId="{3117F224-9AC3-4E03-82DE-B7AB853FD869}" type="presParOf" srcId="{0C2F04C0-9E5C-420B-BD74-2224F8BD6FC5}" destId="{B67A4F2C-54D6-4666-9324-6E066CDAA49A}" srcOrd="1" destOrd="0" presId="urn:microsoft.com/office/officeart/2005/8/layout/vList2"/>
    <dgm:cxn modelId="{905C191A-64B5-453A-AD4D-4C268F0FED22}" type="presParOf" srcId="{0C2F04C0-9E5C-420B-BD74-2224F8BD6FC5}" destId="{618026AA-EE7E-4634-AAAA-689CA976E945}" srcOrd="2" destOrd="0" presId="urn:microsoft.com/office/officeart/2005/8/layout/vList2"/>
    <dgm:cxn modelId="{C6076B04-A907-41E6-9171-5DC6DF5DEB2C}" type="presParOf" srcId="{0C2F04C0-9E5C-420B-BD74-2224F8BD6FC5}" destId="{34318FFE-DF8F-4BB1-BA24-3901957C675B}" srcOrd="3" destOrd="0" presId="urn:microsoft.com/office/officeart/2005/8/layout/vList2"/>
    <dgm:cxn modelId="{82E8EA7F-9091-4990-8A72-02CE2901BEB1}" type="presParOf" srcId="{0C2F04C0-9E5C-420B-BD74-2224F8BD6FC5}" destId="{92856BF5-6A2D-40E0-8B52-2DC1FFE32EB6}" srcOrd="4" destOrd="0" presId="urn:microsoft.com/office/officeart/2005/8/layout/vList2"/>
    <dgm:cxn modelId="{379127CE-04D3-4210-81EC-C92FF5C3C216}" type="presParOf" srcId="{0C2F04C0-9E5C-420B-BD74-2224F8BD6FC5}" destId="{82DC93C4-0A51-4BC6-A10F-C6ABD62ECCB4}" srcOrd="5" destOrd="0" presId="urn:microsoft.com/office/officeart/2005/8/layout/vList2"/>
    <dgm:cxn modelId="{03930AF3-0E40-4028-9E87-04A516B77C4D}" type="presParOf" srcId="{0C2F04C0-9E5C-420B-BD74-2224F8BD6FC5}" destId="{D0EFC4FF-4811-465F-8965-0298E96B224A}"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9274960-4D83-4400-86B0-F1924347BDC7}"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GB"/>
        </a:p>
      </dgm:t>
    </dgm:pt>
    <dgm:pt modelId="{EE506B53-9161-4AE3-BFB9-39733999D1D2}">
      <dgm:prSet phldrT="[Text]"/>
      <dgm:spPr/>
      <dgm:t>
        <a:bodyPr/>
        <a:lstStyle/>
        <a:p>
          <a:r>
            <a:rPr lang="en-GB" dirty="0"/>
            <a:t>Equipment </a:t>
          </a:r>
        </a:p>
      </dgm:t>
    </dgm:pt>
    <dgm:pt modelId="{3CF45861-2DF6-491C-8845-C85180D51415}" type="parTrans" cxnId="{DC1FFB9C-75D3-4083-85D0-1B1147B42BC3}">
      <dgm:prSet/>
      <dgm:spPr/>
      <dgm:t>
        <a:bodyPr/>
        <a:lstStyle/>
        <a:p>
          <a:endParaRPr lang="en-GB"/>
        </a:p>
      </dgm:t>
    </dgm:pt>
    <dgm:pt modelId="{27A05E5D-ED65-460E-8C28-542021B28AFE}" type="sibTrans" cxnId="{DC1FFB9C-75D3-4083-85D0-1B1147B42BC3}">
      <dgm:prSet/>
      <dgm:spPr/>
      <dgm:t>
        <a:bodyPr/>
        <a:lstStyle/>
        <a:p>
          <a:endParaRPr lang="en-GB"/>
        </a:p>
      </dgm:t>
    </dgm:pt>
    <dgm:pt modelId="{0DAC1A1E-FD44-4E38-A52F-94F20F75E774}">
      <dgm:prSet phldrT="[Text]"/>
      <dgm:spPr/>
      <dgm:t>
        <a:bodyPr/>
        <a:lstStyle/>
        <a:p>
          <a:r>
            <a:rPr lang="en-GB" b="0" i="0" dirty="0"/>
            <a:t>Dedicate patient care equipment to individual patients and minimise the amount of equipment and stock in the room.</a:t>
          </a:r>
          <a:endParaRPr lang="en-GB" dirty="0"/>
        </a:p>
      </dgm:t>
    </dgm:pt>
    <dgm:pt modelId="{BF581C01-BEBD-4508-BD8A-EE6983EB1205}" type="parTrans" cxnId="{8D5E4CA3-2626-45D9-A75E-0B88660426D6}">
      <dgm:prSet/>
      <dgm:spPr/>
      <dgm:t>
        <a:bodyPr/>
        <a:lstStyle/>
        <a:p>
          <a:endParaRPr lang="en-GB"/>
        </a:p>
      </dgm:t>
    </dgm:pt>
    <dgm:pt modelId="{2672C1D8-255E-4881-9427-B1F129FD39FE}" type="sibTrans" cxnId="{8D5E4CA3-2626-45D9-A75E-0B88660426D6}">
      <dgm:prSet/>
      <dgm:spPr/>
      <dgm:t>
        <a:bodyPr/>
        <a:lstStyle/>
        <a:p>
          <a:endParaRPr lang="en-GB"/>
        </a:p>
      </dgm:t>
    </dgm:pt>
    <dgm:pt modelId="{5C01C7D0-9CD4-40C4-A2ED-26094E2F05FE}">
      <dgm:prSet phldrT="[Text]"/>
      <dgm:spPr/>
      <dgm:t>
        <a:bodyPr/>
        <a:lstStyle/>
        <a:p>
          <a:r>
            <a:rPr lang="en-GB" dirty="0"/>
            <a:t>Environment</a:t>
          </a:r>
        </a:p>
      </dgm:t>
    </dgm:pt>
    <dgm:pt modelId="{6F247947-5F1A-452B-8228-D856C7151D41}" type="parTrans" cxnId="{673AF738-3495-4AB1-B066-8AB311076D02}">
      <dgm:prSet/>
      <dgm:spPr/>
      <dgm:t>
        <a:bodyPr/>
        <a:lstStyle/>
        <a:p>
          <a:endParaRPr lang="en-GB"/>
        </a:p>
      </dgm:t>
    </dgm:pt>
    <dgm:pt modelId="{68671688-7A10-41E9-ABF5-0499727D83E3}" type="sibTrans" cxnId="{673AF738-3495-4AB1-B066-8AB311076D02}">
      <dgm:prSet/>
      <dgm:spPr/>
      <dgm:t>
        <a:bodyPr/>
        <a:lstStyle/>
        <a:p>
          <a:endParaRPr lang="en-GB"/>
        </a:p>
      </dgm:t>
    </dgm:pt>
    <dgm:pt modelId="{1F7F6F9E-36C8-41AF-A5E2-2BCF1700FBDB}">
      <dgm:prSet phldrT="[Text]"/>
      <dgm:spPr/>
      <dgm:t>
        <a:bodyPr/>
        <a:lstStyle/>
        <a:p>
          <a:r>
            <a:rPr lang="en-GB" b="0" i="0" dirty="0"/>
            <a:t>Clean and disinfect waiting areas, facilities (such as toilets), treatment or assessment areas </a:t>
          </a:r>
          <a:r>
            <a:rPr lang="en-GB" b="0" i="0" dirty="0" err="1"/>
            <a:t>useing</a:t>
          </a:r>
          <a:r>
            <a:rPr lang="en-GB" b="0" i="0" dirty="0"/>
            <a:t> either:</a:t>
          </a:r>
          <a:endParaRPr lang="en-GB" dirty="0"/>
        </a:p>
      </dgm:t>
    </dgm:pt>
    <dgm:pt modelId="{81D4E130-583E-4D67-83EF-4DF3FE91BFB4}" type="parTrans" cxnId="{443F08E0-0AFD-47DD-A045-006FBBAD0200}">
      <dgm:prSet/>
      <dgm:spPr/>
      <dgm:t>
        <a:bodyPr/>
        <a:lstStyle/>
        <a:p>
          <a:endParaRPr lang="en-GB"/>
        </a:p>
      </dgm:t>
    </dgm:pt>
    <dgm:pt modelId="{33628FD2-6E5C-4BFE-A9BE-2ECDCA79DAE2}" type="sibTrans" cxnId="{443F08E0-0AFD-47DD-A045-006FBBAD0200}">
      <dgm:prSet/>
      <dgm:spPr/>
      <dgm:t>
        <a:bodyPr/>
        <a:lstStyle/>
        <a:p>
          <a:endParaRPr lang="en-GB"/>
        </a:p>
      </dgm:t>
    </dgm:pt>
    <dgm:pt modelId="{7D3540E4-C5F6-4D79-B3D1-7ACE8F016C63}">
      <dgm:prSet phldrT="[Text]"/>
      <dgm:spPr/>
      <dgm:t>
        <a:bodyPr/>
        <a:lstStyle/>
        <a:p>
          <a:r>
            <a:rPr lang="en-GB" dirty="0"/>
            <a:t>Waste </a:t>
          </a:r>
        </a:p>
      </dgm:t>
    </dgm:pt>
    <dgm:pt modelId="{D15FABCB-401E-4C4F-8AE4-8C6BB3CE99F1}" type="parTrans" cxnId="{490CB859-806A-4158-B94D-208BEC4B0755}">
      <dgm:prSet/>
      <dgm:spPr/>
      <dgm:t>
        <a:bodyPr/>
        <a:lstStyle/>
        <a:p>
          <a:endParaRPr lang="en-GB"/>
        </a:p>
      </dgm:t>
    </dgm:pt>
    <dgm:pt modelId="{8DE1BF2F-5D2C-4823-81AB-BD1B655ED2A3}" type="sibTrans" cxnId="{490CB859-806A-4158-B94D-208BEC4B0755}">
      <dgm:prSet/>
      <dgm:spPr/>
      <dgm:t>
        <a:bodyPr/>
        <a:lstStyle/>
        <a:p>
          <a:endParaRPr lang="en-GB"/>
        </a:p>
      </dgm:t>
    </dgm:pt>
    <dgm:pt modelId="{49E5FAEE-1D47-449D-AEF1-8491B9BFE475}">
      <dgm:prSet phldrT="[Text]"/>
      <dgm:spPr/>
      <dgm:t>
        <a:bodyPr/>
        <a:lstStyle/>
        <a:p>
          <a:r>
            <a:rPr lang="en-GB" b="0" i="0" dirty="0"/>
            <a:t>Waste and samples from individuals suspected or confirmed to have mpox should be treated as healthcare (clinical) category B waste</a:t>
          </a:r>
          <a:endParaRPr lang="en-GB" dirty="0"/>
        </a:p>
      </dgm:t>
    </dgm:pt>
    <dgm:pt modelId="{31B4DB7F-F692-4C5A-B1D1-E44CD0A310D5}" type="parTrans" cxnId="{E8F0285A-351D-45BF-AC64-56CC45AE688B}">
      <dgm:prSet/>
      <dgm:spPr/>
      <dgm:t>
        <a:bodyPr/>
        <a:lstStyle/>
        <a:p>
          <a:endParaRPr lang="en-GB"/>
        </a:p>
      </dgm:t>
    </dgm:pt>
    <dgm:pt modelId="{55FE4BC6-EF80-4F1C-A0D3-7C05F026C7BC}" type="sibTrans" cxnId="{E8F0285A-351D-45BF-AC64-56CC45AE688B}">
      <dgm:prSet/>
      <dgm:spPr/>
      <dgm:t>
        <a:bodyPr/>
        <a:lstStyle/>
        <a:p>
          <a:endParaRPr lang="en-GB"/>
        </a:p>
      </dgm:t>
    </dgm:pt>
    <dgm:pt modelId="{3EC0DB5C-0518-4912-9350-03610506511D}">
      <dgm:prSet phldrT="[Text]"/>
      <dgm:spPr/>
      <dgm:t>
        <a:bodyPr/>
        <a:lstStyle/>
        <a:p>
          <a:r>
            <a:rPr lang="en-GB" b="0" i="0" dirty="0"/>
            <a:t>This waste can be disposed of in an orange bag for alternative treatment and does not require incineration. It is classified under UN 3291 as clinical waste.</a:t>
          </a:r>
          <a:endParaRPr lang="en-GB" dirty="0"/>
        </a:p>
      </dgm:t>
    </dgm:pt>
    <dgm:pt modelId="{4F7A4C9C-AD07-46C9-AE55-4E39D8176F0D}" type="parTrans" cxnId="{F84B2524-1353-45D4-9C91-00500E18BDCD}">
      <dgm:prSet/>
      <dgm:spPr/>
      <dgm:t>
        <a:bodyPr/>
        <a:lstStyle/>
        <a:p>
          <a:endParaRPr lang="en-GB"/>
        </a:p>
      </dgm:t>
    </dgm:pt>
    <dgm:pt modelId="{5B27CBD7-D2A7-4100-B740-94CA4AB0E2CB}" type="sibTrans" cxnId="{F84B2524-1353-45D4-9C91-00500E18BDCD}">
      <dgm:prSet/>
      <dgm:spPr/>
      <dgm:t>
        <a:bodyPr/>
        <a:lstStyle/>
        <a:p>
          <a:endParaRPr lang="en-GB"/>
        </a:p>
      </dgm:t>
    </dgm:pt>
    <dgm:pt modelId="{9D732180-741E-4FCE-AB7C-D46E466CF556}">
      <dgm:prSet phldrT="[Text]"/>
      <dgm:spPr/>
      <dgm:t>
        <a:bodyPr/>
        <a:lstStyle/>
        <a:p>
          <a:r>
            <a:rPr lang="en-GB" b="0" i="0" dirty="0"/>
            <a:t>Decontaminate reusable non-invasive care equipment in the room before removal using either:</a:t>
          </a:r>
          <a:endParaRPr lang="en-GB" dirty="0"/>
        </a:p>
      </dgm:t>
    </dgm:pt>
    <dgm:pt modelId="{F475130E-8B44-4AA8-9FE5-721644CDC245}" type="parTrans" cxnId="{06D1048D-4B28-4A45-9830-BFA515A2F375}">
      <dgm:prSet/>
      <dgm:spPr/>
      <dgm:t>
        <a:bodyPr/>
        <a:lstStyle/>
        <a:p>
          <a:endParaRPr lang="en-GB"/>
        </a:p>
      </dgm:t>
    </dgm:pt>
    <dgm:pt modelId="{F742815D-8CFC-4010-A7F8-F2ED30AD507A}" type="sibTrans" cxnId="{06D1048D-4B28-4A45-9830-BFA515A2F375}">
      <dgm:prSet/>
      <dgm:spPr/>
      <dgm:t>
        <a:bodyPr/>
        <a:lstStyle/>
        <a:p>
          <a:endParaRPr lang="en-GB"/>
        </a:p>
      </dgm:t>
    </dgm:pt>
    <dgm:pt modelId="{83D88FF1-110D-4E54-9F51-D2C4F18F4FD8}">
      <dgm:prSet phldrT="[Text]"/>
      <dgm:spPr/>
      <dgm:t>
        <a:bodyPr/>
        <a:lstStyle/>
        <a:p>
          <a:pPr>
            <a:buFont typeface="Arial" panose="020B0604020202020204" pitchFamily="34" charset="0"/>
            <a:buChar char="•"/>
          </a:pPr>
          <a:r>
            <a:rPr lang="en-GB" b="0" i="0" dirty="0"/>
            <a:t>a combined detergent/disinfectant solution with a concentration of 1,000 ppm av.cl</a:t>
          </a:r>
          <a:endParaRPr lang="en-GB" dirty="0"/>
        </a:p>
      </dgm:t>
    </dgm:pt>
    <dgm:pt modelId="{B2003291-DE9C-4391-A4BB-D9A78F2F1C92}" type="parTrans" cxnId="{F444F73B-0557-4594-ADF7-E5CEEDB559C0}">
      <dgm:prSet/>
      <dgm:spPr/>
      <dgm:t>
        <a:bodyPr/>
        <a:lstStyle/>
        <a:p>
          <a:endParaRPr lang="en-GB"/>
        </a:p>
      </dgm:t>
    </dgm:pt>
    <dgm:pt modelId="{FF140C7C-79CB-410F-8B00-03CF187538CE}" type="sibTrans" cxnId="{F444F73B-0557-4594-ADF7-E5CEEDB559C0}">
      <dgm:prSet/>
      <dgm:spPr/>
      <dgm:t>
        <a:bodyPr/>
        <a:lstStyle/>
        <a:p>
          <a:endParaRPr lang="en-GB"/>
        </a:p>
      </dgm:t>
    </dgm:pt>
    <dgm:pt modelId="{9E8571DE-ADDC-44D6-94F7-38BB337C72FD}">
      <dgm:prSet/>
      <dgm:spPr/>
      <dgm:t>
        <a:bodyPr/>
        <a:lstStyle/>
        <a:p>
          <a:r>
            <a:rPr lang="en-GB" b="1" i="0"/>
            <a:t>or</a:t>
          </a:r>
          <a:endParaRPr lang="en-GB" b="0" i="0"/>
        </a:p>
      </dgm:t>
    </dgm:pt>
    <dgm:pt modelId="{46BC0DF8-374C-4B5C-B547-384DF9E9802F}" type="parTrans" cxnId="{836C8685-7233-4C11-AF95-04162078BF39}">
      <dgm:prSet/>
      <dgm:spPr/>
      <dgm:t>
        <a:bodyPr/>
        <a:lstStyle/>
        <a:p>
          <a:endParaRPr lang="en-GB"/>
        </a:p>
      </dgm:t>
    </dgm:pt>
    <dgm:pt modelId="{F393CB30-1D1F-46BF-B778-5E5EA06B43A0}" type="sibTrans" cxnId="{836C8685-7233-4C11-AF95-04162078BF39}">
      <dgm:prSet/>
      <dgm:spPr/>
      <dgm:t>
        <a:bodyPr/>
        <a:lstStyle/>
        <a:p>
          <a:endParaRPr lang="en-GB"/>
        </a:p>
      </dgm:t>
    </dgm:pt>
    <dgm:pt modelId="{0FAF7F18-9668-449E-9FCB-FECD57BFBBB4}">
      <dgm:prSet/>
      <dgm:spPr/>
      <dgm:t>
        <a:bodyPr/>
        <a:lstStyle/>
        <a:p>
          <a:pPr>
            <a:buFont typeface="Arial" panose="020B0604020202020204" pitchFamily="34" charset="0"/>
            <a:buChar char="•"/>
          </a:pPr>
          <a:r>
            <a:rPr lang="en-GB" b="0" i="0" dirty="0"/>
            <a:t>a general-purpose neutral detergent in warm water followed by a disinfectant solution of 1,000ppm av.cl (or an alternative locally agreed cleaning product)</a:t>
          </a:r>
        </a:p>
      </dgm:t>
    </dgm:pt>
    <dgm:pt modelId="{8B977B5D-5C51-40FC-9878-90AE03C4C06E}" type="parTrans" cxnId="{854020B2-BBC3-4EB2-BF77-03F22D66E530}">
      <dgm:prSet/>
      <dgm:spPr/>
      <dgm:t>
        <a:bodyPr/>
        <a:lstStyle/>
        <a:p>
          <a:endParaRPr lang="en-GB"/>
        </a:p>
      </dgm:t>
    </dgm:pt>
    <dgm:pt modelId="{AAAEA958-8E5F-4E5C-88F4-4B25AE114C5B}" type="sibTrans" cxnId="{854020B2-BBC3-4EB2-BF77-03F22D66E530}">
      <dgm:prSet/>
      <dgm:spPr/>
      <dgm:t>
        <a:bodyPr/>
        <a:lstStyle/>
        <a:p>
          <a:endParaRPr lang="en-GB"/>
        </a:p>
      </dgm:t>
    </dgm:pt>
    <dgm:pt modelId="{4B0927F7-FBE1-4C9D-B42C-789BB4C0365E}">
      <dgm:prSet/>
      <dgm:spPr/>
      <dgm:t>
        <a:bodyPr/>
        <a:lstStyle/>
        <a:p>
          <a:pPr>
            <a:buFont typeface="Arial" panose="020B0604020202020204" pitchFamily="34" charset="0"/>
            <a:buChar char="•"/>
          </a:pPr>
          <a:r>
            <a:rPr lang="en-GB" b="0" i="0" dirty="0"/>
            <a:t>a combined detergent/ disinfectant solution with a concentration of 1,000 parts per million (ppm) available chlorine (av.cl)</a:t>
          </a:r>
        </a:p>
      </dgm:t>
    </dgm:pt>
    <dgm:pt modelId="{089805F5-DB90-45AD-A30D-5864238E2863}" type="parTrans" cxnId="{81A59061-BE1D-4388-939F-CF44F6419688}">
      <dgm:prSet/>
      <dgm:spPr/>
      <dgm:t>
        <a:bodyPr/>
        <a:lstStyle/>
        <a:p>
          <a:endParaRPr lang="en-GB"/>
        </a:p>
      </dgm:t>
    </dgm:pt>
    <dgm:pt modelId="{9C43D136-F074-4EAA-B7C3-B1B21E76662A}" type="sibTrans" cxnId="{81A59061-BE1D-4388-939F-CF44F6419688}">
      <dgm:prSet/>
      <dgm:spPr/>
      <dgm:t>
        <a:bodyPr/>
        <a:lstStyle/>
        <a:p>
          <a:endParaRPr lang="en-GB"/>
        </a:p>
      </dgm:t>
    </dgm:pt>
    <dgm:pt modelId="{1C5AF0AB-F2DF-425D-AEFB-7AA9D6A52CEE}">
      <dgm:prSet/>
      <dgm:spPr/>
      <dgm:t>
        <a:bodyPr/>
        <a:lstStyle/>
        <a:p>
          <a:r>
            <a:rPr lang="en-GB" b="1" i="0"/>
            <a:t>or</a:t>
          </a:r>
          <a:endParaRPr lang="en-GB" b="0" i="0"/>
        </a:p>
      </dgm:t>
    </dgm:pt>
    <dgm:pt modelId="{723677C7-A54C-4A52-8988-CC43EE2D3E74}" type="parTrans" cxnId="{2E1756DF-6F03-4891-AABB-466F2B4642CA}">
      <dgm:prSet/>
      <dgm:spPr/>
      <dgm:t>
        <a:bodyPr/>
        <a:lstStyle/>
        <a:p>
          <a:endParaRPr lang="en-GB"/>
        </a:p>
      </dgm:t>
    </dgm:pt>
    <dgm:pt modelId="{68ACCEF1-27AB-4A80-9C82-BB1720A2F661}" type="sibTrans" cxnId="{2E1756DF-6F03-4891-AABB-466F2B4642CA}">
      <dgm:prSet/>
      <dgm:spPr/>
      <dgm:t>
        <a:bodyPr/>
        <a:lstStyle/>
        <a:p>
          <a:endParaRPr lang="en-GB"/>
        </a:p>
      </dgm:t>
    </dgm:pt>
    <dgm:pt modelId="{F3B6EA1C-FF48-4D59-B593-9FD7A3268E64}">
      <dgm:prSet/>
      <dgm:spPr/>
      <dgm:t>
        <a:bodyPr/>
        <a:lstStyle/>
        <a:p>
          <a:pPr>
            <a:buFont typeface="Arial" panose="020B0604020202020204" pitchFamily="34" charset="0"/>
            <a:buChar char="•"/>
          </a:pPr>
          <a:r>
            <a:rPr lang="en-GB" b="0" i="0" dirty="0"/>
            <a:t>a general-purpose neutral detergent in warm water followed by a disinfectant solution of 1,000ppm av.cl. (or an alternative locally agreed cleaning product)</a:t>
          </a:r>
        </a:p>
      </dgm:t>
    </dgm:pt>
    <dgm:pt modelId="{80C2F588-AD32-4081-8AAA-EAA8098C343A}" type="parTrans" cxnId="{E8C23C75-31C5-4F79-A289-1162D40AA951}">
      <dgm:prSet/>
      <dgm:spPr/>
      <dgm:t>
        <a:bodyPr/>
        <a:lstStyle/>
        <a:p>
          <a:endParaRPr lang="en-GB"/>
        </a:p>
      </dgm:t>
    </dgm:pt>
    <dgm:pt modelId="{6075AD95-8AD4-4DD1-9E1A-377BEED61500}" type="sibTrans" cxnId="{E8C23C75-31C5-4F79-A289-1162D40AA951}">
      <dgm:prSet/>
      <dgm:spPr/>
      <dgm:t>
        <a:bodyPr/>
        <a:lstStyle/>
        <a:p>
          <a:endParaRPr lang="en-GB"/>
        </a:p>
      </dgm:t>
    </dgm:pt>
    <dgm:pt modelId="{1F9D84D4-F198-4E50-8FAE-B916035C43F8}">
      <dgm:prSet/>
      <dgm:spPr/>
      <dgm:t>
        <a:bodyPr/>
        <a:lstStyle/>
        <a:p>
          <a:r>
            <a:rPr lang="en-GB" b="0" i="0"/>
            <a:t>Clean from highest to lowest points and from the least to most contaminated areas, ensuring all equipment and surfaces (including floors) are decontaminated.</a:t>
          </a:r>
          <a:endParaRPr lang="en-GB" dirty="0"/>
        </a:p>
      </dgm:t>
    </dgm:pt>
    <dgm:pt modelId="{DC345E26-F57D-4199-876A-3CB0BE6DFD6D}" type="parTrans" cxnId="{69991CCC-CCB4-476E-9600-8C7E9B6FB61F}">
      <dgm:prSet/>
      <dgm:spPr/>
      <dgm:t>
        <a:bodyPr/>
        <a:lstStyle/>
        <a:p>
          <a:endParaRPr lang="en-GB"/>
        </a:p>
      </dgm:t>
    </dgm:pt>
    <dgm:pt modelId="{5E9909EC-F23D-48EE-BE17-1537CBF47697}" type="sibTrans" cxnId="{69991CCC-CCB4-476E-9600-8C7E9B6FB61F}">
      <dgm:prSet/>
      <dgm:spPr/>
      <dgm:t>
        <a:bodyPr/>
        <a:lstStyle/>
        <a:p>
          <a:endParaRPr lang="en-GB"/>
        </a:p>
      </dgm:t>
    </dgm:pt>
    <dgm:pt modelId="{C3578DF0-5300-481D-A9E0-848D980F95A2}">
      <dgm:prSet phldrT="[Text]"/>
      <dgm:spPr/>
      <dgm:t>
        <a:bodyPr/>
        <a:lstStyle/>
        <a:p>
          <a:r>
            <a:rPr lang="en-GB" b="0" i="0" dirty="0"/>
            <a:t>If the waste contains chemical or pharmaceutical contaminants, it must be placed in a yellow container (or purple if cytotoxic or cytostatic), and either incinerated or sent to a permitted site for disposal as per national regulation.</a:t>
          </a:r>
          <a:endParaRPr lang="en-GB" dirty="0"/>
        </a:p>
      </dgm:t>
    </dgm:pt>
    <dgm:pt modelId="{B0E7E2FF-598C-4EA4-855A-04C5FFB18C4A}" type="parTrans" cxnId="{E05E67E0-B049-4B07-8A91-95FDF05BC66B}">
      <dgm:prSet/>
      <dgm:spPr/>
      <dgm:t>
        <a:bodyPr/>
        <a:lstStyle/>
        <a:p>
          <a:endParaRPr lang="en-GB"/>
        </a:p>
      </dgm:t>
    </dgm:pt>
    <dgm:pt modelId="{95D9AC18-E67B-4462-968D-8456BEBB51B8}" type="sibTrans" cxnId="{E05E67E0-B049-4B07-8A91-95FDF05BC66B}">
      <dgm:prSet/>
      <dgm:spPr/>
      <dgm:t>
        <a:bodyPr/>
        <a:lstStyle/>
        <a:p>
          <a:endParaRPr lang="en-GB"/>
        </a:p>
      </dgm:t>
    </dgm:pt>
    <dgm:pt modelId="{2D913E5A-3C32-4B5F-94C1-B7B822AFC48F}" type="pres">
      <dgm:prSet presAssocID="{E9274960-4D83-4400-86B0-F1924347BDC7}" presName="Name0" presStyleCnt="0">
        <dgm:presLayoutVars>
          <dgm:dir/>
          <dgm:animLvl val="lvl"/>
          <dgm:resizeHandles val="exact"/>
        </dgm:presLayoutVars>
      </dgm:prSet>
      <dgm:spPr/>
    </dgm:pt>
    <dgm:pt modelId="{A3B1613B-B88A-4F92-8CE1-5C2D52A68116}" type="pres">
      <dgm:prSet presAssocID="{EE506B53-9161-4AE3-BFB9-39733999D1D2}" presName="composite" presStyleCnt="0"/>
      <dgm:spPr/>
    </dgm:pt>
    <dgm:pt modelId="{9CDC0327-7F6E-4C99-A5AF-D416088DFF1B}" type="pres">
      <dgm:prSet presAssocID="{EE506B53-9161-4AE3-BFB9-39733999D1D2}" presName="parTx" presStyleLbl="alignNode1" presStyleIdx="0" presStyleCnt="3">
        <dgm:presLayoutVars>
          <dgm:chMax val="0"/>
          <dgm:chPref val="0"/>
          <dgm:bulletEnabled val="1"/>
        </dgm:presLayoutVars>
      </dgm:prSet>
      <dgm:spPr/>
    </dgm:pt>
    <dgm:pt modelId="{658DB15C-0805-4999-981E-A69089347B9B}" type="pres">
      <dgm:prSet presAssocID="{EE506B53-9161-4AE3-BFB9-39733999D1D2}" presName="desTx" presStyleLbl="alignAccFollowNode1" presStyleIdx="0" presStyleCnt="3">
        <dgm:presLayoutVars>
          <dgm:bulletEnabled val="1"/>
        </dgm:presLayoutVars>
      </dgm:prSet>
      <dgm:spPr/>
    </dgm:pt>
    <dgm:pt modelId="{712EED2B-FE83-48D1-A2DC-D43051BEEC71}" type="pres">
      <dgm:prSet presAssocID="{27A05E5D-ED65-460E-8C28-542021B28AFE}" presName="space" presStyleCnt="0"/>
      <dgm:spPr/>
    </dgm:pt>
    <dgm:pt modelId="{71255EA3-1854-4533-99FE-B6C5C8DACB7E}" type="pres">
      <dgm:prSet presAssocID="{5C01C7D0-9CD4-40C4-A2ED-26094E2F05FE}" presName="composite" presStyleCnt="0"/>
      <dgm:spPr/>
    </dgm:pt>
    <dgm:pt modelId="{895CCF51-A74D-4123-B019-D94A96B6B0EF}" type="pres">
      <dgm:prSet presAssocID="{5C01C7D0-9CD4-40C4-A2ED-26094E2F05FE}" presName="parTx" presStyleLbl="alignNode1" presStyleIdx="1" presStyleCnt="3">
        <dgm:presLayoutVars>
          <dgm:chMax val="0"/>
          <dgm:chPref val="0"/>
          <dgm:bulletEnabled val="1"/>
        </dgm:presLayoutVars>
      </dgm:prSet>
      <dgm:spPr/>
    </dgm:pt>
    <dgm:pt modelId="{F6A161A4-75E6-4284-BE34-C62BE71683A8}" type="pres">
      <dgm:prSet presAssocID="{5C01C7D0-9CD4-40C4-A2ED-26094E2F05FE}" presName="desTx" presStyleLbl="alignAccFollowNode1" presStyleIdx="1" presStyleCnt="3">
        <dgm:presLayoutVars>
          <dgm:bulletEnabled val="1"/>
        </dgm:presLayoutVars>
      </dgm:prSet>
      <dgm:spPr/>
    </dgm:pt>
    <dgm:pt modelId="{8E9D3B1E-2DF5-463B-AB54-2931E38F1C03}" type="pres">
      <dgm:prSet presAssocID="{68671688-7A10-41E9-ABF5-0499727D83E3}" presName="space" presStyleCnt="0"/>
      <dgm:spPr/>
    </dgm:pt>
    <dgm:pt modelId="{811FEC68-1E9E-4A11-BB6E-C78891E041F7}" type="pres">
      <dgm:prSet presAssocID="{7D3540E4-C5F6-4D79-B3D1-7ACE8F016C63}" presName="composite" presStyleCnt="0"/>
      <dgm:spPr/>
    </dgm:pt>
    <dgm:pt modelId="{FB44F465-9C1B-4D76-95D7-E20FE78C4DCD}" type="pres">
      <dgm:prSet presAssocID="{7D3540E4-C5F6-4D79-B3D1-7ACE8F016C63}" presName="parTx" presStyleLbl="alignNode1" presStyleIdx="2" presStyleCnt="3">
        <dgm:presLayoutVars>
          <dgm:chMax val="0"/>
          <dgm:chPref val="0"/>
          <dgm:bulletEnabled val="1"/>
        </dgm:presLayoutVars>
      </dgm:prSet>
      <dgm:spPr/>
    </dgm:pt>
    <dgm:pt modelId="{83928D01-52F6-4138-9376-4E166D1134B7}" type="pres">
      <dgm:prSet presAssocID="{7D3540E4-C5F6-4D79-B3D1-7ACE8F016C63}" presName="desTx" presStyleLbl="alignAccFollowNode1" presStyleIdx="2" presStyleCnt="3">
        <dgm:presLayoutVars>
          <dgm:bulletEnabled val="1"/>
        </dgm:presLayoutVars>
      </dgm:prSet>
      <dgm:spPr/>
    </dgm:pt>
  </dgm:ptLst>
  <dgm:cxnLst>
    <dgm:cxn modelId="{637BC505-9944-43C2-9D86-1322ED9AA2D7}" type="presOf" srcId="{E9274960-4D83-4400-86B0-F1924347BDC7}" destId="{2D913E5A-3C32-4B5F-94C1-B7B822AFC48F}" srcOrd="0" destOrd="0" presId="urn:microsoft.com/office/officeart/2005/8/layout/hList1"/>
    <dgm:cxn modelId="{E3024410-FD72-404B-9FDD-B9845593735D}" type="presOf" srcId="{C3578DF0-5300-481D-A9E0-848D980F95A2}" destId="{83928D01-52F6-4138-9376-4E166D1134B7}" srcOrd="0" destOrd="2" presId="urn:microsoft.com/office/officeart/2005/8/layout/hList1"/>
    <dgm:cxn modelId="{14AB7A11-ACB6-4E1E-9922-D14C17758B50}" type="presOf" srcId="{83D88FF1-110D-4E54-9F51-D2C4F18F4FD8}" destId="{658DB15C-0805-4999-981E-A69089347B9B}" srcOrd="0" destOrd="2" presId="urn:microsoft.com/office/officeart/2005/8/layout/hList1"/>
    <dgm:cxn modelId="{F84B2524-1353-45D4-9C91-00500E18BDCD}" srcId="{7D3540E4-C5F6-4D79-B3D1-7ACE8F016C63}" destId="{3EC0DB5C-0518-4912-9350-03610506511D}" srcOrd="1" destOrd="0" parTransId="{4F7A4C9C-AD07-46C9-AE55-4E39D8176F0D}" sibTransId="{5B27CBD7-D2A7-4100-B740-94CA4AB0E2CB}"/>
    <dgm:cxn modelId="{E93DBA26-872D-4527-BB60-823CBDBB4618}" type="presOf" srcId="{9D732180-741E-4FCE-AB7C-D46E466CF556}" destId="{658DB15C-0805-4999-981E-A69089347B9B}" srcOrd="0" destOrd="1" presId="urn:microsoft.com/office/officeart/2005/8/layout/hList1"/>
    <dgm:cxn modelId="{A07E8A32-8661-415A-83B1-5EAB4A3A2E54}" type="presOf" srcId="{F3B6EA1C-FF48-4D59-B593-9FD7A3268E64}" destId="{F6A161A4-75E6-4284-BE34-C62BE71683A8}" srcOrd="0" destOrd="4" presId="urn:microsoft.com/office/officeart/2005/8/layout/hList1"/>
    <dgm:cxn modelId="{673AF738-3495-4AB1-B066-8AB311076D02}" srcId="{E9274960-4D83-4400-86B0-F1924347BDC7}" destId="{5C01C7D0-9CD4-40C4-A2ED-26094E2F05FE}" srcOrd="1" destOrd="0" parTransId="{6F247947-5F1A-452B-8228-D856C7151D41}" sibTransId="{68671688-7A10-41E9-ABF5-0499727D83E3}"/>
    <dgm:cxn modelId="{F444F73B-0557-4594-ADF7-E5CEEDB559C0}" srcId="{9D732180-741E-4FCE-AB7C-D46E466CF556}" destId="{83D88FF1-110D-4E54-9F51-D2C4F18F4FD8}" srcOrd="0" destOrd="0" parTransId="{B2003291-DE9C-4391-A4BB-D9A78F2F1C92}" sibTransId="{FF140C7C-79CB-410F-8B00-03CF187538CE}"/>
    <dgm:cxn modelId="{5BA9C45B-B0FB-4D8B-981B-53252D184F73}" type="presOf" srcId="{9E8571DE-ADDC-44D6-94F7-38BB337C72FD}" destId="{658DB15C-0805-4999-981E-A69089347B9B}" srcOrd="0" destOrd="3" presId="urn:microsoft.com/office/officeart/2005/8/layout/hList1"/>
    <dgm:cxn modelId="{81A59061-BE1D-4388-939F-CF44F6419688}" srcId="{1F7F6F9E-36C8-41AF-A5E2-2BCF1700FBDB}" destId="{4B0927F7-FBE1-4C9D-B42C-789BB4C0365E}" srcOrd="0" destOrd="0" parTransId="{089805F5-DB90-45AD-A30D-5864238E2863}" sibTransId="{9C43D136-F074-4EAA-B7C3-B1B21E76662A}"/>
    <dgm:cxn modelId="{B103E042-0EE1-43E8-8C37-6146C05F02A2}" type="presOf" srcId="{0FAF7F18-9668-449E-9FCB-FECD57BFBBB4}" destId="{658DB15C-0805-4999-981E-A69089347B9B}" srcOrd="0" destOrd="4" presId="urn:microsoft.com/office/officeart/2005/8/layout/hList1"/>
    <dgm:cxn modelId="{3F366367-C031-4D26-AD2B-5FAD17CFFBFA}" type="presOf" srcId="{EE506B53-9161-4AE3-BFB9-39733999D1D2}" destId="{9CDC0327-7F6E-4C99-A5AF-D416088DFF1B}" srcOrd="0" destOrd="0" presId="urn:microsoft.com/office/officeart/2005/8/layout/hList1"/>
    <dgm:cxn modelId="{C6008B50-67C0-4575-B8B2-4160A023ACF6}" type="presOf" srcId="{4B0927F7-FBE1-4C9D-B42C-789BB4C0365E}" destId="{F6A161A4-75E6-4284-BE34-C62BE71683A8}" srcOrd="0" destOrd="2" presId="urn:microsoft.com/office/officeart/2005/8/layout/hList1"/>
    <dgm:cxn modelId="{E8C23C75-31C5-4F79-A289-1162D40AA951}" srcId="{1C5AF0AB-F2DF-425D-AEFB-7AA9D6A52CEE}" destId="{F3B6EA1C-FF48-4D59-B593-9FD7A3268E64}" srcOrd="0" destOrd="0" parTransId="{80C2F588-AD32-4081-8AAA-EAA8098C343A}" sibTransId="{6075AD95-8AD4-4DD1-9E1A-377BEED61500}"/>
    <dgm:cxn modelId="{A178E677-B24B-462B-ADBE-7E8D4CCB8890}" type="presOf" srcId="{7D3540E4-C5F6-4D79-B3D1-7ACE8F016C63}" destId="{FB44F465-9C1B-4D76-95D7-E20FE78C4DCD}" srcOrd="0" destOrd="0" presId="urn:microsoft.com/office/officeart/2005/8/layout/hList1"/>
    <dgm:cxn modelId="{490CB859-806A-4158-B94D-208BEC4B0755}" srcId="{E9274960-4D83-4400-86B0-F1924347BDC7}" destId="{7D3540E4-C5F6-4D79-B3D1-7ACE8F016C63}" srcOrd="2" destOrd="0" parTransId="{D15FABCB-401E-4C4F-8AE4-8C6BB3CE99F1}" sibTransId="{8DE1BF2F-5D2C-4823-81AB-BD1B655ED2A3}"/>
    <dgm:cxn modelId="{E8F0285A-351D-45BF-AC64-56CC45AE688B}" srcId="{7D3540E4-C5F6-4D79-B3D1-7ACE8F016C63}" destId="{49E5FAEE-1D47-449D-AEF1-8491B9BFE475}" srcOrd="0" destOrd="0" parTransId="{31B4DB7F-F692-4C5A-B1D1-E44CD0A310D5}" sibTransId="{55FE4BC6-EF80-4F1C-A0D3-7C05F026C7BC}"/>
    <dgm:cxn modelId="{FCCDB57D-C2AF-45F7-8CD4-7EF9AE1DBD1C}" type="presOf" srcId="{49E5FAEE-1D47-449D-AEF1-8491B9BFE475}" destId="{83928D01-52F6-4138-9376-4E166D1134B7}" srcOrd="0" destOrd="0" presId="urn:microsoft.com/office/officeart/2005/8/layout/hList1"/>
    <dgm:cxn modelId="{9E176F82-B98B-408F-8522-AEB896A4BB0E}" type="presOf" srcId="{5C01C7D0-9CD4-40C4-A2ED-26094E2F05FE}" destId="{895CCF51-A74D-4123-B019-D94A96B6B0EF}" srcOrd="0" destOrd="0" presId="urn:microsoft.com/office/officeart/2005/8/layout/hList1"/>
    <dgm:cxn modelId="{836C8685-7233-4C11-AF95-04162078BF39}" srcId="{EE506B53-9161-4AE3-BFB9-39733999D1D2}" destId="{9E8571DE-ADDC-44D6-94F7-38BB337C72FD}" srcOrd="2" destOrd="0" parTransId="{46BC0DF8-374C-4B5C-B547-384DF9E9802F}" sibTransId="{F393CB30-1D1F-46BF-B778-5E5EA06B43A0}"/>
    <dgm:cxn modelId="{CBF7AF87-6B42-486E-BACF-32878DE1BF62}" type="presOf" srcId="{0DAC1A1E-FD44-4E38-A52F-94F20F75E774}" destId="{658DB15C-0805-4999-981E-A69089347B9B}" srcOrd="0" destOrd="0" presId="urn:microsoft.com/office/officeart/2005/8/layout/hList1"/>
    <dgm:cxn modelId="{06D1048D-4B28-4A45-9830-BFA515A2F375}" srcId="{EE506B53-9161-4AE3-BFB9-39733999D1D2}" destId="{9D732180-741E-4FCE-AB7C-D46E466CF556}" srcOrd="1" destOrd="0" parTransId="{F475130E-8B44-4AA8-9FE5-721644CDC245}" sibTransId="{F742815D-8CFC-4010-A7F8-F2ED30AD507A}"/>
    <dgm:cxn modelId="{DC1FFB9C-75D3-4083-85D0-1B1147B42BC3}" srcId="{E9274960-4D83-4400-86B0-F1924347BDC7}" destId="{EE506B53-9161-4AE3-BFB9-39733999D1D2}" srcOrd="0" destOrd="0" parTransId="{3CF45861-2DF6-491C-8845-C85180D51415}" sibTransId="{27A05E5D-ED65-460E-8C28-542021B28AFE}"/>
    <dgm:cxn modelId="{8D5E4CA3-2626-45D9-A75E-0B88660426D6}" srcId="{EE506B53-9161-4AE3-BFB9-39733999D1D2}" destId="{0DAC1A1E-FD44-4E38-A52F-94F20F75E774}" srcOrd="0" destOrd="0" parTransId="{BF581C01-BEBD-4508-BD8A-EE6983EB1205}" sibTransId="{2672C1D8-255E-4881-9427-B1F129FD39FE}"/>
    <dgm:cxn modelId="{854020B2-BBC3-4EB2-BF77-03F22D66E530}" srcId="{9E8571DE-ADDC-44D6-94F7-38BB337C72FD}" destId="{0FAF7F18-9668-449E-9FCB-FECD57BFBBB4}" srcOrd="0" destOrd="0" parTransId="{8B977B5D-5C51-40FC-9878-90AE03C4C06E}" sibTransId="{AAAEA958-8E5F-4E5C-88F4-4B25AE114C5B}"/>
    <dgm:cxn modelId="{D0BBD2C2-A03C-4CBF-9D5F-432418A97094}" type="presOf" srcId="{3EC0DB5C-0518-4912-9350-03610506511D}" destId="{83928D01-52F6-4138-9376-4E166D1134B7}" srcOrd="0" destOrd="1" presId="urn:microsoft.com/office/officeart/2005/8/layout/hList1"/>
    <dgm:cxn modelId="{69991CCC-CCB4-476E-9600-8C7E9B6FB61F}" srcId="{5C01C7D0-9CD4-40C4-A2ED-26094E2F05FE}" destId="{1F9D84D4-F198-4E50-8FAE-B916035C43F8}" srcOrd="0" destOrd="0" parTransId="{DC345E26-F57D-4199-876A-3CB0BE6DFD6D}" sibTransId="{5E9909EC-F23D-48EE-BE17-1537CBF47697}"/>
    <dgm:cxn modelId="{789512D8-F9B4-45B8-84F4-6987DCD4F7A8}" type="presOf" srcId="{1C5AF0AB-F2DF-425D-AEFB-7AA9D6A52CEE}" destId="{F6A161A4-75E6-4284-BE34-C62BE71683A8}" srcOrd="0" destOrd="3" presId="urn:microsoft.com/office/officeart/2005/8/layout/hList1"/>
    <dgm:cxn modelId="{B56127D8-E3F7-4C70-AFBA-CF9E6BC55EEA}" type="presOf" srcId="{1F9D84D4-F198-4E50-8FAE-B916035C43F8}" destId="{F6A161A4-75E6-4284-BE34-C62BE71683A8}" srcOrd="0" destOrd="0" presId="urn:microsoft.com/office/officeart/2005/8/layout/hList1"/>
    <dgm:cxn modelId="{2E1756DF-6F03-4891-AABB-466F2B4642CA}" srcId="{5C01C7D0-9CD4-40C4-A2ED-26094E2F05FE}" destId="{1C5AF0AB-F2DF-425D-AEFB-7AA9D6A52CEE}" srcOrd="2" destOrd="0" parTransId="{723677C7-A54C-4A52-8988-CC43EE2D3E74}" sibTransId="{68ACCEF1-27AB-4A80-9C82-BB1720A2F661}"/>
    <dgm:cxn modelId="{443F08E0-0AFD-47DD-A045-006FBBAD0200}" srcId="{5C01C7D0-9CD4-40C4-A2ED-26094E2F05FE}" destId="{1F7F6F9E-36C8-41AF-A5E2-2BCF1700FBDB}" srcOrd="1" destOrd="0" parTransId="{81D4E130-583E-4D67-83EF-4DF3FE91BFB4}" sibTransId="{33628FD2-6E5C-4BFE-A9BE-2ECDCA79DAE2}"/>
    <dgm:cxn modelId="{E05E67E0-B049-4B07-8A91-95FDF05BC66B}" srcId="{7D3540E4-C5F6-4D79-B3D1-7ACE8F016C63}" destId="{C3578DF0-5300-481D-A9E0-848D980F95A2}" srcOrd="2" destOrd="0" parTransId="{B0E7E2FF-598C-4EA4-855A-04C5FFB18C4A}" sibTransId="{95D9AC18-E67B-4462-968D-8456BEBB51B8}"/>
    <dgm:cxn modelId="{D9E719F5-241F-4781-89AE-764B41A3A169}" type="presOf" srcId="{1F7F6F9E-36C8-41AF-A5E2-2BCF1700FBDB}" destId="{F6A161A4-75E6-4284-BE34-C62BE71683A8}" srcOrd="0" destOrd="1" presId="urn:microsoft.com/office/officeart/2005/8/layout/hList1"/>
    <dgm:cxn modelId="{3503752E-9ACD-4CBC-9C2F-5C6F6DAC4746}" type="presParOf" srcId="{2D913E5A-3C32-4B5F-94C1-B7B822AFC48F}" destId="{A3B1613B-B88A-4F92-8CE1-5C2D52A68116}" srcOrd="0" destOrd="0" presId="urn:microsoft.com/office/officeart/2005/8/layout/hList1"/>
    <dgm:cxn modelId="{7F3A551C-C6CF-43A5-B13B-F58865429EAD}" type="presParOf" srcId="{A3B1613B-B88A-4F92-8CE1-5C2D52A68116}" destId="{9CDC0327-7F6E-4C99-A5AF-D416088DFF1B}" srcOrd="0" destOrd="0" presId="urn:microsoft.com/office/officeart/2005/8/layout/hList1"/>
    <dgm:cxn modelId="{995DCFBD-CD1E-4E38-A016-2CE27B2981D0}" type="presParOf" srcId="{A3B1613B-B88A-4F92-8CE1-5C2D52A68116}" destId="{658DB15C-0805-4999-981E-A69089347B9B}" srcOrd="1" destOrd="0" presId="urn:microsoft.com/office/officeart/2005/8/layout/hList1"/>
    <dgm:cxn modelId="{31ECCF4F-B9BA-42E2-B66B-9E1057F78F9D}" type="presParOf" srcId="{2D913E5A-3C32-4B5F-94C1-B7B822AFC48F}" destId="{712EED2B-FE83-48D1-A2DC-D43051BEEC71}" srcOrd="1" destOrd="0" presId="urn:microsoft.com/office/officeart/2005/8/layout/hList1"/>
    <dgm:cxn modelId="{2C00D96F-6A1F-43D6-9D15-6B391103B487}" type="presParOf" srcId="{2D913E5A-3C32-4B5F-94C1-B7B822AFC48F}" destId="{71255EA3-1854-4533-99FE-B6C5C8DACB7E}" srcOrd="2" destOrd="0" presId="urn:microsoft.com/office/officeart/2005/8/layout/hList1"/>
    <dgm:cxn modelId="{358C386E-050F-4391-9BCE-50A65081A5FE}" type="presParOf" srcId="{71255EA3-1854-4533-99FE-B6C5C8DACB7E}" destId="{895CCF51-A74D-4123-B019-D94A96B6B0EF}" srcOrd="0" destOrd="0" presId="urn:microsoft.com/office/officeart/2005/8/layout/hList1"/>
    <dgm:cxn modelId="{86DD8977-7607-4FAA-A2FF-3972B2EDD7A9}" type="presParOf" srcId="{71255EA3-1854-4533-99FE-B6C5C8DACB7E}" destId="{F6A161A4-75E6-4284-BE34-C62BE71683A8}" srcOrd="1" destOrd="0" presId="urn:microsoft.com/office/officeart/2005/8/layout/hList1"/>
    <dgm:cxn modelId="{44FF62EE-6873-4CF6-8D6D-BB9A77A90514}" type="presParOf" srcId="{2D913E5A-3C32-4B5F-94C1-B7B822AFC48F}" destId="{8E9D3B1E-2DF5-463B-AB54-2931E38F1C03}" srcOrd="3" destOrd="0" presId="urn:microsoft.com/office/officeart/2005/8/layout/hList1"/>
    <dgm:cxn modelId="{69A72849-B006-4082-B89C-05FAA8847418}" type="presParOf" srcId="{2D913E5A-3C32-4B5F-94C1-B7B822AFC48F}" destId="{811FEC68-1E9E-4A11-BB6E-C78891E041F7}" srcOrd="4" destOrd="0" presId="urn:microsoft.com/office/officeart/2005/8/layout/hList1"/>
    <dgm:cxn modelId="{75E60D97-997F-4555-8627-B4A26360ED70}" type="presParOf" srcId="{811FEC68-1E9E-4A11-BB6E-C78891E041F7}" destId="{FB44F465-9C1B-4D76-95D7-E20FE78C4DCD}" srcOrd="0" destOrd="0" presId="urn:microsoft.com/office/officeart/2005/8/layout/hList1"/>
    <dgm:cxn modelId="{CFCD2627-6B8A-4912-B47F-5F3B1DA8EDAB}" type="presParOf" srcId="{811FEC68-1E9E-4A11-BB6E-C78891E041F7}" destId="{83928D01-52F6-4138-9376-4E166D1134B7}"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01422E-3DCA-4E9C-892F-9A2799167672}">
      <dsp:nvSpPr>
        <dsp:cNvPr id="0" name=""/>
        <dsp:cNvSpPr/>
      </dsp:nvSpPr>
      <dsp:spPr>
        <a:xfrm>
          <a:off x="0" y="526383"/>
          <a:ext cx="10802650" cy="6844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0" i="0" kern="1200" dirty="0"/>
            <a:t>Mpox is an infectious disease that is caused by infection with monkeypox virus (MPXV)</a:t>
          </a:r>
          <a:endParaRPr lang="en-GB" sz="1800" kern="1200" dirty="0"/>
        </a:p>
      </dsp:txBody>
      <dsp:txXfrm>
        <a:off x="33412" y="559795"/>
        <a:ext cx="10735826" cy="617626"/>
      </dsp:txXfrm>
    </dsp:sp>
    <dsp:sp modelId="{00AD9D36-914E-41C6-BD19-FA679E9E8C00}">
      <dsp:nvSpPr>
        <dsp:cNvPr id="0" name=""/>
        <dsp:cNvSpPr/>
      </dsp:nvSpPr>
      <dsp:spPr>
        <a:xfrm>
          <a:off x="0" y="1262673"/>
          <a:ext cx="10802650" cy="6844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a:t>Was first discovered in 1958 </a:t>
          </a:r>
          <a:r>
            <a:rPr lang="en-GB" sz="1800" b="0" i="0" kern="1200" dirty="0"/>
            <a:t>when outbreaks of a pox-like disease occurred in monkeys kept for research</a:t>
          </a:r>
          <a:endParaRPr lang="en-GB" sz="1800" kern="1200" dirty="0"/>
        </a:p>
      </dsp:txBody>
      <dsp:txXfrm>
        <a:off x="33412" y="1296085"/>
        <a:ext cx="10735826" cy="617626"/>
      </dsp:txXfrm>
    </dsp:sp>
    <dsp:sp modelId="{DEF5B82F-F757-4916-90DA-DDD2C6DA8B3D}">
      <dsp:nvSpPr>
        <dsp:cNvPr id="0" name=""/>
        <dsp:cNvSpPr/>
      </dsp:nvSpPr>
      <dsp:spPr>
        <a:xfrm>
          <a:off x="0" y="1998963"/>
          <a:ext cx="10802650" cy="6844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0" i="0" kern="1200" dirty="0"/>
            <a:t>The first human case was recorded in 1970 in the Democratic Republic of the Congo (DRC), and since then the infection has been reported in a few African countries but predominantly DRC and Nigeria</a:t>
          </a:r>
          <a:endParaRPr lang="en-GB" sz="1800" kern="1200" dirty="0"/>
        </a:p>
      </dsp:txBody>
      <dsp:txXfrm>
        <a:off x="33412" y="2032375"/>
        <a:ext cx="10735826" cy="617626"/>
      </dsp:txXfrm>
    </dsp:sp>
    <dsp:sp modelId="{AF73CE97-D568-4E94-B0B3-2F3DBFEBA8A6}">
      <dsp:nvSpPr>
        <dsp:cNvPr id="0" name=""/>
        <dsp:cNvSpPr/>
      </dsp:nvSpPr>
      <dsp:spPr>
        <a:xfrm>
          <a:off x="0" y="2735253"/>
          <a:ext cx="10802650" cy="6844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0" i="0" kern="1200" dirty="0"/>
            <a:t>Mpox transmission via main 3 routes; direct contact, indirect contact, respiratory droplet. Airbourne </a:t>
          </a:r>
          <a:r>
            <a:rPr lang="en-GB" sz="1800" b="0" i="0" kern="1200" dirty="0" err="1"/>
            <a:t>tranmission</a:t>
          </a:r>
          <a:r>
            <a:rPr lang="en-GB" sz="1800" b="0" i="0" kern="1200" dirty="0"/>
            <a:t> has not been ruled out.</a:t>
          </a:r>
          <a:endParaRPr lang="en-GB" sz="1800" kern="1200" dirty="0"/>
        </a:p>
      </dsp:txBody>
      <dsp:txXfrm>
        <a:off x="33412" y="2768665"/>
        <a:ext cx="10735826" cy="617626"/>
      </dsp:txXfrm>
    </dsp:sp>
    <dsp:sp modelId="{029B1C2C-4985-4793-AAC4-09BB254F4643}">
      <dsp:nvSpPr>
        <dsp:cNvPr id="0" name=""/>
        <dsp:cNvSpPr/>
      </dsp:nvSpPr>
      <dsp:spPr>
        <a:xfrm>
          <a:off x="0" y="3471543"/>
          <a:ext cx="10802650" cy="6844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0" i="0" kern="1200" dirty="0"/>
            <a:t>Spread of mpox may also occur when a person comes into close contact with an infected animal (rodents are believed to be the primary animal reservoir for transmission to humans)</a:t>
          </a:r>
          <a:endParaRPr lang="en-GB" sz="1800" kern="1200" dirty="0"/>
        </a:p>
      </dsp:txBody>
      <dsp:txXfrm>
        <a:off x="33412" y="3504955"/>
        <a:ext cx="10735826" cy="617626"/>
      </dsp:txXfrm>
    </dsp:sp>
    <dsp:sp modelId="{08735683-6E21-44C9-9D3F-DAC706E11876}">
      <dsp:nvSpPr>
        <dsp:cNvPr id="0" name=""/>
        <dsp:cNvSpPr/>
      </dsp:nvSpPr>
      <dsp:spPr>
        <a:xfrm>
          <a:off x="0" y="4207833"/>
          <a:ext cx="10802650" cy="6844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0" i="0" kern="1200" dirty="0"/>
            <a:t>There are 2 major genetic groups (clades) of MPXV, clade I (formerly known as Central African or Congo basin clade) and clade II (formerly known as West African clade)</a:t>
          </a:r>
          <a:endParaRPr lang="en-GB" sz="1800" kern="1200" dirty="0"/>
        </a:p>
      </dsp:txBody>
      <dsp:txXfrm>
        <a:off x="33412" y="4241245"/>
        <a:ext cx="10735826" cy="61762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3FBDFF-4211-4916-A703-0F7BB78A7D9F}">
      <dsp:nvSpPr>
        <dsp:cNvPr id="0" name=""/>
        <dsp:cNvSpPr/>
      </dsp:nvSpPr>
      <dsp:spPr>
        <a:xfrm>
          <a:off x="2" y="48146"/>
          <a:ext cx="4716575" cy="66240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b="1" kern="1200" dirty="0">
              <a:solidFill>
                <a:schemeClr val="lt1"/>
              </a:solidFill>
              <a:latin typeface="+mn-lt"/>
              <a:ea typeface="+mn-ea"/>
              <a:cs typeface="+mn-cs"/>
            </a:rPr>
            <a:t>Clade I  - HCID (high consequence infectious </a:t>
          </a:r>
          <a:r>
            <a:rPr lang="en-GB" sz="1800" b="1" kern="1200" dirty="0">
              <a:solidFill>
                <a:srgbClr val="FFFFFF"/>
              </a:solidFill>
              <a:latin typeface="Arial" panose="020B0604020202020204"/>
              <a:ea typeface="+mn-ea"/>
              <a:cs typeface="+mn-cs"/>
            </a:rPr>
            <a:t>disease)  </a:t>
          </a:r>
        </a:p>
      </dsp:txBody>
      <dsp:txXfrm>
        <a:off x="2" y="48146"/>
        <a:ext cx="4716575" cy="662400"/>
      </dsp:txXfrm>
    </dsp:sp>
    <dsp:sp modelId="{7468B3EA-C401-495B-A40E-315E2F5DE295}">
      <dsp:nvSpPr>
        <dsp:cNvPr id="0" name=""/>
        <dsp:cNvSpPr/>
      </dsp:nvSpPr>
      <dsp:spPr>
        <a:xfrm>
          <a:off x="49" y="698855"/>
          <a:ext cx="4716575" cy="2714805"/>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GB" sz="1600" kern="1200" dirty="0"/>
            <a:t>Historically found in Central Africa (mostly DRC)</a:t>
          </a:r>
        </a:p>
        <a:p>
          <a:pPr marL="171450" lvl="1" indent="-171450" algn="l" defTabSz="711200">
            <a:lnSpc>
              <a:spcPct val="90000"/>
            </a:lnSpc>
            <a:spcBef>
              <a:spcPct val="0"/>
            </a:spcBef>
            <a:spcAft>
              <a:spcPct val="15000"/>
            </a:spcAft>
            <a:buChar char="•"/>
          </a:pPr>
          <a:r>
            <a:rPr lang="en-GB" sz="1600" kern="1200" dirty="0"/>
            <a:t>2023/2024 seen a geographical expansion in cases </a:t>
          </a:r>
        </a:p>
        <a:p>
          <a:pPr marL="171450" lvl="1" indent="-171450" algn="l" defTabSz="711200">
            <a:lnSpc>
              <a:spcPct val="90000"/>
            </a:lnSpc>
            <a:spcBef>
              <a:spcPct val="0"/>
            </a:spcBef>
            <a:spcAft>
              <a:spcPct val="15000"/>
            </a:spcAft>
            <a:buChar char="•"/>
          </a:pPr>
          <a:r>
            <a:rPr lang="en-GB" sz="1600" kern="1200" dirty="0"/>
            <a:t>August 2024 WHO declared mpox clade I ‘Public health emergency of international concern’ (PHEIC)</a:t>
          </a:r>
        </a:p>
        <a:p>
          <a:pPr marL="171450" lvl="1" indent="-171450" algn="l" defTabSz="711200">
            <a:lnSpc>
              <a:spcPct val="90000"/>
            </a:lnSpc>
            <a:spcBef>
              <a:spcPct val="0"/>
            </a:spcBef>
            <a:spcAft>
              <a:spcPct val="15000"/>
            </a:spcAft>
            <a:buChar char="•"/>
          </a:pPr>
          <a:r>
            <a:rPr lang="en-GB" sz="1600" kern="1200" dirty="0"/>
            <a:t>In the DRC children have been disproportionality affected  </a:t>
          </a:r>
        </a:p>
        <a:p>
          <a:pPr marL="171450" lvl="1" indent="-171450" algn="l" defTabSz="711200">
            <a:lnSpc>
              <a:spcPct val="90000"/>
            </a:lnSpc>
            <a:spcBef>
              <a:spcPct val="0"/>
            </a:spcBef>
            <a:spcAft>
              <a:spcPct val="15000"/>
            </a:spcAft>
            <a:buChar char="•"/>
          </a:pPr>
          <a:r>
            <a:rPr lang="en-GB" sz="1600" kern="1200" dirty="0"/>
            <a:t>To date, 4 cases of mpox clade 1 in the UK.</a:t>
          </a:r>
        </a:p>
        <a:p>
          <a:pPr marL="171450" lvl="1" indent="-171450" algn="l" defTabSz="711200">
            <a:lnSpc>
              <a:spcPct val="90000"/>
            </a:lnSpc>
            <a:spcBef>
              <a:spcPct val="0"/>
            </a:spcBef>
            <a:spcAft>
              <a:spcPct val="15000"/>
            </a:spcAft>
            <a:buChar char="•"/>
          </a:pPr>
          <a:r>
            <a:rPr lang="en-GB" sz="1600" kern="1200" dirty="0"/>
            <a:t>Previously reported case fatality rates of 10% in non-vaccinated individuals. </a:t>
          </a:r>
        </a:p>
      </dsp:txBody>
      <dsp:txXfrm>
        <a:off x="49" y="698855"/>
        <a:ext cx="4716575" cy="2714805"/>
      </dsp:txXfrm>
    </dsp:sp>
    <dsp:sp modelId="{5B83DCD7-8494-476E-AEC6-E46E03AFD9AB}">
      <dsp:nvSpPr>
        <dsp:cNvPr id="0" name=""/>
        <dsp:cNvSpPr/>
      </dsp:nvSpPr>
      <dsp:spPr>
        <a:xfrm>
          <a:off x="5376945" y="36454"/>
          <a:ext cx="4716575" cy="662400"/>
        </a:xfrm>
        <a:prstGeom prst="rect">
          <a:avLst/>
        </a:prstGeom>
        <a:solidFill>
          <a:schemeClr val="accent2">
            <a:hueOff val="-8728217"/>
            <a:satOff val="0"/>
            <a:lumOff val="-5294"/>
            <a:alphaOff val="0"/>
          </a:schemeClr>
        </a:solidFill>
        <a:ln w="12700" cap="flat" cmpd="sng" algn="ctr">
          <a:solidFill>
            <a:schemeClr val="accent2">
              <a:hueOff val="-8728217"/>
              <a:satOff val="0"/>
              <a:lumOff val="-529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GB" sz="1800" b="1" kern="1200" dirty="0">
              <a:solidFill>
                <a:srgbClr val="FFFFFF"/>
              </a:solidFill>
              <a:latin typeface="Arial" panose="020B0604020202020204"/>
              <a:ea typeface="+mn-ea"/>
              <a:cs typeface="+mn-cs"/>
            </a:rPr>
            <a:t>Clade II – Non-HCID </a:t>
          </a:r>
        </a:p>
      </dsp:txBody>
      <dsp:txXfrm>
        <a:off x="5376945" y="36454"/>
        <a:ext cx="4716575" cy="662400"/>
      </dsp:txXfrm>
    </dsp:sp>
    <dsp:sp modelId="{4B66679A-699E-4D7D-928E-78ADA7CB2EC6}">
      <dsp:nvSpPr>
        <dsp:cNvPr id="0" name=""/>
        <dsp:cNvSpPr/>
      </dsp:nvSpPr>
      <dsp:spPr>
        <a:xfrm>
          <a:off x="5376945" y="698855"/>
          <a:ext cx="4716575" cy="2714805"/>
        </a:xfrm>
        <a:prstGeom prst="rect">
          <a:avLst/>
        </a:prstGeom>
        <a:solidFill>
          <a:schemeClr val="accent2">
            <a:tint val="40000"/>
            <a:alpha val="90000"/>
            <a:hueOff val="-9833654"/>
            <a:satOff val="-12949"/>
            <a:lumOff val="-1516"/>
            <a:alphaOff val="0"/>
          </a:schemeClr>
        </a:solidFill>
        <a:ln w="12700" cap="flat" cmpd="sng" algn="ctr">
          <a:solidFill>
            <a:schemeClr val="accent2">
              <a:tint val="40000"/>
              <a:alpha val="90000"/>
              <a:hueOff val="-9833654"/>
              <a:satOff val="-12949"/>
              <a:lumOff val="-151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GB" sz="1600" kern="1200" dirty="0"/>
            <a:t>Historically found in West Africa </a:t>
          </a:r>
        </a:p>
        <a:p>
          <a:pPr marL="171450" lvl="1" indent="-171450" algn="l" defTabSz="711200">
            <a:lnSpc>
              <a:spcPct val="90000"/>
            </a:lnSpc>
            <a:spcBef>
              <a:spcPct val="0"/>
            </a:spcBef>
            <a:spcAft>
              <a:spcPct val="15000"/>
            </a:spcAft>
            <a:buChar char="•"/>
          </a:pPr>
          <a:r>
            <a:rPr lang="en-GB" sz="1600" kern="1200" dirty="0"/>
            <a:t>Global outbreak in 2022 </a:t>
          </a:r>
        </a:p>
        <a:p>
          <a:pPr marL="171450" lvl="1" indent="-171450" algn="l" defTabSz="711200">
            <a:lnSpc>
              <a:spcPct val="90000"/>
            </a:lnSpc>
            <a:spcBef>
              <a:spcPct val="0"/>
            </a:spcBef>
            <a:spcAft>
              <a:spcPct val="15000"/>
            </a:spcAft>
            <a:buChar char="•"/>
          </a:pPr>
          <a:r>
            <a:rPr lang="en-GB" sz="1600" kern="1200" dirty="0"/>
            <a:t>Predominantly found in sexual networks of gay, bisexual men who have sex with men </a:t>
          </a:r>
        </a:p>
        <a:p>
          <a:pPr marL="171450" lvl="1" indent="-171450" algn="l" defTabSz="711200">
            <a:lnSpc>
              <a:spcPct val="90000"/>
            </a:lnSpc>
            <a:spcBef>
              <a:spcPct val="0"/>
            </a:spcBef>
            <a:spcAft>
              <a:spcPct val="15000"/>
            </a:spcAft>
            <a:buChar char="•"/>
          </a:pPr>
          <a:r>
            <a:rPr lang="en-GB" sz="1600" kern="1200" dirty="0"/>
            <a:t>In January 2023 as declassified as an HCID </a:t>
          </a:r>
        </a:p>
      </dsp:txBody>
      <dsp:txXfrm>
        <a:off x="5376945" y="698855"/>
        <a:ext cx="4716575" cy="271480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3821C0-296B-49C3-9EE9-5AE995DFA2FD}">
      <dsp:nvSpPr>
        <dsp:cNvPr id="0" name=""/>
        <dsp:cNvSpPr/>
      </dsp:nvSpPr>
      <dsp:spPr>
        <a:xfrm>
          <a:off x="0" y="15152"/>
          <a:ext cx="11003516" cy="7675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0" i="0" kern="1200" dirty="0"/>
            <a:t>Mpox is a virus related to smallpox. It causes a rash illness that can range from mild and localised to severe and widespread.</a:t>
          </a:r>
          <a:endParaRPr lang="en-GB" sz="1800" kern="1200" dirty="0"/>
        </a:p>
      </dsp:txBody>
      <dsp:txXfrm>
        <a:off x="37467" y="52619"/>
        <a:ext cx="10928582" cy="692586"/>
      </dsp:txXfrm>
    </dsp:sp>
    <dsp:sp modelId="{03E52A35-FD0D-48B2-925A-BA20E146ED94}">
      <dsp:nvSpPr>
        <dsp:cNvPr id="0" name=""/>
        <dsp:cNvSpPr/>
      </dsp:nvSpPr>
      <dsp:spPr>
        <a:xfrm>
          <a:off x="0" y="900752"/>
          <a:ext cx="11003516" cy="7675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0" i="0" kern="1200" dirty="0"/>
            <a:t>The incubation period for mpox ranges from 6 to 13 days, although it can be as short as 5 days or as long as 21 days</a:t>
          </a:r>
          <a:endParaRPr lang="en-GB" sz="1800" kern="1200" dirty="0"/>
        </a:p>
      </dsp:txBody>
      <dsp:txXfrm>
        <a:off x="37467" y="938219"/>
        <a:ext cx="10928582" cy="692586"/>
      </dsp:txXfrm>
    </dsp:sp>
    <dsp:sp modelId="{8B57678B-EF65-437C-94CA-D11901F493D9}">
      <dsp:nvSpPr>
        <dsp:cNvPr id="0" name=""/>
        <dsp:cNvSpPr/>
      </dsp:nvSpPr>
      <dsp:spPr>
        <a:xfrm>
          <a:off x="0" y="1786352"/>
          <a:ext cx="11003516" cy="7675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0" i="0" kern="1200" dirty="0"/>
            <a:t>The infectious period extends from the onset of symptoms until all lesions have healed and scabs have fallen off. It is important to note that scabs are considered potentially infectious.</a:t>
          </a:r>
          <a:endParaRPr lang="en-GB" sz="1800" kern="1200" dirty="0"/>
        </a:p>
      </dsp:txBody>
      <dsp:txXfrm>
        <a:off x="37467" y="1823819"/>
        <a:ext cx="10928582" cy="692586"/>
      </dsp:txXfrm>
    </dsp:sp>
    <dsp:sp modelId="{B31167C3-EF7C-4162-96AD-F72D87168E24}">
      <dsp:nvSpPr>
        <dsp:cNvPr id="0" name=""/>
        <dsp:cNvSpPr/>
      </dsp:nvSpPr>
      <dsp:spPr>
        <a:xfrm>
          <a:off x="0" y="2671952"/>
          <a:ext cx="11003516" cy="7675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0" i="0" kern="1200" dirty="0"/>
            <a:t>Transmission occurs through direct contact with infectious skin or lesions, indirect contact with contaminated items (such as clothing and bed linen) and via respiratory droplets.</a:t>
          </a:r>
          <a:endParaRPr lang="en-GB" sz="1800" kern="1200" dirty="0"/>
        </a:p>
      </dsp:txBody>
      <dsp:txXfrm>
        <a:off x="37467" y="2709419"/>
        <a:ext cx="10928582" cy="692586"/>
      </dsp:txXfrm>
    </dsp:sp>
    <dsp:sp modelId="{4C02C675-B115-473A-8D8D-ABB0733A8FE0}">
      <dsp:nvSpPr>
        <dsp:cNvPr id="0" name=""/>
        <dsp:cNvSpPr/>
      </dsp:nvSpPr>
      <dsp:spPr>
        <a:xfrm>
          <a:off x="0" y="3557552"/>
          <a:ext cx="11003516" cy="7675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a:t>Mpox does not spread easily between people – requires close contact </a:t>
          </a:r>
        </a:p>
      </dsp:txBody>
      <dsp:txXfrm>
        <a:off x="37467" y="3595019"/>
        <a:ext cx="10928582" cy="6925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E2D1B6-A99C-49C8-B733-75F895EFF5AB}">
      <dsp:nvSpPr>
        <dsp:cNvPr id="0" name=""/>
        <dsp:cNvSpPr/>
      </dsp:nvSpPr>
      <dsp:spPr>
        <a:xfrm>
          <a:off x="52" y="50998"/>
          <a:ext cx="5009270" cy="40320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GB" sz="1400" b="1" i="0" kern="1200" dirty="0"/>
            <a:t>When to suspect clade 1 mpox</a:t>
          </a:r>
          <a:endParaRPr lang="en-GB" sz="1400" kern="1200" dirty="0"/>
        </a:p>
      </dsp:txBody>
      <dsp:txXfrm>
        <a:off x="52" y="50998"/>
        <a:ext cx="5009270" cy="403200"/>
      </dsp:txXfrm>
    </dsp:sp>
    <dsp:sp modelId="{2F1892C7-C8FD-45F7-A05F-62281BF7D6F2}">
      <dsp:nvSpPr>
        <dsp:cNvPr id="0" name=""/>
        <dsp:cNvSpPr/>
      </dsp:nvSpPr>
      <dsp:spPr>
        <a:xfrm>
          <a:off x="52" y="454198"/>
          <a:ext cx="5009270" cy="4042355"/>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kumimoji="0" lang="en-US" altLang="en-US" sz="1800" b="0" i="0" u="none" strike="noStrike" kern="1200" cap="none" normalizeH="0" baseline="0" dirty="0">
              <a:ln/>
              <a:effectLst/>
              <a:latin typeface="GDS Transport"/>
            </a:rPr>
            <a:t>In a person with clinically suspected mpox, they should be </a:t>
          </a:r>
          <a:r>
            <a:rPr kumimoji="0" lang="en-US" altLang="en-US" sz="1800" b="1" i="0" u="none" strike="noStrike" kern="1200" cap="none" normalizeH="0" baseline="0" dirty="0">
              <a:ln/>
              <a:effectLst/>
              <a:latin typeface="GDS Transport"/>
            </a:rPr>
            <a:t>managed as HCID if they meet one or more of the following criteria:</a:t>
          </a:r>
          <a:endParaRPr lang="en-GB" sz="1800" b="1" kern="1200" dirty="0"/>
        </a:p>
        <a:p>
          <a:pPr marL="342900" lvl="2" indent="-171450" algn="l" defTabSz="800100">
            <a:lnSpc>
              <a:spcPct val="90000"/>
            </a:lnSpc>
            <a:spcBef>
              <a:spcPct val="0"/>
            </a:spcBef>
            <a:spcAft>
              <a:spcPct val="15000"/>
            </a:spcAft>
            <a:buChar char="•"/>
          </a:pPr>
          <a:r>
            <a:rPr kumimoji="0" lang="en-US" altLang="en-US" sz="1800" b="0" i="0" u="none" strike="noStrike" kern="1200" cap="none" normalizeH="0" baseline="0" dirty="0">
              <a:ln/>
              <a:effectLst/>
              <a:latin typeface="GDS Transport"/>
            </a:rPr>
            <a:t>has a travel history to specified countries where there may be a risk of clade I exposure in the 21 days before symptom onset</a:t>
          </a:r>
          <a:endParaRPr lang="en-GB" sz="1800" kern="1200" dirty="0"/>
        </a:p>
        <a:p>
          <a:pPr marL="342900" lvl="2" indent="-171450" algn="l" defTabSz="800100">
            <a:lnSpc>
              <a:spcPct val="90000"/>
            </a:lnSpc>
            <a:spcBef>
              <a:spcPct val="0"/>
            </a:spcBef>
            <a:spcAft>
              <a:spcPct val="15000"/>
            </a:spcAft>
            <a:buChar char="•"/>
          </a:pPr>
          <a:r>
            <a:rPr kumimoji="0" lang="en-US" altLang="en-US" sz="1800" b="0" i="0" u="none" strike="noStrike" kern="1200" cap="none" normalizeH="0" baseline="0" dirty="0">
              <a:ln/>
              <a:effectLst/>
              <a:latin typeface="GDS Transport"/>
            </a:rPr>
            <a:t>has an epidemiological link to a confirmed or suspected case of clade I mpox in the 21 days before symptom onset</a:t>
          </a:r>
          <a:endParaRPr lang="en-GB" sz="1800" kern="1200" dirty="0"/>
        </a:p>
        <a:p>
          <a:pPr marL="342900" lvl="2" indent="-171450" algn="l" defTabSz="800100">
            <a:lnSpc>
              <a:spcPct val="90000"/>
            </a:lnSpc>
            <a:spcBef>
              <a:spcPct val="0"/>
            </a:spcBef>
            <a:spcAft>
              <a:spcPct val="15000"/>
            </a:spcAft>
            <a:buChar char="•"/>
          </a:pPr>
          <a:r>
            <a:rPr kumimoji="0" lang="en-US" altLang="en-US" sz="1800" b="0" i="0" u="none" strike="noStrike" kern="1200" cap="none" normalizeH="0" baseline="0" dirty="0">
              <a:ln/>
              <a:effectLst/>
              <a:latin typeface="GDS Transport"/>
            </a:rPr>
            <a:t>has a relevant zoonotic link, including contact with a wild or captive mammal that is an African native species (this includes contact with derived products, for example, game meat)</a:t>
          </a:r>
          <a:endParaRPr lang="en-GB" sz="1800" kern="1200" dirty="0"/>
        </a:p>
      </dsp:txBody>
      <dsp:txXfrm>
        <a:off x="52" y="454198"/>
        <a:ext cx="5009270" cy="4042355"/>
      </dsp:txXfrm>
    </dsp:sp>
    <dsp:sp modelId="{9E153E72-0C85-4505-B8DC-8FB399F87511}">
      <dsp:nvSpPr>
        <dsp:cNvPr id="0" name=""/>
        <dsp:cNvSpPr/>
      </dsp:nvSpPr>
      <dsp:spPr>
        <a:xfrm>
          <a:off x="5710620" y="50998"/>
          <a:ext cx="5009270" cy="403200"/>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GB" sz="1400" b="1" i="0" kern="1200" dirty="0"/>
            <a:t>Countries where there may be a risk of Clade I exposure</a:t>
          </a:r>
          <a:endParaRPr lang="en-GB" sz="1400" kern="1200" dirty="0"/>
        </a:p>
      </dsp:txBody>
      <dsp:txXfrm>
        <a:off x="5710620" y="50998"/>
        <a:ext cx="5009270" cy="403200"/>
      </dsp:txXfrm>
    </dsp:sp>
    <dsp:sp modelId="{D3B9EC2B-9820-4615-9503-02EC332DC300}">
      <dsp:nvSpPr>
        <dsp:cNvPr id="0" name=""/>
        <dsp:cNvSpPr/>
      </dsp:nvSpPr>
      <dsp:spPr>
        <a:xfrm>
          <a:off x="5710620" y="454198"/>
          <a:ext cx="5009270" cy="4042355"/>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endParaRPr lang="en-GB" sz="1400" kern="1200" dirty="0"/>
        </a:p>
        <a:p>
          <a:pPr marL="228600" lvl="2" indent="-114300" algn="l" defTabSz="622300">
            <a:lnSpc>
              <a:spcPct val="90000"/>
            </a:lnSpc>
            <a:spcBef>
              <a:spcPct val="0"/>
            </a:spcBef>
            <a:spcAft>
              <a:spcPct val="15000"/>
            </a:spcAft>
            <a:buChar char="•"/>
          </a:pPr>
          <a:r>
            <a:rPr lang="en-GB" sz="1400" kern="1200" dirty="0"/>
            <a:t>Democratic Republic of the Congo  - </a:t>
          </a:r>
          <a:r>
            <a:rPr lang="en-GB" sz="1400" kern="1200" dirty="0">
              <a:solidFill>
                <a:srgbClr val="C00000"/>
              </a:solidFill>
            </a:rPr>
            <a:t>higher risk </a:t>
          </a:r>
        </a:p>
        <a:p>
          <a:pPr marL="228600" lvl="2" indent="-114300" algn="l" defTabSz="622300">
            <a:lnSpc>
              <a:spcPct val="90000"/>
            </a:lnSpc>
            <a:spcBef>
              <a:spcPct val="0"/>
            </a:spcBef>
            <a:spcAft>
              <a:spcPct val="15000"/>
            </a:spcAft>
            <a:buChar char="•"/>
          </a:pPr>
          <a:r>
            <a:rPr lang="en-GB" sz="1400" kern="1200" dirty="0"/>
            <a:t>Burundi  - </a:t>
          </a:r>
          <a:r>
            <a:rPr lang="en-GB" sz="1400" kern="1200" dirty="0">
              <a:solidFill>
                <a:srgbClr val="C00000"/>
              </a:solidFill>
            </a:rPr>
            <a:t>higher risk </a:t>
          </a:r>
        </a:p>
        <a:p>
          <a:pPr marL="228600" lvl="2" indent="-114300" algn="l" defTabSz="622300">
            <a:lnSpc>
              <a:spcPct val="90000"/>
            </a:lnSpc>
            <a:spcBef>
              <a:spcPct val="0"/>
            </a:spcBef>
            <a:spcAft>
              <a:spcPct val="15000"/>
            </a:spcAft>
            <a:buChar char="•"/>
          </a:pPr>
          <a:r>
            <a:rPr lang="en-GB" sz="1400" kern="1200" dirty="0"/>
            <a:t>Uganda  - </a:t>
          </a:r>
          <a:r>
            <a:rPr lang="en-GB" sz="1400" kern="1200" dirty="0">
              <a:solidFill>
                <a:srgbClr val="C00000"/>
              </a:solidFill>
            </a:rPr>
            <a:t>higher risk </a:t>
          </a:r>
        </a:p>
        <a:p>
          <a:pPr marL="228600" lvl="2" indent="-114300" algn="l" defTabSz="622300">
            <a:lnSpc>
              <a:spcPct val="90000"/>
            </a:lnSpc>
            <a:spcBef>
              <a:spcPct val="0"/>
            </a:spcBef>
            <a:spcAft>
              <a:spcPct val="15000"/>
            </a:spcAft>
            <a:buChar char="•"/>
          </a:pPr>
          <a:r>
            <a:rPr lang="en-GB" sz="1400" kern="1200" dirty="0"/>
            <a:t>Central African Republic  - </a:t>
          </a:r>
          <a:r>
            <a:rPr lang="en-GB" sz="1400" kern="1200" dirty="0">
              <a:solidFill>
                <a:schemeClr val="accent5">
                  <a:lumMod val="75000"/>
                </a:schemeClr>
              </a:solidFill>
            </a:rPr>
            <a:t>lower risk </a:t>
          </a:r>
        </a:p>
        <a:p>
          <a:pPr marL="228600" lvl="2" indent="-114300" algn="l" defTabSz="622300">
            <a:lnSpc>
              <a:spcPct val="90000"/>
            </a:lnSpc>
            <a:spcBef>
              <a:spcPct val="0"/>
            </a:spcBef>
            <a:spcAft>
              <a:spcPct val="15000"/>
            </a:spcAft>
            <a:buChar char="•"/>
          </a:pPr>
          <a:r>
            <a:rPr lang="en-GB" sz="1400" kern="1200" dirty="0"/>
            <a:t>Kenya - </a:t>
          </a:r>
          <a:r>
            <a:rPr lang="en-GB" sz="1400" kern="1200" dirty="0">
              <a:solidFill>
                <a:schemeClr val="accent5">
                  <a:lumMod val="75000"/>
                </a:schemeClr>
              </a:solidFill>
            </a:rPr>
            <a:t>lower risk </a:t>
          </a:r>
          <a:endParaRPr lang="en-GB" sz="1400" kern="1200" dirty="0"/>
        </a:p>
        <a:p>
          <a:pPr marL="228600" lvl="2" indent="-114300" algn="l" defTabSz="622300">
            <a:lnSpc>
              <a:spcPct val="90000"/>
            </a:lnSpc>
            <a:spcBef>
              <a:spcPct val="0"/>
            </a:spcBef>
            <a:spcAft>
              <a:spcPct val="15000"/>
            </a:spcAft>
            <a:buChar char="•"/>
          </a:pPr>
          <a:r>
            <a:rPr lang="en-GB" sz="1400" kern="1200" dirty="0"/>
            <a:t>Republic of the Congo - </a:t>
          </a:r>
          <a:r>
            <a:rPr lang="en-GB" sz="1400" kern="1200" dirty="0">
              <a:solidFill>
                <a:schemeClr val="accent5">
                  <a:lumMod val="75000"/>
                </a:schemeClr>
              </a:solidFill>
            </a:rPr>
            <a:t>lower risk </a:t>
          </a:r>
          <a:endParaRPr lang="en-GB" sz="1400" kern="1200" dirty="0"/>
        </a:p>
        <a:p>
          <a:pPr marL="228600" lvl="2" indent="-114300" algn="l" defTabSz="622300">
            <a:lnSpc>
              <a:spcPct val="90000"/>
            </a:lnSpc>
            <a:spcBef>
              <a:spcPct val="0"/>
            </a:spcBef>
            <a:spcAft>
              <a:spcPct val="15000"/>
            </a:spcAft>
            <a:buChar char="•"/>
          </a:pPr>
          <a:r>
            <a:rPr lang="en-GB" sz="1400" kern="1200" dirty="0"/>
            <a:t>Rwanda - </a:t>
          </a:r>
          <a:r>
            <a:rPr lang="en-GB" sz="1400" kern="1200" dirty="0">
              <a:solidFill>
                <a:schemeClr val="accent5">
                  <a:lumMod val="75000"/>
                </a:schemeClr>
              </a:solidFill>
            </a:rPr>
            <a:t>lower risk </a:t>
          </a:r>
          <a:endParaRPr lang="en-GB" sz="1400" kern="1200" dirty="0"/>
        </a:p>
        <a:p>
          <a:pPr marL="228600" lvl="2" indent="-114300" algn="l" defTabSz="622300">
            <a:lnSpc>
              <a:spcPct val="90000"/>
            </a:lnSpc>
            <a:spcBef>
              <a:spcPct val="0"/>
            </a:spcBef>
            <a:spcAft>
              <a:spcPct val="15000"/>
            </a:spcAft>
            <a:buChar char="•"/>
          </a:pPr>
          <a:r>
            <a:rPr lang="en-GB" sz="1400" kern="1200" dirty="0"/>
            <a:t>Gabon- </a:t>
          </a:r>
          <a:r>
            <a:rPr lang="en-GB" sz="1400" kern="1200" dirty="0">
              <a:solidFill>
                <a:schemeClr val="accent5">
                  <a:lumMod val="75000"/>
                </a:schemeClr>
              </a:solidFill>
            </a:rPr>
            <a:t>lower risk </a:t>
          </a:r>
          <a:endParaRPr lang="en-GB" sz="1400" kern="1200" dirty="0"/>
        </a:p>
        <a:p>
          <a:pPr marL="228600" lvl="2" indent="-114300" algn="l" defTabSz="622300">
            <a:lnSpc>
              <a:spcPct val="90000"/>
            </a:lnSpc>
            <a:spcBef>
              <a:spcPct val="0"/>
            </a:spcBef>
            <a:spcAft>
              <a:spcPct val="15000"/>
            </a:spcAft>
            <a:buChar char="•"/>
          </a:pPr>
          <a:r>
            <a:rPr lang="en-GB" sz="1400" kern="1200" dirty="0"/>
            <a:t>Cameroon - </a:t>
          </a:r>
          <a:r>
            <a:rPr lang="en-GB" sz="1400" kern="1200" dirty="0">
              <a:solidFill>
                <a:schemeClr val="accent5">
                  <a:lumMod val="75000"/>
                </a:schemeClr>
              </a:solidFill>
            </a:rPr>
            <a:t>lower risk </a:t>
          </a:r>
          <a:endParaRPr lang="en-GB" sz="1400" kern="1200" dirty="0"/>
        </a:p>
        <a:p>
          <a:pPr marL="228600" lvl="2" indent="-114300" algn="l" defTabSz="622300">
            <a:lnSpc>
              <a:spcPct val="90000"/>
            </a:lnSpc>
            <a:spcBef>
              <a:spcPct val="0"/>
            </a:spcBef>
            <a:spcAft>
              <a:spcPct val="15000"/>
            </a:spcAft>
            <a:buChar char="•"/>
          </a:pPr>
          <a:r>
            <a:rPr lang="en-GB" sz="1400" kern="1200" dirty="0"/>
            <a:t>Sudan  - </a:t>
          </a:r>
          <a:r>
            <a:rPr lang="en-GB" sz="1400" kern="1200" dirty="0">
              <a:solidFill>
                <a:schemeClr val="accent5">
                  <a:lumMod val="75000"/>
                </a:schemeClr>
              </a:solidFill>
            </a:rPr>
            <a:t>lower risk </a:t>
          </a:r>
          <a:endParaRPr lang="en-GB" sz="1400" kern="1200" dirty="0"/>
        </a:p>
        <a:p>
          <a:pPr marL="228600" lvl="2" indent="-114300" algn="l" defTabSz="622300">
            <a:lnSpc>
              <a:spcPct val="90000"/>
            </a:lnSpc>
            <a:spcBef>
              <a:spcPct val="0"/>
            </a:spcBef>
            <a:spcAft>
              <a:spcPct val="15000"/>
            </a:spcAft>
            <a:buChar char="•"/>
          </a:pPr>
          <a:r>
            <a:rPr lang="en-GB" sz="1400" kern="1200" dirty="0"/>
            <a:t>South Sudan  - </a:t>
          </a:r>
          <a:r>
            <a:rPr lang="en-GB" sz="1400" kern="1200" dirty="0">
              <a:solidFill>
                <a:schemeClr val="accent5">
                  <a:lumMod val="75000"/>
                </a:schemeClr>
              </a:solidFill>
            </a:rPr>
            <a:t>lower risk </a:t>
          </a:r>
          <a:endParaRPr lang="en-GB" sz="1400" kern="1200" dirty="0"/>
        </a:p>
        <a:p>
          <a:pPr marL="114300" lvl="1" indent="-114300" algn="l" defTabSz="622300">
            <a:lnSpc>
              <a:spcPct val="90000"/>
            </a:lnSpc>
            <a:spcBef>
              <a:spcPct val="0"/>
            </a:spcBef>
            <a:spcAft>
              <a:spcPct val="15000"/>
            </a:spcAft>
            <a:buChar char="•"/>
          </a:pPr>
          <a:r>
            <a:rPr lang="en-GB" sz="1400" b="0" i="0" kern="1200" dirty="0"/>
            <a:t>Countries with a risk of Clade I mpox exposure (based on border with DRC: Angola, South Sudan, Tanzania, Zambia</a:t>
          </a:r>
          <a:endParaRPr lang="en-GB" sz="1400" kern="1200" dirty="0"/>
        </a:p>
        <a:p>
          <a:pPr marL="228600" lvl="2" indent="-114300" algn="l" defTabSz="622300">
            <a:lnSpc>
              <a:spcPct val="90000"/>
            </a:lnSpc>
            <a:spcBef>
              <a:spcPct val="0"/>
            </a:spcBef>
            <a:spcAft>
              <a:spcPct val="15000"/>
            </a:spcAft>
            <a:buChar char="•"/>
          </a:pPr>
          <a:endParaRPr lang="en-GB" sz="1400" kern="1200" dirty="0"/>
        </a:p>
        <a:p>
          <a:pPr marL="228600" lvl="2" indent="-114300" algn="l" defTabSz="622300">
            <a:lnSpc>
              <a:spcPct val="90000"/>
            </a:lnSpc>
            <a:spcBef>
              <a:spcPct val="0"/>
            </a:spcBef>
            <a:spcAft>
              <a:spcPct val="15000"/>
            </a:spcAft>
            <a:buChar char="•"/>
          </a:pPr>
          <a:endParaRPr lang="en-GB" sz="1400" kern="1200" dirty="0"/>
        </a:p>
        <a:p>
          <a:pPr marL="228600" lvl="2" indent="-114300" algn="l" defTabSz="622300">
            <a:lnSpc>
              <a:spcPct val="90000"/>
            </a:lnSpc>
            <a:spcBef>
              <a:spcPct val="0"/>
            </a:spcBef>
            <a:spcAft>
              <a:spcPct val="15000"/>
            </a:spcAft>
            <a:buChar char="•"/>
          </a:pPr>
          <a:endParaRPr lang="en-GB" sz="1400" kern="1200" dirty="0"/>
        </a:p>
        <a:p>
          <a:pPr marL="228600" lvl="2" indent="-114300" algn="l" defTabSz="622300">
            <a:lnSpc>
              <a:spcPct val="90000"/>
            </a:lnSpc>
            <a:spcBef>
              <a:spcPct val="0"/>
            </a:spcBef>
            <a:spcAft>
              <a:spcPct val="15000"/>
            </a:spcAft>
            <a:buChar char="•"/>
          </a:pPr>
          <a:endParaRPr lang="en-GB" sz="1400" kern="1200" dirty="0"/>
        </a:p>
      </dsp:txBody>
      <dsp:txXfrm>
        <a:off x="5710620" y="454198"/>
        <a:ext cx="5009270" cy="404235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2AA7C5-CDA4-43F0-A0A6-7E9894C742F8}">
      <dsp:nvSpPr>
        <dsp:cNvPr id="0" name=""/>
        <dsp:cNvSpPr/>
      </dsp:nvSpPr>
      <dsp:spPr>
        <a:xfrm>
          <a:off x="0" y="54643"/>
          <a:ext cx="10157552" cy="8108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dirty="0"/>
            <a:t>If you see a patient who </a:t>
          </a:r>
          <a:r>
            <a:rPr lang="en-GB" sz="2100" b="1" kern="1200" dirty="0">
              <a:solidFill>
                <a:srgbClr val="FFC000"/>
              </a:solidFill>
            </a:rPr>
            <a:t>meets the case definition </a:t>
          </a:r>
          <a:r>
            <a:rPr lang="en-GB" sz="2100" kern="1200" dirty="0"/>
            <a:t>for possible clade I mpox, </a:t>
          </a:r>
          <a:r>
            <a:rPr lang="en-GB" sz="2100" b="1" kern="1200" dirty="0">
              <a:solidFill>
                <a:srgbClr val="FFC000"/>
              </a:solidFill>
            </a:rPr>
            <a:t>call Imported Fever Service ASAP 24/7 on 0844 788 8990</a:t>
          </a:r>
          <a:endParaRPr lang="en-GB" sz="2100" kern="1200" dirty="0">
            <a:solidFill>
              <a:srgbClr val="FFC000"/>
            </a:solidFill>
          </a:endParaRPr>
        </a:p>
      </dsp:txBody>
      <dsp:txXfrm>
        <a:off x="39580" y="94223"/>
        <a:ext cx="10078392" cy="731649"/>
      </dsp:txXfrm>
    </dsp:sp>
    <dsp:sp modelId="{21893EC6-A90C-449E-8160-34F9FAC8C03E}">
      <dsp:nvSpPr>
        <dsp:cNvPr id="0" name=""/>
        <dsp:cNvSpPr/>
      </dsp:nvSpPr>
      <dsp:spPr>
        <a:xfrm>
          <a:off x="0" y="925933"/>
          <a:ext cx="10157552" cy="8108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dirty="0"/>
            <a:t>IFS will advise on likelihood, differentials and testing. Currently approximately 24hr turnaround on testing </a:t>
          </a:r>
        </a:p>
      </dsp:txBody>
      <dsp:txXfrm>
        <a:off x="39580" y="965513"/>
        <a:ext cx="10078392" cy="731649"/>
      </dsp:txXfrm>
    </dsp:sp>
    <dsp:sp modelId="{BD196D0E-96FB-4AD0-B500-E9F04545CAE1}">
      <dsp:nvSpPr>
        <dsp:cNvPr id="0" name=""/>
        <dsp:cNvSpPr/>
      </dsp:nvSpPr>
      <dsp:spPr>
        <a:xfrm>
          <a:off x="0" y="1797223"/>
          <a:ext cx="10157552" cy="8108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b="1" kern="1200" dirty="0">
              <a:solidFill>
                <a:srgbClr val="FFC000"/>
              </a:solidFill>
            </a:rPr>
            <a:t>Report all suspected cases urgently via phone to local UKHSA Health Protection Team (HPT) </a:t>
          </a:r>
        </a:p>
      </dsp:txBody>
      <dsp:txXfrm>
        <a:off x="39580" y="1836803"/>
        <a:ext cx="10078392" cy="731649"/>
      </dsp:txXfrm>
    </dsp:sp>
    <dsp:sp modelId="{4302D54D-E46B-4141-9AA0-C99E21B3860B}">
      <dsp:nvSpPr>
        <dsp:cNvPr id="0" name=""/>
        <dsp:cNvSpPr/>
      </dsp:nvSpPr>
      <dsp:spPr>
        <a:xfrm>
          <a:off x="0" y="2668513"/>
          <a:ext cx="10157552" cy="8108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b="0" kern="1200"/>
            <a:t>HPT can support with risk assessment. </a:t>
          </a:r>
          <a:endParaRPr lang="en-GB" sz="2100" b="0" kern="1200" dirty="0"/>
        </a:p>
      </dsp:txBody>
      <dsp:txXfrm>
        <a:off x="39580" y="2708093"/>
        <a:ext cx="10078392" cy="731649"/>
      </dsp:txXfrm>
    </dsp:sp>
    <dsp:sp modelId="{A752C199-8912-4429-BAD4-3096E9ABC9FF}">
      <dsp:nvSpPr>
        <dsp:cNvPr id="0" name=""/>
        <dsp:cNvSpPr/>
      </dsp:nvSpPr>
      <dsp:spPr>
        <a:xfrm>
          <a:off x="0" y="3539803"/>
          <a:ext cx="10157552" cy="8108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b="0" kern="1200" dirty="0"/>
            <a:t>Also liaise with your local Infection Prevention Specialist</a:t>
          </a:r>
        </a:p>
      </dsp:txBody>
      <dsp:txXfrm>
        <a:off x="39580" y="3579383"/>
        <a:ext cx="10078392" cy="731649"/>
      </dsp:txXfrm>
    </dsp:sp>
    <dsp:sp modelId="{C433B453-2271-469B-B719-948011ADC9C6}">
      <dsp:nvSpPr>
        <dsp:cNvPr id="0" name=""/>
        <dsp:cNvSpPr/>
      </dsp:nvSpPr>
      <dsp:spPr>
        <a:xfrm>
          <a:off x="0" y="4411093"/>
          <a:ext cx="10157552" cy="8108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b="0" kern="1200" dirty="0"/>
            <a:t>Where admission is planned, contact the local hospital regarding appropriate isolation before patient arrives  </a:t>
          </a:r>
        </a:p>
      </dsp:txBody>
      <dsp:txXfrm>
        <a:off x="39580" y="4450673"/>
        <a:ext cx="10078392" cy="73164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66B76A-BA68-4CB3-8200-B22CD34F7C99}">
      <dsp:nvSpPr>
        <dsp:cNvPr id="0" name=""/>
        <dsp:cNvSpPr/>
      </dsp:nvSpPr>
      <dsp:spPr>
        <a:xfrm rot="10800000">
          <a:off x="0" y="0"/>
          <a:ext cx="6092327" cy="929781"/>
        </a:xfrm>
        <a:prstGeom prst="trapezoid">
          <a:avLst>
            <a:gd name="adj" fmla="val 65524"/>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GB" sz="1700" b="1" kern="1200">
              <a:solidFill>
                <a:schemeClr val="bg1"/>
              </a:solidFill>
            </a:rPr>
            <a:t>Elimination </a:t>
          </a:r>
          <a:endParaRPr lang="en-GB" sz="1700" b="1" kern="1200" dirty="0">
            <a:solidFill>
              <a:schemeClr val="bg1"/>
            </a:solidFill>
          </a:endParaRPr>
        </a:p>
      </dsp:txBody>
      <dsp:txXfrm rot="-10800000">
        <a:off x="1066157" y="0"/>
        <a:ext cx="3960012" cy="929781"/>
      </dsp:txXfrm>
    </dsp:sp>
    <dsp:sp modelId="{88C58B73-7FEA-46EF-B942-4AFB081043AB}">
      <dsp:nvSpPr>
        <dsp:cNvPr id="0" name=""/>
        <dsp:cNvSpPr/>
      </dsp:nvSpPr>
      <dsp:spPr>
        <a:xfrm rot="10800000">
          <a:off x="609232" y="929781"/>
          <a:ext cx="4873861" cy="929781"/>
        </a:xfrm>
        <a:prstGeom prst="trapezoid">
          <a:avLst>
            <a:gd name="adj" fmla="val 65524"/>
          </a:avLst>
        </a:prstGeom>
        <a:solidFill>
          <a:schemeClr val="accent2">
            <a:hueOff val="-2182054"/>
            <a:satOff val="0"/>
            <a:lumOff val="-1324"/>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GB" sz="1700" b="1" kern="1200">
              <a:solidFill>
                <a:schemeClr val="bg1"/>
              </a:solidFill>
            </a:rPr>
            <a:t>Substitution </a:t>
          </a:r>
          <a:endParaRPr lang="en-GB" sz="1700" b="1" kern="1200" dirty="0">
            <a:solidFill>
              <a:schemeClr val="bg1"/>
            </a:solidFill>
          </a:endParaRPr>
        </a:p>
      </dsp:txBody>
      <dsp:txXfrm rot="-10800000">
        <a:off x="1462158" y="929781"/>
        <a:ext cx="3168010" cy="929781"/>
      </dsp:txXfrm>
    </dsp:sp>
    <dsp:sp modelId="{0D2A5E56-C4A3-47FF-BB47-4031D2D3F8A9}">
      <dsp:nvSpPr>
        <dsp:cNvPr id="0" name=""/>
        <dsp:cNvSpPr/>
      </dsp:nvSpPr>
      <dsp:spPr>
        <a:xfrm rot="10800000">
          <a:off x="1218465" y="1859562"/>
          <a:ext cx="3655396" cy="929781"/>
        </a:xfrm>
        <a:prstGeom prst="trapezoid">
          <a:avLst>
            <a:gd name="adj" fmla="val 65524"/>
          </a:avLst>
        </a:prstGeom>
        <a:solidFill>
          <a:schemeClr val="accent2">
            <a:hueOff val="-4364109"/>
            <a:satOff val="0"/>
            <a:lumOff val="-264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GB" sz="1700" b="1" kern="1200">
              <a:solidFill>
                <a:schemeClr val="bg1"/>
              </a:solidFill>
            </a:rPr>
            <a:t>Engineering</a:t>
          </a:r>
          <a:endParaRPr lang="en-GB" sz="1700" b="1" kern="1200" dirty="0">
            <a:solidFill>
              <a:schemeClr val="bg1"/>
            </a:solidFill>
          </a:endParaRPr>
        </a:p>
      </dsp:txBody>
      <dsp:txXfrm rot="-10800000">
        <a:off x="1858159" y="1859562"/>
        <a:ext cx="2376007" cy="929781"/>
      </dsp:txXfrm>
    </dsp:sp>
    <dsp:sp modelId="{97620900-C693-4B5F-BEF0-3BC973720490}">
      <dsp:nvSpPr>
        <dsp:cNvPr id="0" name=""/>
        <dsp:cNvSpPr/>
      </dsp:nvSpPr>
      <dsp:spPr>
        <a:xfrm rot="10800000">
          <a:off x="1827698" y="2789344"/>
          <a:ext cx="2436930" cy="929781"/>
        </a:xfrm>
        <a:prstGeom prst="trapezoid">
          <a:avLst>
            <a:gd name="adj" fmla="val 65524"/>
          </a:avLst>
        </a:prstGeom>
        <a:solidFill>
          <a:schemeClr val="accent2">
            <a:hueOff val="-6546163"/>
            <a:satOff val="0"/>
            <a:lumOff val="-3971"/>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GB" sz="1700" b="1" kern="1200">
              <a:solidFill>
                <a:schemeClr val="bg1"/>
              </a:solidFill>
            </a:rPr>
            <a:t>Administration </a:t>
          </a:r>
          <a:endParaRPr lang="en-GB" sz="1700" b="1" kern="1200" dirty="0">
            <a:solidFill>
              <a:schemeClr val="bg1"/>
            </a:solidFill>
          </a:endParaRPr>
        </a:p>
      </dsp:txBody>
      <dsp:txXfrm rot="-10800000">
        <a:off x="2254160" y="2789344"/>
        <a:ext cx="1584005" cy="929781"/>
      </dsp:txXfrm>
    </dsp:sp>
    <dsp:sp modelId="{69F27DE3-53D7-4EC0-B73C-559B4E73FC78}">
      <dsp:nvSpPr>
        <dsp:cNvPr id="0" name=""/>
        <dsp:cNvSpPr/>
      </dsp:nvSpPr>
      <dsp:spPr>
        <a:xfrm rot="10800000">
          <a:off x="2436930" y="3719125"/>
          <a:ext cx="1218465" cy="929781"/>
        </a:xfrm>
        <a:prstGeom prst="trapezoid">
          <a:avLst>
            <a:gd name="adj" fmla="val 65524"/>
          </a:avLst>
        </a:prstGeom>
        <a:solidFill>
          <a:schemeClr val="accent2">
            <a:hueOff val="-8728217"/>
            <a:satOff val="0"/>
            <a:lumOff val="-5294"/>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GB" sz="1700" b="1" kern="1200">
              <a:solidFill>
                <a:schemeClr val="bg1"/>
              </a:solidFill>
            </a:rPr>
            <a:t>PPE </a:t>
          </a:r>
          <a:endParaRPr lang="en-GB" sz="1700" b="1" kern="1200" dirty="0">
            <a:solidFill>
              <a:schemeClr val="bg1"/>
            </a:solidFill>
          </a:endParaRPr>
        </a:p>
      </dsp:txBody>
      <dsp:txXfrm rot="-10800000">
        <a:off x="2436930" y="3719125"/>
        <a:ext cx="1218465" cy="92978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1E6958-EA8A-448A-AAD8-188B7F897C76}">
      <dsp:nvSpPr>
        <dsp:cNvPr id="0" name=""/>
        <dsp:cNvSpPr/>
      </dsp:nvSpPr>
      <dsp:spPr>
        <a:xfrm>
          <a:off x="3553" y="64268"/>
          <a:ext cx="3465095" cy="46080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kern="1200" dirty="0"/>
            <a:t>Triage</a:t>
          </a:r>
          <a:endParaRPr lang="en-GB" sz="1600" kern="1200" dirty="0"/>
        </a:p>
      </dsp:txBody>
      <dsp:txXfrm>
        <a:off x="3553" y="64268"/>
        <a:ext cx="3465095" cy="460800"/>
      </dsp:txXfrm>
    </dsp:sp>
    <dsp:sp modelId="{C6871846-8F29-4159-8C7E-18A1DBE615A8}">
      <dsp:nvSpPr>
        <dsp:cNvPr id="0" name=""/>
        <dsp:cNvSpPr/>
      </dsp:nvSpPr>
      <dsp:spPr>
        <a:xfrm>
          <a:off x="3553" y="525068"/>
          <a:ext cx="3465095" cy="4389255"/>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GB" sz="1600" b="1" i="0" kern="1200" dirty="0"/>
            <a:t>Any</a:t>
          </a:r>
          <a:r>
            <a:rPr lang="en-GB" sz="1600" b="0" i="0" kern="1200" dirty="0"/>
            <a:t> patients presenting with fever and rash may be infectious (</a:t>
          </a:r>
          <a:r>
            <a:rPr lang="en-GB" sz="1600" b="0" i="0" kern="1200" dirty="0" err="1"/>
            <a:t>eg</a:t>
          </a:r>
          <a:r>
            <a:rPr lang="en-GB" sz="1600" b="0" i="0" kern="1200" dirty="0"/>
            <a:t>, measles or chickenpox). </a:t>
          </a:r>
          <a:endParaRPr lang="en-GB" sz="1600" b="0" kern="1200" dirty="0"/>
        </a:p>
        <a:p>
          <a:pPr marL="171450" lvl="1" indent="-171450" algn="l" defTabSz="711200">
            <a:lnSpc>
              <a:spcPct val="90000"/>
            </a:lnSpc>
            <a:spcBef>
              <a:spcPct val="0"/>
            </a:spcBef>
            <a:spcAft>
              <a:spcPct val="15000"/>
            </a:spcAft>
            <a:buChar char="•"/>
          </a:pPr>
          <a:r>
            <a:rPr lang="en-GB" sz="1600" b="0" i="0" kern="1200" dirty="0"/>
            <a:t>Whenever possible, conduct telephone triage to assess symptoms and the risk of mpox before face-to-face contact. </a:t>
          </a:r>
          <a:endParaRPr lang="en-GB" sz="1600" b="0" kern="1200" dirty="0"/>
        </a:p>
        <a:p>
          <a:pPr marL="171450" lvl="1" indent="-171450" algn="l" defTabSz="711200">
            <a:lnSpc>
              <a:spcPct val="90000"/>
            </a:lnSpc>
            <a:spcBef>
              <a:spcPct val="0"/>
            </a:spcBef>
            <a:spcAft>
              <a:spcPct val="15000"/>
            </a:spcAft>
            <a:buChar char="•"/>
          </a:pPr>
          <a:r>
            <a:rPr lang="en-GB" sz="1600" b="0" i="0" kern="1200" dirty="0"/>
            <a:t>Contact the local infection service for advice.</a:t>
          </a:r>
          <a:endParaRPr lang="en-GB" sz="1600" b="0" kern="1200" dirty="0"/>
        </a:p>
        <a:p>
          <a:pPr marL="171450" lvl="1" indent="-171450" algn="l" defTabSz="711200">
            <a:lnSpc>
              <a:spcPct val="90000"/>
            </a:lnSpc>
            <a:spcBef>
              <a:spcPct val="0"/>
            </a:spcBef>
            <a:spcAft>
              <a:spcPct val="15000"/>
            </a:spcAft>
            <a:buChar char="•"/>
          </a:pPr>
          <a:r>
            <a:rPr lang="en-GB" sz="1600" b="0" i="0" kern="1200" dirty="0"/>
            <a:t>On arrival, patients must be promptly assessed for infection risk.</a:t>
          </a:r>
          <a:endParaRPr lang="en-GB" sz="1600" b="0" kern="1200" dirty="0"/>
        </a:p>
        <a:p>
          <a:pPr marL="171450" lvl="1" indent="-171450" algn="l" defTabSz="711200">
            <a:lnSpc>
              <a:spcPct val="90000"/>
            </a:lnSpc>
            <a:spcBef>
              <a:spcPct val="0"/>
            </a:spcBef>
            <a:spcAft>
              <a:spcPct val="15000"/>
            </a:spcAft>
            <a:buChar char="•"/>
          </a:pPr>
          <a:r>
            <a:rPr lang="en-GB" sz="1600" b="0" i="0" kern="1200" dirty="0"/>
            <a:t>This should be done in a designated/isolated area.</a:t>
          </a:r>
          <a:endParaRPr lang="en-GB" sz="1600" b="0" kern="1200" dirty="0"/>
        </a:p>
        <a:p>
          <a:pPr marL="171450" lvl="1" indent="-171450" algn="l" defTabSz="711200">
            <a:lnSpc>
              <a:spcPct val="90000"/>
            </a:lnSpc>
            <a:spcBef>
              <a:spcPct val="0"/>
            </a:spcBef>
            <a:spcAft>
              <a:spcPct val="15000"/>
            </a:spcAft>
            <a:buChar char="•"/>
          </a:pPr>
          <a:endParaRPr lang="en-GB" sz="1600" b="0" kern="1200" dirty="0"/>
        </a:p>
      </dsp:txBody>
      <dsp:txXfrm>
        <a:off x="3553" y="525068"/>
        <a:ext cx="3465095" cy="4389255"/>
      </dsp:txXfrm>
    </dsp:sp>
    <dsp:sp modelId="{29EBB96C-05BC-4100-BED1-B8E709F3077B}">
      <dsp:nvSpPr>
        <dsp:cNvPr id="0" name=""/>
        <dsp:cNvSpPr/>
      </dsp:nvSpPr>
      <dsp:spPr>
        <a:xfrm>
          <a:off x="3953763" y="58467"/>
          <a:ext cx="3465095" cy="460800"/>
        </a:xfrm>
        <a:prstGeom prst="rect">
          <a:avLst/>
        </a:prstGeom>
        <a:solidFill>
          <a:schemeClr val="accent2">
            <a:hueOff val="-4364109"/>
            <a:satOff val="0"/>
            <a:lumOff val="-2647"/>
            <a:alphaOff val="0"/>
          </a:schemeClr>
        </a:solidFill>
        <a:ln w="12700" cap="flat" cmpd="sng" algn="ctr">
          <a:solidFill>
            <a:schemeClr val="accent2">
              <a:hueOff val="-4364109"/>
              <a:satOff val="0"/>
              <a:lumOff val="-264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GB" sz="1600" kern="1200" dirty="0"/>
            <a:t>Source control </a:t>
          </a:r>
        </a:p>
      </dsp:txBody>
      <dsp:txXfrm>
        <a:off x="3953763" y="58467"/>
        <a:ext cx="3465095" cy="460800"/>
      </dsp:txXfrm>
    </dsp:sp>
    <dsp:sp modelId="{FBF3097F-AA52-4B90-B5D5-2598B42FC31B}">
      <dsp:nvSpPr>
        <dsp:cNvPr id="0" name=""/>
        <dsp:cNvSpPr/>
      </dsp:nvSpPr>
      <dsp:spPr>
        <a:xfrm>
          <a:off x="3953763" y="525068"/>
          <a:ext cx="3465095" cy="4389255"/>
        </a:xfrm>
        <a:prstGeom prst="rect">
          <a:avLst/>
        </a:prstGeom>
        <a:solidFill>
          <a:schemeClr val="accent2">
            <a:tint val="40000"/>
            <a:alpha val="90000"/>
            <a:hueOff val="-4916827"/>
            <a:satOff val="-6474"/>
            <a:lumOff val="-758"/>
            <a:alphaOff val="0"/>
          </a:schemeClr>
        </a:solidFill>
        <a:ln w="12700" cap="flat" cmpd="sng" algn="ctr">
          <a:solidFill>
            <a:schemeClr val="accent2">
              <a:tint val="40000"/>
              <a:alpha val="90000"/>
              <a:hueOff val="-4916827"/>
              <a:satOff val="-6474"/>
              <a:lumOff val="-75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GB" sz="1600" b="0" i="0" kern="1200" dirty="0"/>
            <a:t>All clinically suspected and confirmed mpox cases should be provided with a fluid-resistant surgical mask (FRSM) upon arrival in healthcare settings.</a:t>
          </a:r>
          <a:endParaRPr lang="en-GB" sz="1600" kern="1200" dirty="0"/>
        </a:p>
        <a:p>
          <a:pPr marL="171450" lvl="1" indent="-171450" algn="l" defTabSz="711200">
            <a:lnSpc>
              <a:spcPct val="90000"/>
            </a:lnSpc>
            <a:spcBef>
              <a:spcPct val="0"/>
            </a:spcBef>
            <a:spcAft>
              <a:spcPct val="15000"/>
            </a:spcAft>
            <a:buChar char="•"/>
          </a:pPr>
          <a:r>
            <a:rPr lang="en-GB" sz="1600" b="0" i="0" kern="1200" dirty="0"/>
            <a:t>The mask should remain in place throughout the consultation or treatment unless removed for clinical reasons.</a:t>
          </a:r>
          <a:endParaRPr lang="en-GB" sz="1600" kern="1200" dirty="0"/>
        </a:p>
        <a:p>
          <a:pPr marL="171450" lvl="1" indent="-171450" algn="l" defTabSz="711200">
            <a:lnSpc>
              <a:spcPct val="90000"/>
            </a:lnSpc>
            <a:spcBef>
              <a:spcPct val="0"/>
            </a:spcBef>
            <a:spcAft>
              <a:spcPct val="15000"/>
            </a:spcAft>
            <a:buChar char="•"/>
          </a:pPr>
          <a:r>
            <a:rPr lang="en-GB" sz="1600" b="0" i="0" kern="1200" dirty="0"/>
            <a:t>The use of FRSMs must never compromise clinical care, such as during oxygen therapy or in cases where the mask causes significant distress (</a:t>
          </a:r>
          <a:r>
            <a:rPr lang="en-GB" sz="1600" b="0" i="0" kern="1200" dirty="0" err="1"/>
            <a:t>eg</a:t>
          </a:r>
          <a:r>
            <a:rPr lang="en-GB" sz="1600" b="0" i="0" kern="1200" dirty="0"/>
            <a:t>, paediatric patient). </a:t>
          </a:r>
          <a:endParaRPr lang="en-GB" sz="1600" kern="1200" dirty="0"/>
        </a:p>
        <a:p>
          <a:pPr marL="171450" lvl="1" indent="-171450" algn="l" defTabSz="711200">
            <a:lnSpc>
              <a:spcPct val="90000"/>
            </a:lnSpc>
            <a:spcBef>
              <a:spcPct val="0"/>
            </a:spcBef>
            <a:spcAft>
              <a:spcPct val="15000"/>
            </a:spcAft>
            <a:buChar char="•"/>
          </a:pPr>
          <a:r>
            <a:rPr lang="en-GB" sz="1600" b="0" i="0" kern="1200" dirty="0"/>
            <a:t>Covering mpox lesions with clothing or dressings may reduce the risk of transmission in shared or public spaces.</a:t>
          </a:r>
          <a:endParaRPr lang="en-GB" sz="1600" kern="1200" dirty="0"/>
        </a:p>
      </dsp:txBody>
      <dsp:txXfrm>
        <a:off x="3953763" y="525068"/>
        <a:ext cx="3465095" cy="4389255"/>
      </dsp:txXfrm>
    </dsp:sp>
    <dsp:sp modelId="{6DC62514-1B20-44EB-A896-14FD821F2BCF}">
      <dsp:nvSpPr>
        <dsp:cNvPr id="0" name=""/>
        <dsp:cNvSpPr/>
      </dsp:nvSpPr>
      <dsp:spPr>
        <a:xfrm>
          <a:off x="7903972" y="64268"/>
          <a:ext cx="3465095" cy="460800"/>
        </a:xfrm>
        <a:prstGeom prst="rect">
          <a:avLst/>
        </a:prstGeom>
        <a:solidFill>
          <a:schemeClr val="accent2">
            <a:hueOff val="-8728217"/>
            <a:satOff val="0"/>
            <a:lumOff val="-5294"/>
            <a:alphaOff val="0"/>
          </a:schemeClr>
        </a:solidFill>
        <a:ln w="12700" cap="flat" cmpd="sng" algn="ctr">
          <a:solidFill>
            <a:schemeClr val="accent2">
              <a:hueOff val="-8728217"/>
              <a:satOff val="0"/>
              <a:lumOff val="-529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GB" sz="1600" kern="1200" dirty="0"/>
            <a:t>Patient placement </a:t>
          </a:r>
        </a:p>
      </dsp:txBody>
      <dsp:txXfrm>
        <a:off x="7903972" y="64268"/>
        <a:ext cx="3465095" cy="460800"/>
      </dsp:txXfrm>
    </dsp:sp>
    <dsp:sp modelId="{B7513AC6-DE6B-4870-938C-58CF9A5A2C4C}">
      <dsp:nvSpPr>
        <dsp:cNvPr id="0" name=""/>
        <dsp:cNvSpPr/>
      </dsp:nvSpPr>
      <dsp:spPr>
        <a:xfrm>
          <a:off x="7903972" y="525068"/>
          <a:ext cx="3465095" cy="4389255"/>
        </a:xfrm>
        <a:prstGeom prst="rect">
          <a:avLst/>
        </a:prstGeom>
        <a:solidFill>
          <a:schemeClr val="accent2">
            <a:tint val="40000"/>
            <a:alpha val="90000"/>
            <a:hueOff val="-9833654"/>
            <a:satOff val="-12949"/>
            <a:lumOff val="-1516"/>
            <a:alphaOff val="0"/>
          </a:schemeClr>
        </a:solidFill>
        <a:ln w="12700" cap="flat" cmpd="sng" algn="ctr">
          <a:solidFill>
            <a:schemeClr val="accent2">
              <a:tint val="40000"/>
              <a:alpha val="90000"/>
              <a:hueOff val="-9833654"/>
              <a:satOff val="-12949"/>
              <a:lumOff val="-151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GB" sz="1600" b="0" i="0" kern="1200" dirty="0"/>
            <a:t>Isolate/socially distance patient in designated space. </a:t>
          </a:r>
          <a:endParaRPr lang="en-GB" sz="1600" kern="1200" dirty="0"/>
        </a:p>
        <a:p>
          <a:pPr marL="171450" lvl="1" indent="-171450" algn="l" defTabSz="711200">
            <a:lnSpc>
              <a:spcPct val="90000"/>
            </a:lnSpc>
            <a:spcBef>
              <a:spcPct val="0"/>
            </a:spcBef>
            <a:spcAft>
              <a:spcPct val="15000"/>
            </a:spcAft>
            <a:buChar char="•"/>
          </a:pPr>
          <a:r>
            <a:rPr lang="en-GB" sz="1600" b="0" i="0" kern="1200" dirty="0"/>
            <a:t>Virtual assessment should take place (for example, by phone).</a:t>
          </a:r>
          <a:endParaRPr lang="en-GB" sz="1600" kern="1200" dirty="0"/>
        </a:p>
        <a:p>
          <a:pPr marL="171450" lvl="1" indent="-171450" algn="l" defTabSz="711200">
            <a:lnSpc>
              <a:spcPct val="90000"/>
            </a:lnSpc>
            <a:spcBef>
              <a:spcPct val="0"/>
            </a:spcBef>
            <a:spcAft>
              <a:spcPct val="15000"/>
            </a:spcAft>
            <a:buChar char="•"/>
          </a:pPr>
          <a:r>
            <a:rPr lang="en-GB" sz="1600" b="0" i="0" kern="1200" dirty="0"/>
            <a:t>Staff should not physically assess the patient without personal protective equipment.</a:t>
          </a:r>
          <a:endParaRPr lang="en-GB" sz="1600" kern="1200" dirty="0"/>
        </a:p>
        <a:p>
          <a:pPr marL="171450" lvl="1" indent="-171450" algn="l" defTabSz="711200">
            <a:lnSpc>
              <a:spcPct val="90000"/>
            </a:lnSpc>
            <a:spcBef>
              <a:spcPct val="0"/>
            </a:spcBef>
            <a:spcAft>
              <a:spcPct val="15000"/>
            </a:spcAft>
            <a:buChar char="•"/>
          </a:pPr>
          <a:endParaRPr lang="en-GB" sz="1600" kern="1200" dirty="0"/>
        </a:p>
      </dsp:txBody>
      <dsp:txXfrm>
        <a:off x="7903972" y="525068"/>
        <a:ext cx="3465095" cy="438925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8584A6-B46E-4F4C-8CED-F1F5C751D3D7}">
      <dsp:nvSpPr>
        <dsp:cNvPr id="0" name=""/>
        <dsp:cNvSpPr/>
      </dsp:nvSpPr>
      <dsp:spPr>
        <a:xfrm>
          <a:off x="0" y="40352"/>
          <a:ext cx="10728095" cy="9547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chemeClr val="bg1"/>
              </a:solidFill>
              <a:latin typeface="+mj-lt"/>
            </a:rPr>
            <a:t>As per Health and Safety at Work Act 1974: All healthcare organisations are responsible for ensuring they have sufficient supplies of the required PPE, and that their staff are trained and competent in its proper use</a:t>
          </a:r>
          <a:endParaRPr lang="en-GB" sz="1800" kern="1200" dirty="0">
            <a:latin typeface="+mj-lt"/>
          </a:endParaRPr>
        </a:p>
      </dsp:txBody>
      <dsp:txXfrm>
        <a:off x="46606" y="86958"/>
        <a:ext cx="10634883" cy="861508"/>
      </dsp:txXfrm>
    </dsp:sp>
    <dsp:sp modelId="{618026AA-EE7E-4634-AAAA-689CA976E945}">
      <dsp:nvSpPr>
        <dsp:cNvPr id="0" name=""/>
        <dsp:cNvSpPr/>
      </dsp:nvSpPr>
      <dsp:spPr>
        <a:xfrm>
          <a:off x="0" y="1141952"/>
          <a:ext cx="10728095" cy="9547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0" i="0" kern="1200" dirty="0">
              <a:latin typeface="+mj-lt"/>
            </a:rPr>
            <a:t>The government scheme for free PPE provision to health and social care sectors in response to Covid-19 has ended.</a:t>
          </a:r>
          <a:endParaRPr lang="en-GB" sz="1800" kern="1200" dirty="0">
            <a:latin typeface="+mj-lt"/>
          </a:endParaRPr>
        </a:p>
      </dsp:txBody>
      <dsp:txXfrm>
        <a:off x="46606" y="1188558"/>
        <a:ext cx="10634883" cy="861508"/>
      </dsp:txXfrm>
    </dsp:sp>
    <dsp:sp modelId="{92856BF5-6A2D-40E0-8B52-2DC1FFE32EB6}">
      <dsp:nvSpPr>
        <dsp:cNvPr id="0" name=""/>
        <dsp:cNvSpPr/>
      </dsp:nvSpPr>
      <dsp:spPr>
        <a:xfrm>
          <a:off x="0" y="2243552"/>
          <a:ext cx="10728095" cy="9547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0" i="0" kern="1200" dirty="0">
              <a:latin typeface="+mj-lt"/>
            </a:rPr>
            <a:t>Primary care providers, like all NHS providers, are now responsible for sourcing and purchasing their own PPE, including FFP3 respirator masks and fit testing, to maintain safe working conditions for infection prevention and control (IPC).</a:t>
          </a:r>
          <a:endParaRPr lang="en-GB" sz="1800" kern="1200" dirty="0">
            <a:latin typeface="+mj-lt"/>
          </a:endParaRPr>
        </a:p>
      </dsp:txBody>
      <dsp:txXfrm>
        <a:off x="46606" y="2290158"/>
        <a:ext cx="10634883" cy="861508"/>
      </dsp:txXfrm>
    </dsp:sp>
    <dsp:sp modelId="{D0EFC4FF-4811-465F-8965-0298E96B224A}">
      <dsp:nvSpPr>
        <dsp:cNvPr id="0" name=""/>
        <dsp:cNvSpPr/>
      </dsp:nvSpPr>
      <dsp:spPr>
        <a:xfrm>
          <a:off x="0" y="3345152"/>
          <a:ext cx="10728095" cy="9547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0" i="0" kern="1200" dirty="0">
              <a:latin typeface="+mj-lt"/>
            </a:rPr>
            <a:t>PPE requirements for clinically suspected or confirmed mpox cases are determined by risk assessment that includes high consequence infectious disease (HCID) classification, patient’s presenting symptoms, and type and duration of patient contact and care.</a:t>
          </a:r>
          <a:endParaRPr lang="en-GB" sz="1800" kern="1200" dirty="0">
            <a:latin typeface="+mj-lt"/>
          </a:endParaRPr>
        </a:p>
      </dsp:txBody>
      <dsp:txXfrm>
        <a:off x="46606" y="3391758"/>
        <a:ext cx="10634883" cy="86150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DC0327-7F6E-4C99-A5AF-D416088DFF1B}">
      <dsp:nvSpPr>
        <dsp:cNvPr id="0" name=""/>
        <dsp:cNvSpPr/>
      </dsp:nvSpPr>
      <dsp:spPr>
        <a:xfrm>
          <a:off x="3106" y="200112"/>
          <a:ext cx="3028431" cy="43200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GB" sz="1500" kern="1200" dirty="0"/>
            <a:t>Equipment </a:t>
          </a:r>
        </a:p>
      </dsp:txBody>
      <dsp:txXfrm>
        <a:off x="3106" y="200112"/>
        <a:ext cx="3028431" cy="432000"/>
      </dsp:txXfrm>
    </dsp:sp>
    <dsp:sp modelId="{658DB15C-0805-4999-981E-A69089347B9B}">
      <dsp:nvSpPr>
        <dsp:cNvPr id="0" name=""/>
        <dsp:cNvSpPr/>
      </dsp:nvSpPr>
      <dsp:spPr>
        <a:xfrm>
          <a:off x="3106" y="632112"/>
          <a:ext cx="3028431" cy="4683656"/>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GB" sz="1500" b="0" i="0" kern="1200" dirty="0"/>
            <a:t>Dedicate patient care equipment to individual patients and minimise the amount of equipment and stock in the room.</a:t>
          </a:r>
          <a:endParaRPr lang="en-GB" sz="1500" kern="1200" dirty="0"/>
        </a:p>
        <a:p>
          <a:pPr marL="114300" lvl="1" indent="-114300" algn="l" defTabSz="666750">
            <a:lnSpc>
              <a:spcPct val="90000"/>
            </a:lnSpc>
            <a:spcBef>
              <a:spcPct val="0"/>
            </a:spcBef>
            <a:spcAft>
              <a:spcPct val="15000"/>
            </a:spcAft>
            <a:buChar char="•"/>
          </a:pPr>
          <a:r>
            <a:rPr lang="en-GB" sz="1500" b="0" i="0" kern="1200" dirty="0"/>
            <a:t>Decontaminate reusable non-invasive care equipment in the room before removal using either:</a:t>
          </a:r>
          <a:endParaRPr lang="en-GB" sz="1500" kern="1200" dirty="0"/>
        </a:p>
        <a:p>
          <a:pPr marL="228600" lvl="2" indent="-114300" algn="l" defTabSz="666750">
            <a:lnSpc>
              <a:spcPct val="90000"/>
            </a:lnSpc>
            <a:spcBef>
              <a:spcPct val="0"/>
            </a:spcBef>
            <a:spcAft>
              <a:spcPct val="15000"/>
            </a:spcAft>
            <a:buFont typeface="Arial" panose="020B0604020202020204" pitchFamily="34" charset="0"/>
            <a:buChar char="•"/>
          </a:pPr>
          <a:r>
            <a:rPr lang="en-GB" sz="1500" b="0" i="0" kern="1200" dirty="0"/>
            <a:t>a combined detergent/disinfectant solution with a concentration of 1,000 ppm av.cl</a:t>
          </a:r>
          <a:endParaRPr lang="en-GB" sz="1500" kern="1200" dirty="0"/>
        </a:p>
        <a:p>
          <a:pPr marL="114300" lvl="1" indent="-114300" algn="l" defTabSz="666750">
            <a:lnSpc>
              <a:spcPct val="90000"/>
            </a:lnSpc>
            <a:spcBef>
              <a:spcPct val="0"/>
            </a:spcBef>
            <a:spcAft>
              <a:spcPct val="15000"/>
            </a:spcAft>
            <a:buChar char="•"/>
          </a:pPr>
          <a:r>
            <a:rPr lang="en-GB" sz="1500" b="1" i="0" kern="1200"/>
            <a:t>or</a:t>
          </a:r>
          <a:endParaRPr lang="en-GB" sz="1500" b="0" i="0" kern="1200"/>
        </a:p>
        <a:p>
          <a:pPr marL="228600" lvl="2" indent="-114300" algn="l" defTabSz="666750">
            <a:lnSpc>
              <a:spcPct val="90000"/>
            </a:lnSpc>
            <a:spcBef>
              <a:spcPct val="0"/>
            </a:spcBef>
            <a:spcAft>
              <a:spcPct val="15000"/>
            </a:spcAft>
            <a:buFont typeface="Arial" panose="020B0604020202020204" pitchFamily="34" charset="0"/>
            <a:buChar char="•"/>
          </a:pPr>
          <a:r>
            <a:rPr lang="en-GB" sz="1500" b="0" i="0" kern="1200" dirty="0"/>
            <a:t>a general-purpose neutral detergent in warm water followed by a disinfectant solution of 1,000ppm av.cl (or an alternative locally agreed cleaning product)</a:t>
          </a:r>
        </a:p>
      </dsp:txBody>
      <dsp:txXfrm>
        <a:off x="3106" y="632112"/>
        <a:ext cx="3028431" cy="4683656"/>
      </dsp:txXfrm>
    </dsp:sp>
    <dsp:sp modelId="{895CCF51-A74D-4123-B019-D94A96B6B0EF}">
      <dsp:nvSpPr>
        <dsp:cNvPr id="0" name=""/>
        <dsp:cNvSpPr/>
      </dsp:nvSpPr>
      <dsp:spPr>
        <a:xfrm>
          <a:off x="3455517" y="200112"/>
          <a:ext cx="3028431" cy="432000"/>
        </a:xfrm>
        <a:prstGeom prst="rect">
          <a:avLst/>
        </a:prstGeom>
        <a:solidFill>
          <a:schemeClr val="accent2">
            <a:hueOff val="-4364109"/>
            <a:satOff val="0"/>
            <a:lumOff val="-2647"/>
            <a:alphaOff val="0"/>
          </a:schemeClr>
        </a:solidFill>
        <a:ln w="12700" cap="flat" cmpd="sng" algn="ctr">
          <a:solidFill>
            <a:schemeClr val="accent2">
              <a:hueOff val="-4364109"/>
              <a:satOff val="0"/>
              <a:lumOff val="-264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GB" sz="1500" kern="1200" dirty="0"/>
            <a:t>Environment</a:t>
          </a:r>
        </a:p>
      </dsp:txBody>
      <dsp:txXfrm>
        <a:off x="3455517" y="200112"/>
        <a:ext cx="3028431" cy="432000"/>
      </dsp:txXfrm>
    </dsp:sp>
    <dsp:sp modelId="{F6A161A4-75E6-4284-BE34-C62BE71683A8}">
      <dsp:nvSpPr>
        <dsp:cNvPr id="0" name=""/>
        <dsp:cNvSpPr/>
      </dsp:nvSpPr>
      <dsp:spPr>
        <a:xfrm>
          <a:off x="3455517" y="632112"/>
          <a:ext cx="3028431" cy="4683656"/>
        </a:xfrm>
        <a:prstGeom prst="rect">
          <a:avLst/>
        </a:prstGeom>
        <a:solidFill>
          <a:schemeClr val="accent2">
            <a:tint val="40000"/>
            <a:alpha val="90000"/>
            <a:hueOff val="-4916827"/>
            <a:satOff val="-6474"/>
            <a:lumOff val="-758"/>
            <a:alphaOff val="0"/>
          </a:schemeClr>
        </a:solidFill>
        <a:ln w="12700" cap="flat" cmpd="sng" algn="ctr">
          <a:solidFill>
            <a:schemeClr val="accent2">
              <a:tint val="40000"/>
              <a:alpha val="90000"/>
              <a:hueOff val="-4916827"/>
              <a:satOff val="-6474"/>
              <a:lumOff val="-75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GB" sz="1500" b="0" i="0" kern="1200"/>
            <a:t>Clean from highest to lowest points and from the least to most contaminated areas, ensuring all equipment and surfaces (including floors) are decontaminated.</a:t>
          </a:r>
          <a:endParaRPr lang="en-GB" sz="1500" kern="1200" dirty="0"/>
        </a:p>
        <a:p>
          <a:pPr marL="114300" lvl="1" indent="-114300" algn="l" defTabSz="666750">
            <a:lnSpc>
              <a:spcPct val="90000"/>
            </a:lnSpc>
            <a:spcBef>
              <a:spcPct val="0"/>
            </a:spcBef>
            <a:spcAft>
              <a:spcPct val="15000"/>
            </a:spcAft>
            <a:buChar char="•"/>
          </a:pPr>
          <a:r>
            <a:rPr lang="en-GB" sz="1500" b="0" i="0" kern="1200" dirty="0"/>
            <a:t>Clean and disinfect waiting areas, facilities (such as toilets), treatment or assessment areas </a:t>
          </a:r>
          <a:r>
            <a:rPr lang="en-GB" sz="1500" b="0" i="0" kern="1200" dirty="0" err="1"/>
            <a:t>useing</a:t>
          </a:r>
          <a:r>
            <a:rPr lang="en-GB" sz="1500" b="0" i="0" kern="1200" dirty="0"/>
            <a:t> either:</a:t>
          </a:r>
          <a:endParaRPr lang="en-GB" sz="1500" kern="1200" dirty="0"/>
        </a:p>
        <a:p>
          <a:pPr marL="228600" lvl="2" indent="-114300" algn="l" defTabSz="666750">
            <a:lnSpc>
              <a:spcPct val="90000"/>
            </a:lnSpc>
            <a:spcBef>
              <a:spcPct val="0"/>
            </a:spcBef>
            <a:spcAft>
              <a:spcPct val="15000"/>
            </a:spcAft>
            <a:buFont typeface="Arial" panose="020B0604020202020204" pitchFamily="34" charset="0"/>
            <a:buChar char="•"/>
          </a:pPr>
          <a:r>
            <a:rPr lang="en-GB" sz="1500" b="0" i="0" kern="1200" dirty="0"/>
            <a:t>a combined detergent/ disinfectant solution with a concentration of 1,000 parts per million (ppm) available chlorine (av.cl)</a:t>
          </a:r>
        </a:p>
        <a:p>
          <a:pPr marL="114300" lvl="1" indent="-114300" algn="l" defTabSz="666750">
            <a:lnSpc>
              <a:spcPct val="90000"/>
            </a:lnSpc>
            <a:spcBef>
              <a:spcPct val="0"/>
            </a:spcBef>
            <a:spcAft>
              <a:spcPct val="15000"/>
            </a:spcAft>
            <a:buChar char="•"/>
          </a:pPr>
          <a:r>
            <a:rPr lang="en-GB" sz="1500" b="1" i="0" kern="1200"/>
            <a:t>or</a:t>
          </a:r>
          <a:endParaRPr lang="en-GB" sz="1500" b="0" i="0" kern="1200"/>
        </a:p>
        <a:p>
          <a:pPr marL="228600" lvl="2" indent="-114300" algn="l" defTabSz="666750">
            <a:lnSpc>
              <a:spcPct val="90000"/>
            </a:lnSpc>
            <a:spcBef>
              <a:spcPct val="0"/>
            </a:spcBef>
            <a:spcAft>
              <a:spcPct val="15000"/>
            </a:spcAft>
            <a:buFont typeface="Arial" panose="020B0604020202020204" pitchFamily="34" charset="0"/>
            <a:buChar char="•"/>
          </a:pPr>
          <a:r>
            <a:rPr lang="en-GB" sz="1500" b="0" i="0" kern="1200" dirty="0"/>
            <a:t>a general-purpose neutral detergent in warm water followed by a disinfectant solution of 1,000ppm av.cl. (or an alternative locally agreed cleaning product)</a:t>
          </a:r>
        </a:p>
      </dsp:txBody>
      <dsp:txXfrm>
        <a:off x="3455517" y="632112"/>
        <a:ext cx="3028431" cy="4683656"/>
      </dsp:txXfrm>
    </dsp:sp>
    <dsp:sp modelId="{FB44F465-9C1B-4D76-95D7-E20FE78C4DCD}">
      <dsp:nvSpPr>
        <dsp:cNvPr id="0" name=""/>
        <dsp:cNvSpPr/>
      </dsp:nvSpPr>
      <dsp:spPr>
        <a:xfrm>
          <a:off x="6907929" y="200112"/>
          <a:ext cx="3028431" cy="432000"/>
        </a:xfrm>
        <a:prstGeom prst="rect">
          <a:avLst/>
        </a:prstGeom>
        <a:solidFill>
          <a:schemeClr val="accent2">
            <a:hueOff val="-8728217"/>
            <a:satOff val="0"/>
            <a:lumOff val="-5294"/>
            <a:alphaOff val="0"/>
          </a:schemeClr>
        </a:solidFill>
        <a:ln w="12700" cap="flat" cmpd="sng" algn="ctr">
          <a:solidFill>
            <a:schemeClr val="accent2">
              <a:hueOff val="-8728217"/>
              <a:satOff val="0"/>
              <a:lumOff val="-529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GB" sz="1500" kern="1200" dirty="0"/>
            <a:t>Waste </a:t>
          </a:r>
        </a:p>
      </dsp:txBody>
      <dsp:txXfrm>
        <a:off x="6907929" y="200112"/>
        <a:ext cx="3028431" cy="432000"/>
      </dsp:txXfrm>
    </dsp:sp>
    <dsp:sp modelId="{83928D01-52F6-4138-9376-4E166D1134B7}">
      <dsp:nvSpPr>
        <dsp:cNvPr id="0" name=""/>
        <dsp:cNvSpPr/>
      </dsp:nvSpPr>
      <dsp:spPr>
        <a:xfrm>
          <a:off x="6907929" y="632112"/>
          <a:ext cx="3028431" cy="4683656"/>
        </a:xfrm>
        <a:prstGeom prst="rect">
          <a:avLst/>
        </a:prstGeom>
        <a:solidFill>
          <a:schemeClr val="accent2">
            <a:tint val="40000"/>
            <a:alpha val="90000"/>
            <a:hueOff val="-9833654"/>
            <a:satOff val="-12949"/>
            <a:lumOff val="-1516"/>
            <a:alphaOff val="0"/>
          </a:schemeClr>
        </a:solidFill>
        <a:ln w="12700" cap="flat" cmpd="sng" algn="ctr">
          <a:solidFill>
            <a:schemeClr val="accent2">
              <a:tint val="40000"/>
              <a:alpha val="90000"/>
              <a:hueOff val="-9833654"/>
              <a:satOff val="-12949"/>
              <a:lumOff val="-151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GB" sz="1500" b="0" i="0" kern="1200" dirty="0"/>
            <a:t>Waste and samples from individuals suspected or confirmed to have mpox should be treated as healthcare (clinical) category B waste</a:t>
          </a:r>
          <a:endParaRPr lang="en-GB" sz="1500" kern="1200" dirty="0"/>
        </a:p>
        <a:p>
          <a:pPr marL="114300" lvl="1" indent="-114300" algn="l" defTabSz="666750">
            <a:lnSpc>
              <a:spcPct val="90000"/>
            </a:lnSpc>
            <a:spcBef>
              <a:spcPct val="0"/>
            </a:spcBef>
            <a:spcAft>
              <a:spcPct val="15000"/>
            </a:spcAft>
            <a:buChar char="•"/>
          </a:pPr>
          <a:r>
            <a:rPr lang="en-GB" sz="1500" b="0" i="0" kern="1200" dirty="0"/>
            <a:t>This waste can be disposed of in an orange bag for alternative treatment and does not require incineration. It is classified under UN 3291 as clinical waste.</a:t>
          </a:r>
          <a:endParaRPr lang="en-GB" sz="1500" kern="1200" dirty="0"/>
        </a:p>
        <a:p>
          <a:pPr marL="114300" lvl="1" indent="-114300" algn="l" defTabSz="666750">
            <a:lnSpc>
              <a:spcPct val="90000"/>
            </a:lnSpc>
            <a:spcBef>
              <a:spcPct val="0"/>
            </a:spcBef>
            <a:spcAft>
              <a:spcPct val="15000"/>
            </a:spcAft>
            <a:buChar char="•"/>
          </a:pPr>
          <a:r>
            <a:rPr lang="en-GB" sz="1500" b="0" i="0" kern="1200" dirty="0"/>
            <a:t>If the waste contains chemical or pharmaceutical contaminants, it must be placed in a yellow container (or purple if cytotoxic or cytostatic), and either incinerated or sent to a permitted site for disposal as per national regulation.</a:t>
          </a:r>
          <a:endParaRPr lang="en-GB" sz="1500" kern="1200" dirty="0"/>
        </a:p>
      </dsp:txBody>
      <dsp:txXfrm>
        <a:off x="6907929" y="632112"/>
        <a:ext cx="3028431" cy="468365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ard">
    <p:spTree>
      <p:nvGrpSpPr>
        <p:cNvPr id="1" name=""/>
        <p:cNvGrpSpPr/>
        <p:nvPr/>
      </p:nvGrpSpPr>
      <p:grpSpPr>
        <a:xfrm>
          <a:off x="0" y="0"/>
          <a:ext cx="0" cy="0"/>
          <a:chOff x="0" y="0"/>
          <a:chExt cx="0" cy="0"/>
        </a:xfrm>
      </p:grpSpPr>
      <p:pic>
        <p:nvPicPr>
          <p:cNvPr id="11" name="Picture 10" descr="Graphical user interface, text&#10;&#10;Description automatically generated with medium confidence">
            <a:extLst>
              <a:ext uri="{FF2B5EF4-FFF2-40B4-BE49-F238E27FC236}">
                <a16:creationId xmlns:a16="http://schemas.microsoft.com/office/drawing/2014/main" id="{6CACDF32-2CC6-87A0-7091-78E47A6A1F7F}"/>
              </a:ext>
            </a:extLst>
          </p:cNvPr>
          <p:cNvPicPr>
            <a:picLocks noChangeAspect="1"/>
          </p:cNvPicPr>
          <p:nvPr userDrawn="1"/>
        </p:nvPicPr>
        <p:blipFill>
          <a:blip r:embed="rId2"/>
          <a:stretch>
            <a:fillRect/>
          </a:stretch>
        </p:blipFill>
        <p:spPr>
          <a:xfrm>
            <a:off x="9157525" y="363188"/>
            <a:ext cx="2709621" cy="876066"/>
          </a:xfrm>
          <a:prstGeom prst="rect">
            <a:avLst/>
          </a:prstGeom>
        </p:spPr>
      </p:pic>
      <p:pic>
        <p:nvPicPr>
          <p:cNvPr id="15" name="Picture 14" descr="A picture containing brass knucks&#10;&#10;Description automatically generated">
            <a:extLst>
              <a:ext uri="{FF2B5EF4-FFF2-40B4-BE49-F238E27FC236}">
                <a16:creationId xmlns:a16="http://schemas.microsoft.com/office/drawing/2014/main" id="{8B618E8D-7549-140A-BAAC-9531A9C88AD5}"/>
              </a:ext>
            </a:extLst>
          </p:cNvPr>
          <p:cNvPicPr>
            <a:picLocks noChangeAspect="1"/>
          </p:cNvPicPr>
          <p:nvPr userDrawn="1"/>
        </p:nvPicPr>
        <p:blipFill>
          <a:blip r:embed="rId3"/>
          <a:stretch>
            <a:fillRect/>
          </a:stretch>
        </p:blipFill>
        <p:spPr>
          <a:xfrm>
            <a:off x="-222175" y="4920916"/>
            <a:ext cx="12636349" cy="1573896"/>
          </a:xfrm>
          <a:prstGeom prst="rect">
            <a:avLst/>
          </a:prstGeom>
        </p:spPr>
      </p:pic>
      <p:sp>
        <p:nvSpPr>
          <p:cNvPr id="27" name="Text Placeholder 3">
            <a:extLst>
              <a:ext uri="{FF2B5EF4-FFF2-40B4-BE49-F238E27FC236}">
                <a16:creationId xmlns:a16="http://schemas.microsoft.com/office/drawing/2014/main" id="{6494E271-205D-34CB-66E7-4B470D7EDE4C}"/>
              </a:ext>
            </a:extLst>
          </p:cNvPr>
          <p:cNvSpPr>
            <a:spLocks noGrp="1"/>
          </p:cNvSpPr>
          <p:nvPr>
            <p:ph type="body" sz="quarter" idx="18" hasCustomPrompt="1"/>
          </p:nvPr>
        </p:nvSpPr>
        <p:spPr>
          <a:xfrm>
            <a:off x="458382" y="3105223"/>
            <a:ext cx="3487085" cy="543943"/>
          </a:xfrm>
          <a:prstGeom prst="rect">
            <a:avLst/>
          </a:prstGeom>
        </p:spPr>
        <p:txBody>
          <a:bodyPr lIns="0" tIns="0" rIns="0" bIns="0"/>
          <a:lstStyle>
            <a:lvl1pPr marL="0" indent="0">
              <a:lnSpc>
                <a:spcPct val="100000"/>
              </a:lnSpc>
              <a:buNone/>
              <a:defRPr sz="1800" b="1">
                <a:solidFill>
                  <a:schemeClr val="accent1"/>
                </a:solidFill>
              </a:defRPr>
            </a:lvl1pPr>
          </a:lstStyle>
          <a:p>
            <a:r>
              <a:rPr lang="en-US" dirty="0"/>
              <a:t>Subtitle text goes here like this, Arial bold 18 point</a:t>
            </a:r>
          </a:p>
        </p:txBody>
      </p:sp>
      <p:sp>
        <p:nvSpPr>
          <p:cNvPr id="28" name="Text Placeholder 2">
            <a:extLst>
              <a:ext uri="{FF2B5EF4-FFF2-40B4-BE49-F238E27FC236}">
                <a16:creationId xmlns:a16="http://schemas.microsoft.com/office/drawing/2014/main" id="{3838E1C9-577B-72EA-3F9F-8A826DCEAA02}"/>
              </a:ext>
            </a:extLst>
          </p:cNvPr>
          <p:cNvSpPr>
            <a:spLocks noGrp="1"/>
          </p:cNvSpPr>
          <p:nvPr>
            <p:ph type="body" sz="quarter" idx="17" hasCustomPrompt="1"/>
          </p:nvPr>
        </p:nvSpPr>
        <p:spPr>
          <a:xfrm>
            <a:off x="449316" y="1693367"/>
            <a:ext cx="8423751" cy="965267"/>
          </a:xfrm>
          <a:prstGeom prst="rect">
            <a:avLst/>
          </a:prstGeom>
        </p:spPr>
        <p:txBody>
          <a:bodyPr lIns="0" tIns="0" rIns="0" bIns="0"/>
          <a:lstStyle>
            <a:lvl1pPr marL="0" indent="0">
              <a:buNone/>
              <a:defRPr sz="3600" b="1">
                <a:solidFill>
                  <a:schemeClr val="accent2"/>
                </a:solidFill>
              </a:defRPr>
            </a:lvl1pPr>
          </a:lstStyle>
          <a:p>
            <a:r>
              <a:rPr lang="en-US" dirty="0"/>
              <a:t>Presentation title click to edit heading, Arial bold 36 point</a:t>
            </a:r>
          </a:p>
        </p:txBody>
      </p:sp>
    </p:spTree>
    <p:extLst>
      <p:ext uri="{BB962C8B-B14F-4D97-AF65-F5344CB8AC3E}">
        <p14:creationId xmlns:p14="http://schemas.microsoft.com/office/powerpoint/2010/main" val="1633847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or Car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18383C8-B29B-D6BE-CC8D-E26233A4B637}"/>
              </a:ext>
            </a:extLst>
          </p:cNvPr>
          <p:cNvPicPr>
            <a:picLocks noChangeAspect="1"/>
          </p:cNvPicPr>
          <p:nvPr userDrawn="1"/>
        </p:nvPicPr>
        <p:blipFill>
          <a:blip r:embed="rId2"/>
          <a:stretch>
            <a:fillRect/>
          </a:stretch>
        </p:blipFill>
        <p:spPr>
          <a:xfrm>
            <a:off x="-421217" y="3343149"/>
            <a:ext cx="13104284" cy="3151663"/>
          </a:xfrm>
          <a:prstGeom prst="rect">
            <a:avLst/>
          </a:prstGeom>
        </p:spPr>
      </p:pic>
      <p:pic>
        <p:nvPicPr>
          <p:cNvPr id="7" name="Picture 6" descr="Graphical user interface, text&#10;&#10;Description automatically generated with medium confidence">
            <a:extLst>
              <a:ext uri="{FF2B5EF4-FFF2-40B4-BE49-F238E27FC236}">
                <a16:creationId xmlns:a16="http://schemas.microsoft.com/office/drawing/2014/main" id="{22F8103E-2371-864C-F05B-D8E7FC304FBB}"/>
              </a:ext>
            </a:extLst>
          </p:cNvPr>
          <p:cNvPicPr>
            <a:picLocks noChangeAspect="1"/>
          </p:cNvPicPr>
          <p:nvPr userDrawn="1"/>
        </p:nvPicPr>
        <p:blipFill>
          <a:blip r:embed="rId3"/>
          <a:stretch>
            <a:fillRect/>
          </a:stretch>
        </p:blipFill>
        <p:spPr>
          <a:xfrm>
            <a:off x="9157525" y="363188"/>
            <a:ext cx="2709621" cy="876066"/>
          </a:xfrm>
          <a:prstGeom prst="rect">
            <a:avLst/>
          </a:prstGeom>
        </p:spPr>
      </p:pic>
      <p:sp>
        <p:nvSpPr>
          <p:cNvPr id="8" name="Text Placeholder 2">
            <a:extLst>
              <a:ext uri="{FF2B5EF4-FFF2-40B4-BE49-F238E27FC236}">
                <a16:creationId xmlns:a16="http://schemas.microsoft.com/office/drawing/2014/main" id="{17C880CD-C585-1202-1BA0-4B82E06F5EE3}"/>
              </a:ext>
            </a:extLst>
          </p:cNvPr>
          <p:cNvSpPr>
            <a:spLocks noGrp="1"/>
          </p:cNvSpPr>
          <p:nvPr>
            <p:ph type="body" sz="quarter" idx="12" hasCustomPrompt="1"/>
          </p:nvPr>
        </p:nvSpPr>
        <p:spPr>
          <a:xfrm>
            <a:off x="449316" y="1625634"/>
            <a:ext cx="8423751" cy="965267"/>
          </a:xfrm>
          <a:prstGeom prst="rect">
            <a:avLst/>
          </a:prstGeom>
        </p:spPr>
        <p:txBody>
          <a:bodyPr lIns="0" tIns="0" rIns="0" bIns="0"/>
          <a:lstStyle>
            <a:lvl1pPr marL="0" indent="0">
              <a:lnSpc>
                <a:spcPct val="100000"/>
              </a:lnSpc>
              <a:spcBef>
                <a:spcPts val="0"/>
              </a:spcBef>
              <a:buNone/>
              <a:defRPr sz="3600" b="1">
                <a:solidFill>
                  <a:schemeClr val="accent1"/>
                </a:solidFill>
              </a:defRPr>
            </a:lvl1pPr>
          </a:lstStyle>
          <a:p>
            <a:r>
              <a:rPr lang="en-US" dirty="0"/>
              <a:t>Sector heading here, </a:t>
            </a:r>
          </a:p>
          <a:p>
            <a:r>
              <a:rPr lang="en-US" dirty="0"/>
              <a:t>Arial bold 36 point</a:t>
            </a:r>
          </a:p>
        </p:txBody>
      </p:sp>
    </p:spTree>
    <p:extLst>
      <p:ext uri="{BB962C8B-B14F-4D97-AF65-F5344CB8AC3E}">
        <p14:creationId xmlns:p14="http://schemas.microsoft.com/office/powerpoint/2010/main" val="14869667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57CA9-385C-4892-950D-C3650FC968E8}"/>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3A178DC1-679F-25AF-2DCE-CFF6F68B65B5}"/>
              </a:ext>
            </a:extLst>
          </p:cNvPr>
          <p:cNvSpPr>
            <a:spLocks noGrp="1"/>
          </p:cNvSpPr>
          <p:nvPr>
            <p:ph type="dt" sz="half" idx="10"/>
          </p:nvPr>
        </p:nvSpPr>
        <p:spPr/>
        <p:txBody>
          <a:bodyPr/>
          <a:lstStyle/>
          <a:p>
            <a:fld id="{F3FC39E9-7E83-44CC-A7C2-503FF78721EA}" type="datetime1">
              <a:rPr lang="en-GB" smtClean="0"/>
              <a:pPr/>
              <a:t>04/12/2024</a:t>
            </a:fld>
            <a:endParaRPr lang="en-GB" dirty="0"/>
          </a:p>
        </p:txBody>
      </p:sp>
      <p:sp>
        <p:nvSpPr>
          <p:cNvPr id="4" name="Footer Placeholder 3">
            <a:extLst>
              <a:ext uri="{FF2B5EF4-FFF2-40B4-BE49-F238E27FC236}">
                <a16:creationId xmlns:a16="http://schemas.microsoft.com/office/drawing/2014/main" id="{1DE5A096-4BA8-7A3C-3CFA-28320D1C154F}"/>
              </a:ext>
            </a:extLst>
          </p:cNvPr>
          <p:cNvSpPr>
            <a:spLocks noGrp="1"/>
          </p:cNvSpPr>
          <p:nvPr>
            <p:ph type="ftr" sz="quarter" idx="11"/>
          </p:nvPr>
        </p:nvSpPr>
        <p:spPr/>
        <p:txBody>
          <a:bodyPr/>
          <a:lstStyle/>
          <a:p>
            <a:r>
              <a:rPr lang="en-GB"/>
              <a:t>NHS Bath and North East Somerset, Swindon and Wiltshire Integrated Care Board</a:t>
            </a:r>
            <a:endParaRPr lang="en-GB" dirty="0"/>
          </a:p>
        </p:txBody>
      </p:sp>
      <p:sp>
        <p:nvSpPr>
          <p:cNvPr id="5" name="Slide Number Placeholder 4">
            <a:extLst>
              <a:ext uri="{FF2B5EF4-FFF2-40B4-BE49-F238E27FC236}">
                <a16:creationId xmlns:a16="http://schemas.microsoft.com/office/drawing/2014/main" id="{56C5E1A3-FE9C-F33A-DFC4-8DF8EBE1C30B}"/>
              </a:ext>
            </a:extLst>
          </p:cNvPr>
          <p:cNvSpPr>
            <a:spLocks noGrp="1"/>
          </p:cNvSpPr>
          <p:nvPr>
            <p:ph type="sldNum" sz="quarter" idx="12"/>
          </p:nvPr>
        </p:nvSpPr>
        <p:spPr/>
        <p:txBody>
          <a:bodyPr/>
          <a:lstStyle/>
          <a:p>
            <a:pPr algn="r"/>
            <a:fld id="{8249B657-905A-458B-B8FC-DFED4C883DEA}" type="slidenum">
              <a:rPr lang="en-GB" smtClean="0"/>
              <a:pPr algn="r"/>
              <a:t>‹#›</a:t>
            </a:fld>
            <a:endParaRPr lang="en-GB" dirty="0"/>
          </a:p>
        </p:txBody>
      </p:sp>
      <p:sp>
        <p:nvSpPr>
          <p:cNvPr id="9" name="Content Placeholder 8">
            <a:extLst>
              <a:ext uri="{FF2B5EF4-FFF2-40B4-BE49-F238E27FC236}">
                <a16:creationId xmlns:a16="http://schemas.microsoft.com/office/drawing/2014/main" id="{9C5E7941-2C11-0636-648D-2A89146BFFA2}"/>
              </a:ext>
            </a:extLst>
          </p:cNvPr>
          <p:cNvSpPr>
            <a:spLocks noGrp="1"/>
          </p:cNvSpPr>
          <p:nvPr>
            <p:ph sz="quarter" idx="13"/>
          </p:nvPr>
        </p:nvSpPr>
        <p:spPr>
          <a:xfrm>
            <a:off x="454608" y="1488141"/>
            <a:ext cx="11412538" cy="4338918"/>
          </a:xfrm>
          <a:prstGeom prst="rect">
            <a:avLst/>
          </a:prstGeom>
        </p:spPr>
        <p:txBody>
          <a:bodyPr/>
          <a:lstStyle>
            <a:lvl1pPr>
              <a:lnSpc>
                <a:spcPct val="100000"/>
              </a:lnSpc>
              <a:defRPr sz="2800"/>
            </a:lvl1pPr>
            <a:lvl2pPr>
              <a:lnSpc>
                <a:spcPct val="100000"/>
              </a:lnSpc>
              <a:defRPr sz="2400"/>
            </a:lvl2pPr>
            <a:lvl3pPr>
              <a:lnSpc>
                <a:spcPct val="100000"/>
              </a:lnSpc>
              <a:defRPr sz="2000"/>
            </a:lvl3pPr>
            <a:lvl4pPr>
              <a:lnSpc>
                <a:spcPct val="100000"/>
              </a:lnSpc>
              <a:defRPr sz="1600"/>
            </a:lvl4pPr>
            <a:lvl5pPr>
              <a:lnSpc>
                <a:spcPct val="100000"/>
              </a:lnSpc>
              <a:defRPr sz="12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42042006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E84FB-6473-53A1-6E2A-2F4C78DD2584}"/>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E8FABD6-885D-C92C-0153-1F237AF30E16}"/>
              </a:ext>
            </a:extLst>
          </p:cNvPr>
          <p:cNvSpPr>
            <a:spLocks noGrp="1"/>
          </p:cNvSpPr>
          <p:nvPr>
            <p:ph type="dt" sz="half" idx="10"/>
          </p:nvPr>
        </p:nvSpPr>
        <p:spPr/>
        <p:txBody>
          <a:bodyPr/>
          <a:lstStyle/>
          <a:p>
            <a:fld id="{F3FC39E9-7E83-44CC-A7C2-503FF78721EA}" type="datetime1">
              <a:rPr lang="en-GB" smtClean="0"/>
              <a:pPr/>
              <a:t>04/12/2024</a:t>
            </a:fld>
            <a:endParaRPr lang="en-GB" dirty="0"/>
          </a:p>
        </p:txBody>
      </p:sp>
      <p:sp>
        <p:nvSpPr>
          <p:cNvPr id="4" name="Footer Placeholder 3">
            <a:extLst>
              <a:ext uri="{FF2B5EF4-FFF2-40B4-BE49-F238E27FC236}">
                <a16:creationId xmlns:a16="http://schemas.microsoft.com/office/drawing/2014/main" id="{A08F00A7-DAF0-A326-E541-5C73C8ABD584}"/>
              </a:ext>
            </a:extLst>
          </p:cNvPr>
          <p:cNvSpPr>
            <a:spLocks noGrp="1"/>
          </p:cNvSpPr>
          <p:nvPr>
            <p:ph type="ftr" sz="quarter" idx="11"/>
          </p:nvPr>
        </p:nvSpPr>
        <p:spPr/>
        <p:txBody>
          <a:bodyPr/>
          <a:lstStyle/>
          <a:p>
            <a:r>
              <a:rPr lang="en-GB"/>
              <a:t>NHS Bath and North East Somerset, Swindon and Wiltshire Integrated Care Board</a:t>
            </a:r>
            <a:endParaRPr lang="en-GB" dirty="0"/>
          </a:p>
        </p:txBody>
      </p:sp>
      <p:sp>
        <p:nvSpPr>
          <p:cNvPr id="5" name="Slide Number Placeholder 4">
            <a:extLst>
              <a:ext uri="{FF2B5EF4-FFF2-40B4-BE49-F238E27FC236}">
                <a16:creationId xmlns:a16="http://schemas.microsoft.com/office/drawing/2014/main" id="{CA1958C3-BC6C-EE8A-CB62-CE2D107A1DAB}"/>
              </a:ext>
            </a:extLst>
          </p:cNvPr>
          <p:cNvSpPr>
            <a:spLocks noGrp="1"/>
          </p:cNvSpPr>
          <p:nvPr>
            <p:ph type="sldNum" sz="quarter" idx="12"/>
          </p:nvPr>
        </p:nvSpPr>
        <p:spPr/>
        <p:txBody>
          <a:bodyPr/>
          <a:lstStyle/>
          <a:p>
            <a:pPr algn="r"/>
            <a:fld id="{8249B657-905A-458B-B8FC-DFED4C883DEA}" type="slidenum">
              <a:rPr lang="en-GB" smtClean="0"/>
              <a:pPr algn="r"/>
              <a:t>‹#›</a:t>
            </a:fld>
            <a:endParaRPr lang="en-GB" dirty="0"/>
          </a:p>
        </p:txBody>
      </p:sp>
      <p:sp>
        <p:nvSpPr>
          <p:cNvPr id="8" name="Content Placeholder 8">
            <a:extLst>
              <a:ext uri="{FF2B5EF4-FFF2-40B4-BE49-F238E27FC236}">
                <a16:creationId xmlns:a16="http://schemas.microsoft.com/office/drawing/2014/main" id="{E1824201-5ACA-67A9-D89F-BD9B32C16986}"/>
              </a:ext>
            </a:extLst>
          </p:cNvPr>
          <p:cNvSpPr>
            <a:spLocks noGrp="1"/>
          </p:cNvSpPr>
          <p:nvPr>
            <p:ph sz="quarter" idx="13"/>
          </p:nvPr>
        </p:nvSpPr>
        <p:spPr>
          <a:xfrm>
            <a:off x="454608" y="1488141"/>
            <a:ext cx="5462098" cy="4338918"/>
          </a:xfrm>
          <a:prstGeom prst="rect">
            <a:avLst/>
          </a:prstGeom>
        </p:spPr>
        <p:txBody>
          <a:bodyPr/>
          <a:lstStyle>
            <a:lvl1pPr>
              <a:lnSpc>
                <a:spcPct val="100000"/>
              </a:lnSpc>
              <a:defRPr sz="2800"/>
            </a:lvl1pPr>
            <a:lvl2pPr>
              <a:lnSpc>
                <a:spcPct val="100000"/>
              </a:lnSpc>
              <a:defRPr sz="2400"/>
            </a:lvl2pPr>
            <a:lvl3pPr>
              <a:lnSpc>
                <a:spcPct val="100000"/>
              </a:lnSpc>
              <a:defRPr sz="2000"/>
            </a:lvl3pPr>
            <a:lvl4pPr>
              <a:lnSpc>
                <a:spcPct val="100000"/>
              </a:lnSpc>
              <a:defRPr sz="1600"/>
            </a:lvl4pPr>
            <a:lvl5pPr>
              <a:lnSpc>
                <a:spcPct val="100000"/>
              </a:lnSpc>
              <a:defRPr sz="12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9" name="Content Placeholder 8">
            <a:extLst>
              <a:ext uri="{FF2B5EF4-FFF2-40B4-BE49-F238E27FC236}">
                <a16:creationId xmlns:a16="http://schemas.microsoft.com/office/drawing/2014/main" id="{E75D74D2-0DF2-5F82-E265-EA5667054A79}"/>
              </a:ext>
            </a:extLst>
          </p:cNvPr>
          <p:cNvSpPr>
            <a:spLocks noGrp="1"/>
          </p:cNvSpPr>
          <p:nvPr>
            <p:ph sz="quarter" idx="14"/>
          </p:nvPr>
        </p:nvSpPr>
        <p:spPr>
          <a:xfrm>
            <a:off x="6405048" y="1488141"/>
            <a:ext cx="5462098" cy="4338918"/>
          </a:xfrm>
          <a:prstGeom prst="rect">
            <a:avLst/>
          </a:prstGeom>
        </p:spPr>
        <p:txBody>
          <a:bodyPr/>
          <a:lstStyle>
            <a:lvl1pPr>
              <a:lnSpc>
                <a:spcPct val="100000"/>
              </a:lnSpc>
              <a:defRPr sz="2800"/>
            </a:lvl1pPr>
            <a:lvl2pPr>
              <a:lnSpc>
                <a:spcPct val="100000"/>
              </a:lnSpc>
              <a:defRPr sz="2400"/>
            </a:lvl2pPr>
            <a:lvl3pPr>
              <a:lnSpc>
                <a:spcPct val="100000"/>
              </a:lnSpc>
              <a:defRPr sz="2000"/>
            </a:lvl3pPr>
            <a:lvl4pPr>
              <a:lnSpc>
                <a:spcPct val="100000"/>
              </a:lnSpc>
              <a:defRPr sz="1600"/>
            </a:lvl4pPr>
            <a:lvl5pPr>
              <a:lnSpc>
                <a:spcPct val="100000"/>
              </a:lnSpc>
              <a:defRPr sz="12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0849140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FEEF7-CF88-D740-ADF6-16ACEBA23BBB}"/>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7251D562-01A3-1FEF-991D-4108768AA88F}"/>
              </a:ext>
            </a:extLst>
          </p:cNvPr>
          <p:cNvSpPr>
            <a:spLocks noGrp="1"/>
          </p:cNvSpPr>
          <p:nvPr>
            <p:ph type="dt" sz="half" idx="10"/>
          </p:nvPr>
        </p:nvSpPr>
        <p:spPr/>
        <p:txBody>
          <a:bodyPr/>
          <a:lstStyle/>
          <a:p>
            <a:fld id="{F3FC39E9-7E83-44CC-A7C2-503FF78721EA}" type="datetime1">
              <a:rPr lang="en-GB" smtClean="0"/>
              <a:pPr/>
              <a:t>04/12/2024</a:t>
            </a:fld>
            <a:endParaRPr lang="en-GB" dirty="0"/>
          </a:p>
        </p:txBody>
      </p:sp>
      <p:sp>
        <p:nvSpPr>
          <p:cNvPr id="4" name="Footer Placeholder 3">
            <a:extLst>
              <a:ext uri="{FF2B5EF4-FFF2-40B4-BE49-F238E27FC236}">
                <a16:creationId xmlns:a16="http://schemas.microsoft.com/office/drawing/2014/main" id="{1F382B2B-8104-5A14-5183-470B203F05F7}"/>
              </a:ext>
            </a:extLst>
          </p:cNvPr>
          <p:cNvSpPr>
            <a:spLocks noGrp="1"/>
          </p:cNvSpPr>
          <p:nvPr>
            <p:ph type="ftr" sz="quarter" idx="11"/>
          </p:nvPr>
        </p:nvSpPr>
        <p:spPr/>
        <p:txBody>
          <a:bodyPr/>
          <a:lstStyle/>
          <a:p>
            <a:r>
              <a:rPr lang="en-GB"/>
              <a:t>NHS Bath and North East Somerset, Swindon and Wiltshire Integrated Care Board</a:t>
            </a:r>
            <a:endParaRPr lang="en-GB" dirty="0"/>
          </a:p>
        </p:txBody>
      </p:sp>
      <p:sp>
        <p:nvSpPr>
          <p:cNvPr id="5" name="Slide Number Placeholder 4">
            <a:extLst>
              <a:ext uri="{FF2B5EF4-FFF2-40B4-BE49-F238E27FC236}">
                <a16:creationId xmlns:a16="http://schemas.microsoft.com/office/drawing/2014/main" id="{F266EAE2-1A0D-3676-54F3-6C09259EE6D1}"/>
              </a:ext>
            </a:extLst>
          </p:cNvPr>
          <p:cNvSpPr>
            <a:spLocks noGrp="1"/>
          </p:cNvSpPr>
          <p:nvPr>
            <p:ph type="sldNum" sz="quarter" idx="12"/>
          </p:nvPr>
        </p:nvSpPr>
        <p:spPr/>
        <p:txBody>
          <a:bodyPr/>
          <a:lstStyle/>
          <a:p>
            <a:pPr algn="r"/>
            <a:fld id="{8249B657-905A-458B-B8FC-DFED4C883DEA}" type="slidenum">
              <a:rPr lang="en-GB" smtClean="0"/>
              <a:pPr algn="r"/>
              <a:t>‹#›</a:t>
            </a:fld>
            <a:endParaRPr lang="en-GB" dirty="0"/>
          </a:p>
        </p:txBody>
      </p:sp>
      <p:sp>
        <p:nvSpPr>
          <p:cNvPr id="9" name="Picture Placeholder 7">
            <a:extLst>
              <a:ext uri="{FF2B5EF4-FFF2-40B4-BE49-F238E27FC236}">
                <a16:creationId xmlns:a16="http://schemas.microsoft.com/office/drawing/2014/main" id="{FD88C15C-14FC-1A1A-F0F1-5F344A2EAC8F}"/>
              </a:ext>
            </a:extLst>
          </p:cNvPr>
          <p:cNvSpPr>
            <a:spLocks noGrp="1"/>
          </p:cNvSpPr>
          <p:nvPr>
            <p:ph type="pic" sz="quarter" idx="14"/>
          </p:nvPr>
        </p:nvSpPr>
        <p:spPr>
          <a:xfrm>
            <a:off x="431800" y="1470025"/>
            <a:ext cx="11434763" cy="4357688"/>
          </a:xfrm>
          <a:prstGeom prst="rect">
            <a:avLst/>
          </a:prstGeom>
        </p:spPr>
        <p:txBody>
          <a:bodyPr/>
          <a:lstStyle>
            <a:lvl1pPr marL="0" indent="0">
              <a:buNone/>
              <a:defRPr>
                <a:solidFill>
                  <a:schemeClr val="tx1">
                    <a:alpha val="0"/>
                  </a:schemeClr>
                </a:solidFill>
              </a:defRPr>
            </a:lvl1pPr>
          </a:lstStyle>
          <a:p>
            <a:endParaRPr lang="en-US" dirty="0"/>
          </a:p>
        </p:txBody>
      </p:sp>
    </p:spTree>
    <p:extLst>
      <p:ext uri="{BB962C8B-B14F-4D97-AF65-F5344CB8AC3E}">
        <p14:creationId xmlns:p14="http://schemas.microsoft.com/office/powerpoint/2010/main" val="8694952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o Log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8AF39-D789-D11C-D51F-A1859535ED58}"/>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320B5FA0-1E43-061F-EE43-A1D3D22CAF9F}"/>
              </a:ext>
            </a:extLst>
          </p:cNvPr>
          <p:cNvSpPr>
            <a:spLocks noGrp="1"/>
          </p:cNvSpPr>
          <p:nvPr>
            <p:ph type="dt" sz="half" idx="10"/>
          </p:nvPr>
        </p:nvSpPr>
        <p:spPr/>
        <p:txBody>
          <a:bodyPr/>
          <a:lstStyle/>
          <a:p>
            <a:fld id="{F3FC39E9-7E83-44CC-A7C2-503FF78721EA}" type="datetime1">
              <a:rPr lang="en-GB" smtClean="0"/>
              <a:pPr/>
              <a:t>04/12/2024</a:t>
            </a:fld>
            <a:endParaRPr lang="en-GB" dirty="0"/>
          </a:p>
        </p:txBody>
      </p:sp>
      <p:sp>
        <p:nvSpPr>
          <p:cNvPr id="4" name="Slide Number Placeholder 3">
            <a:extLst>
              <a:ext uri="{FF2B5EF4-FFF2-40B4-BE49-F238E27FC236}">
                <a16:creationId xmlns:a16="http://schemas.microsoft.com/office/drawing/2014/main" id="{B9764099-B620-61F6-9FA2-49ED85D359C7}"/>
              </a:ext>
            </a:extLst>
          </p:cNvPr>
          <p:cNvSpPr>
            <a:spLocks noGrp="1"/>
          </p:cNvSpPr>
          <p:nvPr>
            <p:ph type="sldNum" sz="quarter" idx="11"/>
          </p:nvPr>
        </p:nvSpPr>
        <p:spPr/>
        <p:txBody>
          <a:bodyPr/>
          <a:lstStyle/>
          <a:p>
            <a:pPr algn="r"/>
            <a:fld id="{8249B657-905A-458B-B8FC-DFED4C883DEA}" type="slidenum">
              <a:rPr lang="en-GB" smtClean="0"/>
              <a:pPr algn="r"/>
              <a:t>‹#›</a:t>
            </a:fld>
            <a:endParaRPr lang="en-GB" dirty="0"/>
          </a:p>
        </p:txBody>
      </p:sp>
      <p:sp>
        <p:nvSpPr>
          <p:cNvPr id="5" name="Footer Placeholder 4">
            <a:extLst>
              <a:ext uri="{FF2B5EF4-FFF2-40B4-BE49-F238E27FC236}">
                <a16:creationId xmlns:a16="http://schemas.microsoft.com/office/drawing/2014/main" id="{14999AB4-5DB0-315F-8531-8A8FE4308662}"/>
              </a:ext>
            </a:extLst>
          </p:cNvPr>
          <p:cNvSpPr>
            <a:spLocks noGrp="1"/>
          </p:cNvSpPr>
          <p:nvPr>
            <p:ph type="ftr" sz="quarter" idx="12"/>
          </p:nvPr>
        </p:nvSpPr>
        <p:spPr/>
        <p:txBody>
          <a:bodyPr/>
          <a:lstStyle/>
          <a:p>
            <a:r>
              <a:rPr lang="en-GB"/>
              <a:t>NHS Bath and North East Somerset, Swindon and Wiltshire Integrated Care Board</a:t>
            </a:r>
            <a:endParaRPr lang="en-GB" dirty="0"/>
          </a:p>
        </p:txBody>
      </p:sp>
    </p:spTree>
    <p:extLst>
      <p:ext uri="{BB962C8B-B14F-4D97-AF65-F5344CB8AC3E}">
        <p14:creationId xmlns:p14="http://schemas.microsoft.com/office/powerpoint/2010/main" val="16079721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6D79E27-30EF-8FF8-ADE7-0DC4A680A6E3}"/>
              </a:ext>
            </a:extLst>
          </p:cNvPr>
          <p:cNvSpPr>
            <a:spLocks noGrp="1"/>
          </p:cNvSpPr>
          <p:nvPr>
            <p:ph type="dt" sz="half" idx="10"/>
          </p:nvPr>
        </p:nvSpPr>
        <p:spPr/>
        <p:txBody>
          <a:bodyPr/>
          <a:lstStyle/>
          <a:p>
            <a:fld id="{F3FC39E9-7E83-44CC-A7C2-503FF78721EA}" type="datetime1">
              <a:rPr lang="en-GB" smtClean="0"/>
              <a:pPr/>
              <a:t>04/12/2024</a:t>
            </a:fld>
            <a:endParaRPr lang="en-GB" dirty="0"/>
          </a:p>
        </p:txBody>
      </p:sp>
      <p:sp>
        <p:nvSpPr>
          <p:cNvPr id="4" name="Slide Number Placeholder 3">
            <a:extLst>
              <a:ext uri="{FF2B5EF4-FFF2-40B4-BE49-F238E27FC236}">
                <a16:creationId xmlns:a16="http://schemas.microsoft.com/office/drawing/2014/main" id="{66C015E1-4F2E-BA71-7906-1A3C511ACC66}"/>
              </a:ext>
            </a:extLst>
          </p:cNvPr>
          <p:cNvSpPr>
            <a:spLocks noGrp="1"/>
          </p:cNvSpPr>
          <p:nvPr>
            <p:ph type="sldNum" sz="quarter" idx="11"/>
          </p:nvPr>
        </p:nvSpPr>
        <p:spPr/>
        <p:txBody>
          <a:bodyPr/>
          <a:lstStyle/>
          <a:p>
            <a:pPr algn="r"/>
            <a:fld id="{8249B657-905A-458B-B8FC-DFED4C883DEA}" type="slidenum">
              <a:rPr lang="en-GB" smtClean="0"/>
              <a:pPr algn="r"/>
              <a:t>‹#›</a:t>
            </a:fld>
            <a:endParaRPr lang="en-GB" dirty="0"/>
          </a:p>
        </p:txBody>
      </p:sp>
      <p:sp>
        <p:nvSpPr>
          <p:cNvPr id="5" name="Footer Placeholder 4">
            <a:extLst>
              <a:ext uri="{FF2B5EF4-FFF2-40B4-BE49-F238E27FC236}">
                <a16:creationId xmlns:a16="http://schemas.microsoft.com/office/drawing/2014/main" id="{7F0CA9AC-0661-6CB3-2B42-4A1AC703880A}"/>
              </a:ext>
            </a:extLst>
          </p:cNvPr>
          <p:cNvSpPr>
            <a:spLocks noGrp="1"/>
          </p:cNvSpPr>
          <p:nvPr>
            <p:ph type="ftr" sz="quarter" idx="12"/>
          </p:nvPr>
        </p:nvSpPr>
        <p:spPr/>
        <p:txBody>
          <a:bodyPr/>
          <a:lstStyle/>
          <a:p>
            <a:r>
              <a:rPr lang="en-GB"/>
              <a:t>NHS Bath and North East Somerset, Swindon and Wiltshire Integrated Care Board</a:t>
            </a:r>
            <a:endParaRPr lang="en-GB" dirty="0"/>
          </a:p>
        </p:txBody>
      </p:sp>
    </p:spTree>
    <p:extLst>
      <p:ext uri="{BB962C8B-B14F-4D97-AF65-F5344CB8AC3E}">
        <p14:creationId xmlns:p14="http://schemas.microsoft.com/office/powerpoint/2010/main" val="2714131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ooter Only - No Dot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E37109DE-8DC0-7A1E-C37E-C686ED21A05B}"/>
              </a:ext>
            </a:extLst>
          </p:cNvPr>
          <p:cNvSpPr>
            <a:spLocks noGrp="1"/>
          </p:cNvSpPr>
          <p:nvPr>
            <p:ph type="dt" sz="half" idx="10"/>
          </p:nvPr>
        </p:nvSpPr>
        <p:spPr/>
        <p:txBody>
          <a:bodyPr/>
          <a:lstStyle/>
          <a:p>
            <a:fld id="{F3FC39E9-7E83-44CC-A7C2-503FF78721EA}" type="datetime1">
              <a:rPr lang="en-GB" smtClean="0"/>
              <a:pPr/>
              <a:t>04/12/2024</a:t>
            </a:fld>
            <a:endParaRPr lang="en-GB" dirty="0"/>
          </a:p>
        </p:txBody>
      </p:sp>
      <p:sp>
        <p:nvSpPr>
          <p:cNvPr id="4" name="Slide Number Placeholder 3">
            <a:extLst>
              <a:ext uri="{FF2B5EF4-FFF2-40B4-BE49-F238E27FC236}">
                <a16:creationId xmlns:a16="http://schemas.microsoft.com/office/drawing/2014/main" id="{0F746422-4061-6A69-C44D-559E1EF4C003}"/>
              </a:ext>
            </a:extLst>
          </p:cNvPr>
          <p:cNvSpPr>
            <a:spLocks noGrp="1"/>
          </p:cNvSpPr>
          <p:nvPr>
            <p:ph type="sldNum" sz="quarter" idx="11"/>
          </p:nvPr>
        </p:nvSpPr>
        <p:spPr/>
        <p:txBody>
          <a:bodyPr/>
          <a:lstStyle/>
          <a:p>
            <a:pPr algn="r"/>
            <a:fld id="{8249B657-905A-458B-B8FC-DFED4C883DEA}" type="slidenum">
              <a:rPr lang="en-GB" smtClean="0"/>
              <a:pPr algn="r"/>
              <a:t>‹#›</a:t>
            </a:fld>
            <a:endParaRPr lang="en-GB" dirty="0"/>
          </a:p>
        </p:txBody>
      </p:sp>
      <p:sp>
        <p:nvSpPr>
          <p:cNvPr id="5" name="Footer Placeholder 4">
            <a:extLst>
              <a:ext uri="{FF2B5EF4-FFF2-40B4-BE49-F238E27FC236}">
                <a16:creationId xmlns:a16="http://schemas.microsoft.com/office/drawing/2014/main" id="{B5B754FE-A590-F7C6-69E5-90358C68A595}"/>
              </a:ext>
            </a:extLst>
          </p:cNvPr>
          <p:cNvSpPr>
            <a:spLocks noGrp="1"/>
          </p:cNvSpPr>
          <p:nvPr>
            <p:ph type="ftr" sz="quarter" idx="12"/>
          </p:nvPr>
        </p:nvSpPr>
        <p:spPr/>
        <p:txBody>
          <a:bodyPr/>
          <a:lstStyle/>
          <a:p>
            <a:r>
              <a:rPr lang="en-GB"/>
              <a:t>NHS Bath and North East Somerset, Swindon and Wiltshire Integrated Care Board</a:t>
            </a:r>
            <a:endParaRPr lang="en-GB" dirty="0"/>
          </a:p>
        </p:txBody>
      </p:sp>
    </p:spTree>
    <p:extLst>
      <p:ext uri="{BB962C8B-B14F-4D97-AF65-F5344CB8AC3E}">
        <p14:creationId xmlns:p14="http://schemas.microsoft.com/office/powerpoint/2010/main" val="298030646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3.xml"/><Relationship Id="rId1" Type="http://schemas.openxmlformats.org/officeDocument/2006/relationships/slideLayout" Target="../slideLayouts/slideLayout6.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4.xml"/><Relationship Id="rId1" Type="http://schemas.openxmlformats.org/officeDocument/2006/relationships/slideLayout" Target="../slideLayouts/slideLayout7.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0070426"/>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Title Placeholder 1">
            <a:extLst>
              <a:ext uri="{FF2B5EF4-FFF2-40B4-BE49-F238E27FC236}">
                <a16:creationId xmlns:a16="http://schemas.microsoft.com/office/drawing/2014/main" id="{DE02C6AB-7EC3-515D-D77A-26F8023A28AF}"/>
              </a:ext>
            </a:extLst>
          </p:cNvPr>
          <p:cNvSpPr>
            <a:spLocks noGrp="1"/>
          </p:cNvSpPr>
          <p:nvPr>
            <p:ph type="title"/>
          </p:nvPr>
        </p:nvSpPr>
        <p:spPr>
          <a:xfrm>
            <a:off x="453309" y="363188"/>
            <a:ext cx="11285380" cy="498598"/>
          </a:xfrm>
          <a:prstGeom prst="rect">
            <a:avLst/>
          </a:prstGeom>
        </p:spPr>
        <p:txBody>
          <a:bodyPr vert="horz" wrap="square" lIns="0" tIns="0" rIns="0" bIns="0" rtlCol="0" anchor="t" anchorCtr="0">
            <a:spAutoFit/>
          </a:bodyPr>
          <a:lstStyle/>
          <a:p>
            <a:r>
              <a:rPr lang="en-US" dirty="0"/>
              <a:t>Click to edit Master title style</a:t>
            </a:r>
            <a:endParaRPr lang="en-GB" dirty="0"/>
          </a:p>
        </p:txBody>
      </p:sp>
      <p:pic>
        <p:nvPicPr>
          <p:cNvPr id="16" name="Picture 15" descr="Graphical user interface, text&#10;&#10;Description automatically generated with medium confidence">
            <a:extLst>
              <a:ext uri="{FF2B5EF4-FFF2-40B4-BE49-F238E27FC236}">
                <a16:creationId xmlns:a16="http://schemas.microsoft.com/office/drawing/2014/main" id="{5C54BA7B-92FF-522D-ED04-F4D93EFB637F}"/>
              </a:ext>
            </a:extLst>
          </p:cNvPr>
          <p:cNvPicPr>
            <a:picLocks noChangeAspect="1"/>
          </p:cNvPicPr>
          <p:nvPr userDrawn="1"/>
        </p:nvPicPr>
        <p:blipFill>
          <a:blip r:embed="rId5"/>
          <a:stretch>
            <a:fillRect/>
          </a:stretch>
        </p:blipFill>
        <p:spPr>
          <a:xfrm>
            <a:off x="9157525" y="363188"/>
            <a:ext cx="2709621" cy="876066"/>
          </a:xfrm>
          <a:prstGeom prst="rect">
            <a:avLst/>
          </a:prstGeom>
        </p:spPr>
      </p:pic>
      <p:pic>
        <p:nvPicPr>
          <p:cNvPr id="17" name="Picture 16" descr="A picture containing brass knucks&#10;&#10;Description automatically generated">
            <a:extLst>
              <a:ext uri="{FF2B5EF4-FFF2-40B4-BE49-F238E27FC236}">
                <a16:creationId xmlns:a16="http://schemas.microsoft.com/office/drawing/2014/main" id="{D8EFFA04-A7BE-0E26-186E-24FA00F38AC1}"/>
              </a:ext>
            </a:extLst>
          </p:cNvPr>
          <p:cNvPicPr>
            <a:picLocks noChangeAspect="1"/>
          </p:cNvPicPr>
          <p:nvPr userDrawn="1"/>
        </p:nvPicPr>
        <p:blipFill>
          <a:blip r:embed="rId6">
            <a:alphaModFix amt="15000"/>
          </a:blip>
          <a:stretch>
            <a:fillRect/>
          </a:stretch>
        </p:blipFill>
        <p:spPr>
          <a:xfrm>
            <a:off x="-222175" y="6071052"/>
            <a:ext cx="12636349" cy="1573896"/>
          </a:xfrm>
          <a:prstGeom prst="rect">
            <a:avLst/>
          </a:prstGeom>
        </p:spPr>
      </p:pic>
      <p:sp>
        <p:nvSpPr>
          <p:cNvPr id="18" name="Date Placeholder 6">
            <a:extLst>
              <a:ext uri="{FF2B5EF4-FFF2-40B4-BE49-F238E27FC236}">
                <a16:creationId xmlns:a16="http://schemas.microsoft.com/office/drawing/2014/main" id="{A418B769-6376-3B53-220A-88717181EF39}"/>
              </a:ext>
            </a:extLst>
          </p:cNvPr>
          <p:cNvSpPr>
            <a:spLocks noGrp="1"/>
          </p:cNvSpPr>
          <p:nvPr>
            <p:ph type="dt" sz="half" idx="2"/>
          </p:nvPr>
        </p:nvSpPr>
        <p:spPr>
          <a:xfrm>
            <a:off x="10247146" y="6387090"/>
            <a:ext cx="1260000" cy="121432"/>
          </a:xfrm>
          <a:prstGeom prst="rect">
            <a:avLst/>
          </a:prstGeom>
        </p:spPr>
        <p:txBody>
          <a:bodyPr lIns="90000" tIns="0" rIns="0" bIns="0"/>
          <a:lstStyle>
            <a:lvl1pPr>
              <a:defRPr sz="900"/>
            </a:lvl1pPr>
          </a:lstStyle>
          <a:p>
            <a:fld id="{F3FC39E9-7E83-44CC-A7C2-503FF78721EA}" type="datetime1">
              <a:rPr lang="en-GB" smtClean="0"/>
              <a:pPr/>
              <a:t>04/12/2024</a:t>
            </a:fld>
            <a:endParaRPr lang="en-GB" dirty="0"/>
          </a:p>
        </p:txBody>
      </p:sp>
      <p:sp>
        <p:nvSpPr>
          <p:cNvPr id="19" name="Footer Placeholder 7">
            <a:extLst>
              <a:ext uri="{FF2B5EF4-FFF2-40B4-BE49-F238E27FC236}">
                <a16:creationId xmlns:a16="http://schemas.microsoft.com/office/drawing/2014/main" id="{5E54C25C-C3C6-6A23-904A-2967A6014B83}"/>
              </a:ext>
            </a:extLst>
          </p:cNvPr>
          <p:cNvSpPr>
            <a:spLocks noGrp="1"/>
          </p:cNvSpPr>
          <p:nvPr>
            <p:ph type="ftr" sz="quarter" idx="3"/>
          </p:nvPr>
        </p:nvSpPr>
        <p:spPr>
          <a:xfrm>
            <a:off x="432487" y="6389260"/>
            <a:ext cx="9814659" cy="121432"/>
          </a:xfrm>
          <a:prstGeom prst="rect">
            <a:avLst/>
          </a:prstGeom>
        </p:spPr>
        <p:txBody>
          <a:bodyPr lIns="0" tIns="0" rIns="0" bIns="0"/>
          <a:lstStyle>
            <a:lvl1pPr>
              <a:defRPr sz="900">
                <a:solidFill>
                  <a:schemeClr val="tx1"/>
                </a:solidFill>
              </a:defRPr>
            </a:lvl1pPr>
          </a:lstStyle>
          <a:p>
            <a:r>
              <a:rPr lang="en-GB" dirty="0"/>
              <a:t>NHS Bath and North East Somerset, Swindon and Wiltshire Integrated Care Board</a:t>
            </a:r>
          </a:p>
        </p:txBody>
      </p:sp>
      <p:sp>
        <p:nvSpPr>
          <p:cNvPr id="20" name="Slide Number Placeholder 11">
            <a:extLst>
              <a:ext uri="{FF2B5EF4-FFF2-40B4-BE49-F238E27FC236}">
                <a16:creationId xmlns:a16="http://schemas.microsoft.com/office/drawing/2014/main" id="{524AEBF0-105D-BDF5-A8EC-2E22CC7FAF36}"/>
              </a:ext>
            </a:extLst>
          </p:cNvPr>
          <p:cNvSpPr>
            <a:spLocks noGrp="1"/>
          </p:cNvSpPr>
          <p:nvPr>
            <p:ph type="sldNum" sz="quarter" idx="4"/>
          </p:nvPr>
        </p:nvSpPr>
        <p:spPr>
          <a:xfrm>
            <a:off x="11507146" y="6387090"/>
            <a:ext cx="360000" cy="121432"/>
          </a:xfrm>
          <a:prstGeom prst="rect">
            <a:avLst/>
          </a:prstGeom>
        </p:spPr>
        <p:txBody>
          <a:bodyPr lIns="0" tIns="0" rIns="0" bIns="0"/>
          <a:lstStyle>
            <a:lvl1pPr>
              <a:defRPr sz="900">
                <a:solidFill>
                  <a:schemeClr val="tx1"/>
                </a:solidFill>
              </a:defRPr>
            </a:lvl1pPr>
          </a:lstStyle>
          <a:p>
            <a:pPr algn="r"/>
            <a:fld id="{8249B657-905A-458B-B8FC-DFED4C883DEA}" type="slidenum">
              <a:rPr lang="en-GB" smtClean="0"/>
              <a:pPr algn="r"/>
              <a:t>‹#›</a:t>
            </a:fld>
            <a:endParaRPr lang="en-GB" dirty="0"/>
          </a:p>
        </p:txBody>
      </p:sp>
    </p:spTree>
    <p:extLst>
      <p:ext uri="{BB962C8B-B14F-4D97-AF65-F5344CB8AC3E}">
        <p14:creationId xmlns:p14="http://schemas.microsoft.com/office/powerpoint/2010/main" val="529383349"/>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Lst>
  <p:txStyles>
    <p:titleStyle>
      <a:lvl1pPr algn="l" defTabSz="914400" rtl="0" eaLnBrk="1" latinLnBrk="0" hangingPunct="1">
        <a:lnSpc>
          <a:spcPct val="90000"/>
        </a:lnSpc>
        <a:spcBef>
          <a:spcPct val="0"/>
        </a:spcBef>
        <a:buNone/>
        <a:defRPr sz="3600" b="0" i="0" kern="1200">
          <a:solidFill>
            <a:schemeClr val="accent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A picture containing brass knucks&#10;&#10;Description automatically generated">
            <a:extLst>
              <a:ext uri="{FF2B5EF4-FFF2-40B4-BE49-F238E27FC236}">
                <a16:creationId xmlns:a16="http://schemas.microsoft.com/office/drawing/2014/main" id="{6B978805-A56F-59E5-DC8B-369FFC7FE893}"/>
              </a:ext>
            </a:extLst>
          </p:cNvPr>
          <p:cNvPicPr>
            <a:picLocks noChangeAspect="1"/>
          </p:cNvPicPr>
          <p:nvPr userDrawn="1"/>
        </p:nvPicPr>
        <p:blipFill>
          <a:blip r:embed="rId3">
            <a:alphaModFix amt="15000"/>
          </a:blip>
          <a:stretch>
            <a:fillRect/>
          </a:stretch>
        </p:blipFill>
        <p:spPr>
          <a:xfrm>
            <a:off x="-222175" y="6071052"/>
            <a:ext cx="12636349" cy="1573896"/>
          </a:xfrm>
          <a:prstGeom prst="rect">
            <a:avLst/>
          </a:prstGeom>
        </p:spPr>
      </p:pic>
      <p:sp>
        <p:nvSpPr>
          <p:cNvPr id="10" name="Date Placeholder 6">
            <a:extLst>
              <a:ext uri="{FF2B5EF4-FFF2-40B4-BE49-F238E27FC236}">
                <a16:creationId xmlns:a16="http://schemas.microsoft.com/office/drawing/2014/main" id="{1A1C0878-FF51-6D0D-47F1-6AAF41D76DC4}"/>
              </a:ext>
            </a:extLst>
          </p:cNvPr>
          <p:cNvSpPr>
            <a:spLocks noGrp="1"/>
          </p:cNvSpPr>
          <p:nvPr>
            <p:ph type="dt" sz="half" idx="2"/>
          </p:nvPr>
        </p:nvSpPr>
        <p:spPr>
          <a:xfrm>
            <a:off x="10247146" y="6387090"/>
            <a:ext cx="1260000" cy="121432"/>
          </a:xfrm>
          <a:prstGeom prst="rect">
            <a:avLst/>
          </a:prstGeom>
        </p:spPr>
        <p:txBody>
          <a:bodyPr lIns="90000" tIns="0" rIns="0" bIns="0"/>
          <a:lstStyle>
            <a:lvl1pPr>
              <a:defRPr sz="900"/>
            </a:lvl1pPr>
          </a:lstStyle>
          <a:p>
            <a:fld id="{F3FC39E9-7E83-44CC-A7C2-503FF78721EA}" type="datetime1">
              <a:rPr lang="en-GB" smtClean="0"/>
              <a:pPr/>
              <a:t>04/12/2024</a:t>
            </a:fld>
            <a:endParaRPr lang="en-GB" dirty="0"/>
          </a:p>
        </p:txBody>
      </p:sp>
      <p:sp>
        <p:nvSpPr>
          <p:cNvPr id="11" name="Slide Number Placeholder 11">
            <a:extLst>
              <a:ext uri="{FF2B5EF4-FFF2-40B4-BE49-F238E27FC236}">
                <a16:creationId xmlns:a16="http://schemas.microsoft.com/office/drawing/2014/main" id="{AF470849-6B5E-597E-ED23-A564D7579B8E}"/>
              </a:ext>
            </a:extLst>
          </p:cNvPr>
          <p:cNvSpPr>
            <a:spLocks noGrp="1"/>
          </p:cNvSpPr>
          <p:nvPr>
            <p:ph type="sldNum" sz="quarter" idx="4"/>
          </p:nvPr>
        </p:nvSpPr>
        <p:spPr>
          <a:xfrm>
            <a:off x="11507146" y="6387090"/>
            <a:ext cx="360000" cy="121432"/>
          </a:xfrm>
          <a:prstGeom prst="rect">
            <a:avLst/>
          </a:prstGeom>
        </p:spPr>
        <p:txBody>
          <a:bodyPr lIns="0" tIns="0" rIns="0" bIns="0"/>
          <a:lstStyle>
            <a:lvl1pPr>
              <a:defRPr sz="900">
                <a:solidFill>
                  <a:schemeClr val="tx1"/>
                </a:solidFill>
              </a:defRPr>
            </a:lvl1pPr>
          </a:lstStyle>
          <a:p>
            <a:pPr algn="r"/>
            <a:fld id="{8249B657-905A-458B-B8FC-DFED4C883DEA}" type="slidenum">
              <a:rPr lang="en-GB" smtClean="0"/>
              <a:pPr algn="r"/>
              <a:t>‹#›</a:t>
            </a:fld>
            <a:endParaRPr lang="en-GB" dirty="0"/>
          </a:p>
        </p:txBody>
      </p:sp>
      <p:sp>
        <p:nvSpPr>
          <p:cNvPr id="12" name="Footer Placeholder 7">
            <a:extLst>
              <a:ext uri="{FF2B5EF4-FFF2-40B4-BE49-F238E27FC236}">
                <a16:creationId xmlns:a16="http://schemas.microsoft.com/office/drawing/2014/main" id="{7B46F826-DB47-C201-E1D0-B36553D78FFD}"/>
              </a:ext>
            </a:extLst>
          </p:cNvPr>
          <p:cNvSpPr>
            <a:spLocks noGrp="1"/>
          </p:cNvSpPr>
          <p:nvPr>
            <p:ph type="ftr" sz="quarter" idx="3"/>
          </p:nvPr>
        </p:nvSpPr>
        <p:spPr>
          <a:xfrm>
            <a:off x="432487" y="6389260"/>
            <a:ext cx="9814659" cy="121432"/>
          </a:xfrm>
          <a:prstGeom prst="rect">
            <a:avLst/>
          </a:prstGeom>
        </p:spPr>
        <p:txBody>
          <a:bodyPr lIns="0" tIns="0" rIns="0" bIns="0"/>
          <a:lstStyle>
            <a:lvl1pPr>
              <a:defRPr sz="900">
                <a:solidFill>
                  <a:schemeClr val="tx1"/>
                </a:solidFill>
              </a:defRPr>
            </a:lvl1pPr>
          </a:lstStyle>
          <a:p>
            <a:r>
              <a:rPr lang="en-GB" dirty="0"/>
              <a:t>NHS Bath and North East Somerset, Swindon and Wiltshire Integrated Care Board</a:t>
            </a:r>
          </a:p>
        </p:txBody>
      </p:sp>
      <p:sp>
        <p:nvSpPr>
          <p:cNvPr id="13" name="Title Placeholder 1">
            <a:extLst>
              <a:ext uri="{FF2B5EF4-FFF2-40B4-BE49-F238E27FC236}">
                <a16:creationId xmlns:a16="http://schemas.microsoft.com/office/drawing/2014/main" id="{D0559D0B-E97B-3D37-E5B1-20E358040A37}"/>
              </a:ext>
            </a:extLst>
          </p:cNvPr>
          <p:cNvSpPr>
            <a:spLocks noGrp="1"/>
          </p:cNvSpPr>
          <p:nvPr>
            <p:ph type="title"/>
          </p:nvPr>
        </p:nvSpPr>
        <p:spPr>
          <a:xfrm>
            <a:off x="453309" y="363188"/>
            <a:ext cx="11285380" cy="498598"/>
          </a:xfrm>
          <a:prstGeom prst="rect">
            <a:avLst/>
          </a:prstGeom>
        </p:spPr>
        <p:txBody>
          <a:bodyPr vert="horz" wrap="square" lIns="0" tIns="0" rIns="0" bIns="0" rtlCol="0" anchor="t" anchorCtr="0">
            <a:spAutoFit/>
          </a:bodyPr>
          <a:lstStyle/>
          <a:p>
            <a:r>
              <a:rPr lang="en-US" dirty="0"/>
              <a:t>Click to edit Master title style</a:t>
            </a:r>
            <a:endParaRPr lang="en-GB" dirty="0"/>
          </a:p>
        </p:txBody>
      </p:sp>
    </p:spTree>
    <p:extLst>
      <p:ext uri="{BB962C8B-B14F-4D97-AF65-F5344CB8AC3E}">
        <p14:creationId xmlns:p14="http://schemas.microsoft.com/office/powerpoint/2010/main" val="1853601985"/>
      </p:ext>
    </p:extLst>
  </p:cSld>
  <p:clrMap bg1="lt1" tx1="dk1" bg2="lt2" tx2="dk2" accent1="accent1" accent2="accent2" accent3="accent3" accent4="accent4" accent5="accent5" accent6="accent6" hlink="hlink" folHlink="folHlink"/>
  <p:sldLayoutIdLst>
    <p:sldLayoutId id="2147483658" r:id="rId1"/>
  </p:sldLayoutIdLst>
  <p:txStyles>
    <p:titleStyle>
      <a:lvl1pPr algn="l" defTabSz="914400" rtl="0" eaLnBrk="1" latinLnBrk="0" hangingPunct="1">
        <a:lnSpc>
          <a:spcPct val="90000"/>
        </a:lnSpc>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A picture containing brass knucks&#10;&#10;Description automatically generated">
            <a:extLst>
              <a:ext uri="{FF2B5EF4-FFF2-40B4-BE49-F238E27FC236}">
                <a16:creationId xmlns:a16="http://schemas.microsoft.com/office/drawing/2014/main" id="{9611FA2D-2376-1ED0-122A-EA72551F1038}"/>
              </a:ext>
            </a:extLst>
          </p:cNvPr>
          <p:cNvPicPr>
            <a:picLocks noChangeAspect="1"/>
          </p:cNvPicPr>
          <p:nvPr userDrawn="1"/>
        </p:nvPicPr>
        <p:blipFill>
          <a:blip r:embed="rId3">
            <a:alphaModFix amt="15000"/>
          </a:blip>
          <a:stretch>
            <a:fillRect/>
          </a:stretch>
        </p:blipFill>
        <p:spPr>
          <a:xfrm>
            <a:off x="-222175" y="6071052"/>
            <a:ext cx="12636349" cy="1573896"/>
          </a:xfrm>
          <a:prstGeom prst="rect">
            <a:avLst/>
          </a:prstGeom>
        </p:spPr>
      </p:pic>
      <p:sp>
        <p:nvSpPr>
          <p:cNvPr id="10" name="Date Placeholder 6">
            <a:extLst>
              <a:ext uri="{FF2B5EF4-FFF2-40B4-BE49-F238E27FC236}">
                <a16:creationId xmlns:a16="http://schemas.microsoft.com/office/drawing/2014/main" id="{F43D8FCF-5440-563D-B219-950CE2C3E3E3}"/>
              </a:ext>
            </a:extLst>
          </p:cNvPr>
          <p:cNvSpPr>
            <a:spLocks noGrp="1"/>
          </p:cNvSpPr>
          <p:nvPr>
            <p:ph type="dt" sz="half" idx="2"/>
          </p:nvPr>
        </p:nvSpPr>
        <p:spPr>
          <a:xfrm>
            <a:off x="10247146" y="6387090"/>
            <a:ext cx="1260000" cy="121432"/>
          </a:xfrm>
          <a:prstGeom prst="rect">
            <a:avLst/>
          </a:prstGeom>
        </p:spPr>
        <p:txBody>
          <a:bodyPr lIns="90000" tIns="0" rIns="0" bIns="0"/>
          <a:lstStyle>
            <a:lvl1pPr>
              <a:defRPr sz="900"/>
            </a:lvl1pPr>
          </a:lstStyle>
          <a:p>
            <a:fld id="{F3FC39E9-7E83-44CC-A7C2-503FF78721EA}" type="datetime1">
              <a:rPr lang="en-GB" smtClean="0"/>
              <a:pPr/>
              <a:t>04/12/2024</a:t>
            </a:fld>
            <a:endParaRPr lang="en-GB" dirty="0"/>
          </a:p>
        </p:txBody>
      </p:sp>
      <p:sp>
        <p:nvSpPr>
          <p:cNvPr id="11" name="Slide Number Placeholder 11">
            <a:extLst>
              <a:ext uri="{FF2B5EF4-FFF2-40B4-BE49-F238E27FC236}">
                <a16:creationId xmlns:a16="http://schemas.microsoft.com/office/drawing/2014/main" id="{218444FA-7A45-C18F-6A38-63C370269A00}"/>
              </a:ext>
            </a:extLst>
          </p:cNvPr>
          <p:cNvSpPr>
            <a:spLocks noGrp="1"/>
          </p:cNvSpPr>
          <p:nvPr>
            <p:ph type="sldNum" sz="quarter" idx="4"/>
          </p:nvPr>
        </p:nvSpPr>
        <p:spPr>
          <a:xfrm>
            <a:off x="11507146" y="6387090"/>
            <a:ext cx="360000" cy="121432"/>
          </a:xfrm>
          <a:prstGeom prst="rect">
            <a:avLst/>
          </a:prstGeom>
        </p:spPr>
        <p:txBody>
          <a:bodyPr lIns="0" tIns="0" rIns="0" bIns="0"/>
          <a:lstStyle>
            <a:lvl1pPr>
              <a:defRPr sz="900">
                <a:solidFill>
                  <a:schemeClr val="tx1"/>
                </a:solidFill>
              </a:defRPr>
            </a:lvl1pPr>
          </a:lstStyle>
          <a:p>
            <a:pPr algn="r"/>
            <a:fld id="{8249B657-905A-458B-B8FC-DFED4C883DEA}" type="slidenum">
              <a:rPr lang="en-GB" smtClean="0"/>
              <a:pPr algn="r"/>
              <a:t>‹#›</a:t>
            </a:fld>
            <a:endParaRPr lang="en-GB" dirty="0"/>
          </a:p>
        </p:txBody>
      </p:sp>
      <p:sp>
        <p:nvSpPr>
          <p:cNvPr id="12" name="Footer Placeholder 7">
            <a:extLst>
              <a:ext uri="{FF2B5EF4-FFF2-40B4-BE49-F238E27FC236}">
                <a16:creationId xmlns:a16="http://schemas.microsoft.com/office/drawing/2014/main" id="{24F3885A-9FEE-1A38-6BD4-4B0551413ECD}"/>
              </a:ext>
            </a:extLst>
          </p:cNvPr>
          <p:cNvSpPr>
            <a:spLocks noGrp="1"/>
          </p:cNvSpPr>
          <p:nvPr>
            <p:ph type="ftr" sz="quarter" idx="3"/>
          </p:nvPr>
        </p:nvSpPr>
        <p:spPr>
          <a:xfrm>
            <a:off x="432487" y="6389260"/>
            <a:ext cx="9814659" cy="121432"/>
          </a:xfrm>
          <a:prstGeom prst="rect">
            <a:avLst/>
          </a:prstGeom>
        </p:spPr>
        <p:txBody>
          <a:bodyPr lIns="0" tIns="0" rIns="0" bIns="0"/>
          <a:lstStyle>
            <a:lvl1pPr>
              <a:defRPr sz="900">
                <a:solidFill>
                  <a:schemeClr val="tx1"/>
                </a:solidFill>
              </a:defRPr>
            </a:lvl1pPr>
          </a:lstStyle>
          <a:p>
            <a:r>
              <a:rPr lang="en-GB" dirty="0"/>
              <a:t>NHS Bath and North East Somerset, Swindon and Wiltshire Integrated Care Board</a:t>
            </a:r>
          </a:p>
        </p:txBody>
      </p:sp>
    </p:spTree>
    <p:extLst>
      <p:ext uri="{BB962C8B-B14F-4D97-AF65-F5344CB8AC3E}">
        <p14:creationId xmlns:p14="http://schemas.microsoft.com/office/powerpoint/2010/main" val="2619279845"/>
      </p:ext>
    </p:extLst>
  </p:cSld>
  <p:clrMap bg1="lt1" tx1="dk1" bg2="lt2" tx2="dk2" accent1="accent1" accent2="accent2" accent3="accent3" accent4="accent4" accent5="accent5" accent6="accent6" hlink="hlink" folHlink="folHlink"/>
  <p:sldLayoutIdLst>
    <p:sldLayoutId id="2147483659" r:id="rId1"/>
  </p:sldLayoutIdLst>
  <p:txStyles>
    <p:titleStyle>
      <a:lvl1pPr algn="l" defTabSz="914400" rtl="0" eaLnBrk="1" latinLnBrk="0" hangingPunct="1">
        <a:lnSpc>
          <a:spcPct val="90000"/>
        </a:lnSpc>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Date Placeholder 6">
            <a:extLst>
              <a:ext uri="{FF2B5EF4-FFF2-40B4-BE49-F238E27FC236}">
                <a16:creationId xmlns:a16="http://schemas.microsoft.com/office/drawing/2014/main" id="{F43D8FCF-5440-563D-B219-950CE2C3E3E3}"/>
              </a:ext>
            </a:extLst>
          </p:cNvPr>
          <p:cNvSpPr>
            <a:spLocks noGrp="1"/>
          </p:cNvSpPr>
          <p:nvPr>
            <p:ph type="dt" sz="half" idx="2"/>
          </p:nvPr>
        </p:nvSpPr>
        <p:spPr>
          <a:xfrm>
            <a:off x="10247146" y="6387090"/>
            <a:ext cx="1260000" cy="121432"/>
          </a:xfrm>
          <a:prstGeom prst="rect">
            <a:avLst/>
          </a:prstGeom>
        </p:spPr>
        <p:txBody>
          <a:bodyPr lIns="90000" tIns="0" rIns="0" bIns="0"/>
          <a:lstStyle>
            <a:lvl1pPr>
              <a:defRPr sz="900"/>
            </a:lvl1pPr>
          </a:lstStyle>
          <a:p>
            <a:fld id="{F3FC39E9-7E83-44CC-A7C2-503FF78721EA}" type="datetime1">
              <a:rPr lang="en-GB" smtClean="0"/>
              <a:pPr/>
              <a:t>04/12/2024</a:t>
            </a:fld>
            <a:endParaRPr lang="en-GB" dirty="0"/>
          </a:p>
        </p:txBody>
      </p:sp>
      <p:sp>
        <p:nvSpPr>
          <p:cNvPr id="11" name="Slide Number Placeholder 11">
            <a:extLst>
              <a:ext uri="{FF2B5EF4-FFF2-40B4-BE49-F238E27FC236}">
                <a16:creationId xmlns:a16="http://schemas.microsoft.com/office/drawing/2014/main" id="{218444FA-7A45-C18F-6A38-63C370269A00}"/>
              </a:ext>
            </a:extLst>
          </p:cNvPr>
          <p:cNvSpPr>
            <a:spLocks noGrp="1"/>
          </p:cNvSpPr>
          <p:nvPr>
            <p:ph type="sldNum" sz="quarter" idx="4"/>
          </p:nvPr>
        </p:nvSpPr>
        <p:spPr>
          <a:xfrm>
            <a:off x="11507146" y="6387090"/>
            <a:ext cx="360000" cy="121432"/>
          </a:xfrm>
          <a:prstGeom prst="rect">
            <a:avLst/>
          </a:prstGeom>
        </p:spPr>
        <p:txBody>
          <a:bodyPr lIns="0" tIns="0" rIns="0" bIns="0"/>
          <a:lstStyle>
            <a:lvl1pPr>
              <a:defRPr sz="900">
                <a:solidFill>
                  <a:schemeClr val="tx1"/>
                </a:solidFill>
              </a:defRPr>
            </a:lvl1pPr>
          </a:lstStyle>
          <a:p>
            <a:pPr algn="r"/>
            <a:fld id="{8249B657-905A-458B-B8FC-DFED4C883DEA}" type="slidenum">
              <a:rPr lang="en-GB" smtClean="0"/>
              <a:pPr algn="r"/>
              <a:t>‹#›</a:t>
            </a:fld>
            <a:endParaRPr lang="en-GB" dirty="0"/>
          </a:p>
        </p:txBody>
      </p:sp>
      <p:sp>
        <p:nvSpPr>
          <p:cNvPr id="12" name="Footer Placeholder 7">
            <a:extLst>
              <a:ext uri="{FF2B5EF4-FFF2-40B4-BE49-F238E27FC236}">
                <a16:creationId xmlns:a16="http://schemas.microsoft.com/office/drawing/2014/main" id="{24F3885A-9FEE-1A38-6BD4-4B0551413ECD}"/>
              </a:ext>
            </a:extLst>
          </p:cNvPr>
          <p:cNvSpPr>
            <a:spLocks noGrp="1"/>
          </p:cNvSpPr>
          <p:nvPr>
            <p:ph type="ftr" sz="quarter" idx="3"/>
          </p:nvPr>
        </p:nvSpPr>
        <p:spPr>
          <a:xfrm>
            <a:off x="432487" y="6389260"/>
            <a:ext cx="9814659" cy="121432"/>
          </a:xfrm>
          <a:prstGeom prst="rect">
            <a:avLst/>
          </a:prstGeom>
        </p:spPr>
        <p:txBody>
          <a:bodyPr lIns="0" tIns="0" rIns="0" bIns="0"/>
          <a:lstStyle>
            <a:lvl1pPr>
              <a:defRPr sz="900">
                <a:solidFill>
                  <a:schemeClr val="tx1"/>
                </a:solidFill>
              </a:defRPr>
            </a:lvl1pPr>
          </a:lstStyle>
          <a:p>
            <a:r>
              <a:rPr lang="en-GB" dirty="0"/>
              <a:t>NHS Bath and North East Somerset, Swindon and Wiltshire Integrated Care Board</a:t>
            </a:r>
          </a:p>
        </p:txBody>
      </p:sp>
    </p:spTree>
    <p:extLst>
      <p:ext uri="{BB962C8B-B14F-4D97-AF65-F5344CB8AC3E}">
        <p14:creationId xmlns:p14="http://schemas.microsoft.com/office/powerpoint/2010/main" val="187651528"/>
      </p:ext>
    </p:extLst>
  </p:cSld>
  <p:clrMap bg1="lt1" tx1="dk1" bg2="lt2" tx2="dk2" accent1="accent1" accent2="accent2" accent3="accent3" accent4="accent4" accent5="accent5" accent6="accent6" hlink="hlink" folHlink="folHlink"/>
  <p:sldLayoutIdLst>
    <p:sldLayoutId id="2147483660" r:id="rId1"/>
  </p:sldLayoutIdLst>
  <p:txStyles>
    <p:titleStyle>
      <a:lvl1pPr algn="l" defTabSz="914400" rtl="0" eaLnBrk="1" latinLnBrk="0" hangingPunct="1">
        <a:lnSpc>
          <a:spcPct val="90000"/>
        </a:lnSpc>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4.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2.xml.rels><?xml version="1.0" encoding="UTF-8" standalone="yes"?>
<Relationships xmlns="http://schemas.openxmlformats.org/package/2006/relationships"><Relationship Id="rId3" Type="http://schemas.openxmlformats.org/officeDocument/2006/relationships/hyperlink" Target="https://www.england.nhs.uk/wp-content/uploads/2024/09/mpox-pathway-action-cards-v2.3.pdf" TargetMode="External"/><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4.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6.xml.rels><?xml version="1.0" encoding="UTF-8" standalone="yes"?>
<Relationships xmlns="http://schemas.openxmlformats.org/package/2006/relationships"><Relationship Id="rId2" Type="http://schemas.openxmlformats.org/officeDocument/2006/relationships/hyperlink" Target="https://www.england.nhs.uk/publication/national-infection-prevention-and-control-manual-for-england-appendices/" TargetMode="Externa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www.england.nhs.uk/long-read/infection-prevention-and-control-measures-for-clinically-suspected-and-confirmed-cases-of-mpox-in-healthcare-settings/#6-infection-prevention-and-control-measures" TargetMode="External"/><Relationship Id="rId2" Type="http://schemas.microsoft.com/office/2018/10/relationships/comments" Target="../comments/modernComment_111_F5D184BF.xml"/><Relationship Id="rId1" Type="http://schemas.openxmlformats.org/officeDocument/2006/relationships/slideLayout" Target="../slideLayouts/slideLayout4.xml"/><Relationship Id="rId4" Type="http://schemas.openxmlformats.org/officeDocument/2006/relationships/hyperlink" Target="https://www.england.nhs.uk/wp-content/uploads/2022/09/national-infection-prevention-and-control-manual-appendix-5b.pdf" TargetMode="Externa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4.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https://www.england.nhs.uk/long-read/infection-prevention-and-control-measures-for-clinically-suspected-and-confirmed-cases-of-mpox-in-healthcare-settings/" TargetMode="External"/><Relationship Id="rId2" Type="http://schemas.openxmlformats.org/officeDocument/2006/relationships/hyperlink" Target="https://www.england.nhs.uk/publication/nhs-response-to-outbreak-of-clade-i-mpox-in-eastern-and-central-africa/" TargetMode="External"/><Relationship Id="rId1" Type="http://schemas.openxmlformats.org/officeDocument/2006/relationships/slideLayout" Target="../slideLayouts/slideLayout4.xml"/><Relationship Id="rId6" Type="http://schemas.openxmlformats.org/officeDocument/2006/relationships/hyperlink" Target="https://www.england.nhs.uk/wp-content/uploads/2022/09/PRN00908ii-app-6-putting-on-and-removing-ppe.pdf" TargetMode="External"/><Relationship Id="rId5" Type="http://schemas.openxmlformats.org/officeDocument/2006/relationships/hyperlink" Target="https://assets.publishing.service.gov.uk/media/65fd905ff1d3a0001132ae15/SPATH039-RIPL-user-manual-April-2024-version-28.pdf" TargetMode="External"/><Relationship Id="rId4" Type="http://schemas.openxmlformats.org/officeDocument/2006/relationships/hyperlink" Target="https://www.england.nhs.uk/wp-content/uploads/2024/09/mpox-pathway-action-cards-v2.3.pdf"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hyperlink" Target="https://www.gov.uk/guidance/clade-i-mpox-affected-countries" TargetMode="Externa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hyperlink" Target="https://www.gov.uk/guidance/clade-i-mpox-affected-countries" TargetMode="External"/><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C831794-E53A-3456-027F-009584DBE5FF}"/>
              </a:ext>
            </a:extLst>
          </p:cNvPr>
          <p:cNvSpPr>
            <a:spLocks noGrp="1"/>
          </p:cNvSpPr>
          <p:nvPr>
            <p:ph type="body" sz="quarter" idx="18"/>
          </p:nvPr>
        </p:nvSpPr>
        <p:spPr>
          <a:xfrm>
            <a:off x="458382" y="3105223"/>
            <a:ext cx="8279218" cy="543943"/>
          </a:xfrm>
        </p:spPr>
        <p:txBody>
          <a:bodyPr/>
          <a:lstStyle/>
          <a:p>
            <a:r>
              <a:rPr lang="en-US" dirty="0"/>
              <a:t>Connie Timmins, Lead Nurse for Infection Prevention and Control</a:t>
            </a:r>
          </a:p>
          <a:p>
            <a:r>
              <a:rPr lang="en-US" dirty="0"/>
              <a:t>Jenny </a:t>
            </a:r>
            <a:r>
              <a:rPr lang="en-US" dirty="0" err="1"/>
              <a:t>Bennett-Britton,</a:t>
            </a:r>
            <a:r>
              <a:rPr lang="en-US" dirty="0"/>
              <a:t> Infection Prevention and Control Specialist Nurse. </a:t>
            </a:r>
          </a:p>
          <a:p>
            <a:r>
              <a:rPr lang="en-US" dirty="0"/>
              <a:t>NHS BSW ICB</a:t>
            </a:r>
          </a:p>
          <a:p>
            <a:endParaRPr lang="en-US" dirty="0"/>
          </a:p>
        </p:txBody>
      </p:sp>
      <p:sp>
        <p:nvSpPr>
          <p:cNvPr id="3" name="Text Placeholder 2">
            <a:extLst>
              <a:ext uri="{FF2B5EF4-FFF2-40B4-BE49-F238E27FC236}">
                <a16:creationId xmlns:a16="http://schemas.microsoft.com/office/drawing/2014/main" id="{C2BB0668-478D-3CBA-D903-9F22D3CEEE0A}"/>
              </a:ext>
            </a:extLst>
          </p:cNvPr>
          <p:cNvSpPr>
            <a:spLocks noGrp="1"/>
          </p:cNvSpPr>
          <p:nvPr>
            <p:ph type="body" sz="quarter" idx="17"/>
          </p:nvPr>
        </p:nvSpPr>
        <p:spPr/>
        <p:txBody>
          <a:bodyPr/>
          <a:lstStyle/>
          <a:p>
            <a:r>
              <a:rPr lang="en-US" dirty="0"/>
              <a:t>Mpox Clade 1 – Primary care update</a:t>
            </a:r>
          </a:p>
          <a:p>
            <a:r>
              <a:rPr lang="en-US" dirty="0"/>
              <a:t>12</a:t>
            </a:r>
            <a:r>
              <a:rPr lang="en-US" baseline="30000" dirty="0"/>
              <a:t>th</a:t>
            </a:r>
            <a:r>
              <a:rPr lang="en-US" dirty="0"/>
              <a:t> November 2024 </a:t>
            </a:r>
          </a:p>
        </p:txBody>
      </p:sp>
    </p:spTree>
    <p:extLst>
      <p:ext uri="{BB962C8B-B14F-4D97-AF65-F5344CB8AC3E}">
        <p14:creationId xmlns:p14="http://schemas.microsoft.com/office/powerpoint/2010/main" val="24138015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D2765-DA02-74AC-A6CE-4B1FFCA1AE6F}"/>
              </a:ext>
            </a:extLst>
          </p:cNvPr>
          <p:cNvSpPr>
            <a:spLocks noGrp="1"/>
          </p:cNvSpPr>
          <p:nvPr>
            <p:ph type="title"/>
          </p:nvPr>
        </p:nvSpPr>
        <p:spPr/>
        <p:txBody>
          <a:bodyPr/>
          <a:lstStyle/>
          <a:p>
            <a:r>
              <a:rPr lang="en-GB" dirty="0"/>
              <a:t>Risk assessment – hierarchy of controls </a:t>
            </a:r>
          </a:p>
        </p:txBody>
      </p:sp>
      <p:graphicFrame>
        <p:nvGraphicFramePr>
          <p:cNvPr id="5" name="Content Placeholder 4">
            <a:extLst>
              <a:ext uri="{FF2B5EF4-FFF2-40B4-BE49-F238E27FC236}">
                <a16:creationId xmlns:a16="http://schemas.microsoft.com/office/drawing/2014/main" id="{5739AB74-8705-4BCB-93C3-3BDC2ADA29B9}"/>
              </a:ext>
            </a:extLst>
          </p:cNvPr>
          <p:cNvGraphicFramePr>
            <a:graphicFrameLocks noGrp="1"/>
          </p:cNvGraphicFramePr>
          <p:nvPr>
            <p:ph sz="quarter" idx="13"/>
            <p:extLst>
              <p:ext uri="{D42A27DB-BD31-4B8C-83A1-F6EECF244321}">
                <p14:modId xmlns:p14="http://schemas.microsoft.com/office/powerpoint/2010/main" val="1849895760"/>
              </p:ext>
            </p:extLst>
          </p:nvPr>
        </p:nvGraphicFramePr>
        <p:xfrm>
          <a:off x="312721" y="1104546"/>
          <a:ext cx="6092327" cy="46489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ontent Placeholder 3">
            <a:extLst>
              <a:ext uri="{FF2B5EF4-FFF2-40B4-BE49-F238E27FC236}">
                <a16:creationId xmlns:a16="http://schemas.microsoft.com/office/drawing/2014/main" id="{E9173A95-199C-6655-6B42-A7AB3FC1DCF5}"/>
              </a:ext>
            </a:extLst>
          </p:cNvPr>
          <p:cNvSpPr>
            <a:spLocks noGrp="1"/>
          </p:cNvSpPr>
          <p:nvPr>
            <p:ph sz="quarter" idx="14"/>
          </p:nvPr>
        </p:nvSpPr>
        <p:spPr>
          <a:xfrm>
            <a:off x="6405048" y="1414534"/>
            <a:ext cx="5462098" cy="4648907"/>
          </a:xfrm>
          <a:ln w="25400">
            <a:solidFill>
              <a:schemeClr val="accent1"/>
            </a:solidFill>
          </a:ln>
        </p:spPr>
        <p:txBody>
          <a:bodyPr/>
          <a:lstStyle/>
          <a:p>
            <a:r>
              <a:rPr lang="en-GB" sz="2400" dirty="0"/>
              <a:t>Where possible, remove the hazard</a:t>
            </a:r>
          </a:p>
          <a:p>
            <a:r>
              <a:rPr lang="en-GB" sz="2400" dirty="0"/>
              <a:t>Consider virtual rather than in person reviews </a:t>
            </a:r>
          </a:p>
          <a:p>
            <a:r>
              <a:rPr lang="en-GB" sz="2400" dirty="0">
                <a:solidFill>
                  <a:srgbClr val="202A30"/>
                </a:solidFill>
              </a:rPr>
              <a:t>I</a:t>
            </a:r>
            <a:r>
              <a:rPr lang="en-GB" sz="2400" b="0" i="0" dirty="0">
                <a:solidFill>
                  <a:srgbClr val="202A30"/>
                </a:solidFill>
                <a:effectLst/>
              </a:rPr>
              <a:t>mplement measures to control, mitigate, or isolate the hazard</a:t>
            </a:r>
          </a:p>
          <a:p>
            <a:r>
              <a:rPr lang="en-GB" sz="2400" dirty="0">
                <a:solidFill>
                  <a:srgbClr val="202A30"/>
                </a:solidFill>
              </a:rPr>
              <a:t>E</a:t>
            </a:r>
            <a:r>
              <a:rPr lang="en-GB" sz="2400" b="0" i="0" dirty="0">
                <a:solidFill>
                  <a:srgbClr val="202A30"/>
                </a:solidFill>
                <a:effectLst/>
              </a:rPr>
              <a:t>stablish and follow safe systems of work</a:t>
            </a:r>
            <a:endParaRPr lang="en-GB" sz="2400" dirty="0"/>
          </a:p>
          <a:p>
            <a:r>
              <a:rPr lang="en-GB" sz="2400" dirty="0">
                <a:solidFill>
                  <a:srgbClr val="202A30"/>
                </a:solidFill>
              </a:rPr>
              <a:t>E</a:t>
            </a:r>
            <a:r>
              <a:rPr lang="en-GB" sz="2400" b="0" i="0" dirty="0">
                <a:solidFill>
                  <a:srgbClr val="202A30"/>
                </a:solidFill>
                <a:effectLst/>
              </a:rPr>
              <a:t>nsure the availability and adequacy of PPE, including respiratory protective equipment, to protect healthcare staff</a:t>
            </a:r>
          </a:p>
          <a:p>
            <a:endParaRPr lang="en-GB" dirty="0"/>
          </a:p>
        </p:txBody>
      </p:sp>
    </p:spTree>
    <p:extLst>
      <p:ext uri="{BB962C8B-B14F-4D97-AF65-F5344CB8AC3E}">
        <p14:creationId xmlns:p14="http://schemas.microsoft.com/office/powerpoint/2010/main" val="2632737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E6685C-1416-4065-EF19-090B26B5B5BD}"/>
              </a:ext>
            </a:extLst>
          </p:cNvPr>
          <p:cNvSpPr>
            <a:spLocks noGrp="1"/>
          </p:cNvSpPr>
          <p:nvPr>
            <p:ph type="title"/>
          </p:nvPr>
        </p:nvSpPr>
        <p:spPr>
          <a:xfrm>
            <a:off x="453309" y="363188"/>
            <a:ext cx="8195391" cy="498598"/>
          </a:xfrm>
        </p:spPr>
        <p:txBody>
          <a:bodyPr/>
          <a:lstStyle/>
          <a:p>
            <a:r>
              <a:rPr lang="en-US" dirty="0"/>
              <a:t>Current management guidance</a:t>
            </a:r>
          </a:p>
        </p:txBody>
      </p:sp>
      <p:graphicFrame>
        <p:nvGraphicFramePr>
          <p:cNvPr id="5" name="Content Placeholder 4">
            <a:extLst>
              <a:ext uri="{FF2B5EF4-FFF2-40B4-BE49-F238E27FC236}">
                <a16:creationId xmlns:a16="http://schemas.microsoft.com/office/drawing/2014/main" id="{32EA3CC0-70B9-2AA0-BA24-7CF903EDD3C2}"/>
              </a:ext>
            </a:extLst>
          </p:cNvPr>
          <p:cNvGraphicFramePr>
            <a:graphicFrameLocks noGrp="1"/>
          </p:cNvGraphicFramePr>
          <p:nvPr>
            <p:ph sz="quarter" idx="14"/>
            <p:extLst>
              <p:ext uri="{D42A27DB-BD31-4B8C-83A1-F6EECF244321}">
                <p14:modId xmlns:p14="http://schemas.microsoft.com/office/powerpoint/2010/main" val="3713244440"/>
              </p:ext>
            </p:extLst>
          </p:nvPr>
        </p:nvGraphicFramePr>
        <p:xfrm>
          <a:off x="409689" y="1192292"/>
          <a:ext cx="11372622" cy="49785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618865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1D06E-69A1-F893-BE30-C37F1027FE4B}"/>
              </a:ext>
            </a:extLst>
          </p:cNvPr>
          <p:cNvSpPr>
            <a:spLocks noGrp="1"/>
          </p:cNvSpPr>
          <p:nvPr>
            <p:ph type="title"/>
          </p:nvPr>
        </p:nvSpPr>
        <p:spPr>
          <a:xfrm>
            <a:off x="361869" y="363188"/>
            <a:ext cx="11285380" cy="498598"/>
          </a:xfrm>
        </p:spPr>
        <p:txBody>
          <a:bodyPr/>
          <a:lstStyle/>
          <a:p>
            <a:r>
              <a:rPr lang="en-GB" dirty="0"/>
              <a:t>NHS England Action Cards for Primary Care</a:t>
            </a:r>
          </a:p>
        </p:txBody>
      </p:sp>
      <p:pic>
        <p:nvPicPr>
          <p:cNvPr id="6" name="Picture 5">
            <a:extLst>
              <a:ext uri="{FF2B5EF4-FFF2-40B4-BE49-F238E27FC236}">
                <a16:creationId xmlns:a16="http://schemas.microsoft.com/office/drawing/2014/main" id="{F13C89D8-2961-FB81-F373-568D6B2DEB9F}"/>
              </a:ext>
            </a:extLst>
          </p:cNvPr>
          <p:cNvPicPr>
            <a:picLocks noChangeAspect="1"/>
          </p:cNvPicPr>
          <p:nvPr/>
        </p:nvPicPr>
        <p:blipFill>
          <a:blip r:embed="rId2"/>
          <a:stretch>
            <a:fillRect/>
          </a:stretch>
        </p:blipFill>
        <p:spPr>
          <a:xfrm>
            <a:off x="930341" y="949745"/>
            <a:ext cx="8830603" cy="4958509"/>
          </a:xfrm>
          <a:prstGeom prst="rect">
            <a:avLst/>
          </a:prstGeom>
        </p:spPr>
      </p:pic>
      <p:sp>
        <p:nvSpPr>
          <p:cNvPr id="7" name="TextBox 6">
            <a:extLst>
              <a:ext uri="{FF2B5EF4-FFF2-40B4-BE49-F238E27FC236}">
                <a16:creationId xmlns:a16="http://schemas.microsoft.com/office/drawing/2014/main" id="{DBCE14F3-0348-FFBE-D0F8-B2777D29DF29}"/>
              </a:ext>
            </a:extLst>
          </p:cNvPr>
          <p:cNvSpPr txBox="1"/>
          <p:nvPr/>
        </p:nvSpPr>
        <p:spPr>
          <a:xfrm>
            <a:off x="8839199" y="6035559"/>
            <a:ext cx="4606369" cy="369332"/>
          </a:xfrm>
          <a:prstGeom prst="rect">
            <a:avLst/>
          </a:prstGeom>
          <a:noFill/>
        </p:spPr>
        <p:txBody>
          <a:bodyPr wrap="square" rtlCol="0">
            <a:spAutoFit/>
          </a:bodyPr>
          <a:lstStyle/>
          <a:p>
            <a:r>
              <a:rPr lang="en-GB" dirty="0">
                <a:hlinkClick r:id="rId3"/>
              </a:rPr>
              <a:t>Link to Action cards </a:t>
            </a:r>
            <a:r>
              <a:rPr lang="en-GB" dirty="0"/>
              <a:t> </a:t>
            </a:r>
          </a:p>
        </p:txBody>
      </p:sp>
    </p:spTree>
    <p:extLst>
      <p:ext uri="{BB962C8B-B14F-4D97-AF65-F5344CB8AC3E}">
        <p14:creationId xmlns:p14="http://schemas.microsoft.com/office/powerpoint/2010/main" val="16695117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1BC6F3-FCFD-9BDC-BA46-99C81B90EB9E}"/>
              </a:ext>
            </a:extLst>
          </p:cNvPr>
          <p:cNvSpPr>
            <a:spLocks noGrp="1"/>
          </p:cNvSpPr>
          <p:nvPr>
            <p:ph type="title"/>
          </p:nvPr>
        </p:nvSpPr>
        <p:spPr/>
        <p:txBody>
          <a:bodyPr/>
          <a:lstStyle/>
          <a:p>
            <a:r>
              <a:rPr lang="en-GB" dirty="0"/>
              <a:t>NHS England Action Cards for Primary Care</a:t>
            </a:r>
          </a:p>
        </p:txBody>
      </p:sp>
      <p:pic>
        <p:nvPicPr>
          <p:cNvPr id="7" name="Picture 6">
            <a:extLst>
              <a:ext uri="{FF2B5EF4-FFF2-40B4-BE49-F238E27FC236}">
                <a16:creationId xmlns:a16="http://schemas.microsoft.com/office/drawing/2014/main" id="{A0848A7A-029E-903C-1A87-A30C636BEF7F}"/>
              </a:ext>
            </a:extLst>
          </p:cNvPr>
          <p:cNvPicPr>
            <a:picLocks noChangeAspect="1"/>
          </p:cNvPicPr>
          <p:nvPr/>
        </p:nvPicPr>
        <p:blipFill>
          <a:blip r:embed="rId2"/>
          <a:stretch>
            <a:fillRect/>
          </a:stretch>
        </p:blipFill>
        <p:spPr>
          <a:xfrm>
            <a:off x="372520" y="1104157"/>
            <a:ext cx="9906217" cy="5551836"/>
          </a:xfrm>
          <a:prstGeom prst="rect">
            <a:avLst/>
          </a:prstGeom>
        </p:spPr>
      </p:pic>
    </p:spTree>
    <p:extLst>
      <p:ext uri="{BB962C8B-B14F-4D97-AF65-F5344CB8AC3E}">
        <p14:creationId xmlns:p14="http://schemas.microsoft.com/office/powerpoint/2010/main" val="28991593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EDDBC-C682-5F0C-B637-1F081C116BC1}"/>
              </a:ext>
            </a:extLst>
          </p:cNvPr>
          <p:cNvSpPr>
            <a:spLocks noGrp="1"/>
          </p:cNvSpPr>
          <p:nvPr>
            <p:ph type="title"/>
          </p:nvPr>
        </p:nvSpPr>
        <p:spPr/>
        <p:txBody>
          <a:bodyPr/>
          <a:lstStyle/>
          <a:p>
            <a:r>
              <a:rPr lang="en-GB" dirty="0"/>
              <a:t>Remember….</a:t>
            </a:r>
          </a:p>
        </p:txBody>
      </p:sp>
      <p:sp>
        <p:nvSpPr>
          <p:cNvPr id="3" name="Content Placeholder 2">
            <a:extLst>
              <a:ext uri="{FF2B5EF4-FFF2-40B4-BE49-F238E27FC236}">
                <a16:creationId xmlns:a16="http://schemas.microsoft.com/office/drawing/2014/main" id="{85CDB5B2-7E69-FE11-F388-9F74DF5F094E}"/>
              </a:ext>
            </a:extLst>
          </p:cNvPr>
          <p:cNvSpPr>
            <a:spLocks noGrp="1"/>
          </p:cNvSpPr>
          <p:nvPr>
            <p:ph sz="quarter" idx="13"/>
          </p:nvPr>
        </p:nvSpPr>
        <p:spPr>
          <a:xfrm>
            <a:off x="1258543" y="1533562"/>
            <a:ext cx="9674912" cy="4338918"/>
          </a:xfrm>
          <a:solidFill>
            <a:srgbClr val="C00000"/>
          </a:solidFill>
        </p:spPr>
        <p:txBody>
          <a:bodyPr/>
          <a:lstStyle/>
          <a:p>
            <a:pPr lvl="0"/>
            <a:r>
              <a:rPr lang="en-GB" dirty="0">
                <a:solidFill>
                  <a:schemeClr val="bg1"/>
                </a:solidFill>
              </a:rPr>
              <a:t>If you see a patient who </a:t>
            </a:r>
            <a:r>
              <a:rPr lang="en-GB" b="1" dirty="0">
                <a:solidFill>
                  <a:srgbClr val="FFC000"/>
                </a:solidFill>
              </a:rPr>
              <a:t>meets the case definition </a:t>
            </a:r>
            <a:r>
              <a:rPr lang="en-GB" dirty="0">
                <a:solidFill>
                  <a:schemeClr val="bg1"/>
                </a:solidFill>
              </a:rPr>
              <a:t>for possible clade I mpox, </a:t>
            </a:r>
            <a:r>
              <a:rPr lang="en-GB" b="1" dirty="0">
                <a:solidFill>
                  <a:srgbClr val="FFC000"/>
                </a:solidFill>
              </a:rPr>
              <a:t>call Imported Fever Service ASAP 24/7 on 0844 788 8990</a:t>
            </a:r>
          </a:p>
          <a:p>
            <a:pPr marL="0" lvl="0" indent="0">
              <a:buNone/>
            </a:pPr>
            <a:r>
              <a:rPr lang="en-GB" b="1" dirty="0">
                <a:solidFill>
                  <a:schemeClr val="bg1"/>
                </a:solidFill>
              </a:rPr>
              <a:t>AND</a:t>
            </a:r>
          </a:p>
          <a:p>
            <a:r>
              <a:rPr lang="en-GB" dirty="0">
                <a:solidFill>
                  <a:schemeClr val="bg1"/>
                </a:solidFill>
              </a:rPr>
              <a:t>Report all suspected cases </a:t>
            </a:r>
            <a:r>
              <a:rPr lang="en-GB" b="1" dirty="0">
                <a:solidFill>
                  <a:srgbClr val="FFC000"/>
                </a:solidFill>
              </a:rPr>
              <a:t>urgently via phone </a:t>
            </a:r>
            <a:r>
              <a:rPr lang="en-GB" dirty="0">
                <a:solidFill>
                  <a:schemeClr val="bg1"/>
                </a:solidFill>
              </a:rPr>
              <a:t>to local </a:t>
            </a:r>
            <a:r>
              <a:rPr lang="en-GB" b="1" dirty="0">
                <a:solidFill>
                  <a:srgbClr val="FFC000"/>
                </a:solidFill>
              </a:rPr>
              <a:t>UKHSA Health Protection Team (HPT) </a:t>
            </a:r>
          </a:p>
          <a:p>
            <a:pPr marL="0" indent="0" algn="l">
              <a:buNone/>
            </a:pPr>
            <a:r>
              <a:rPr lang="en-GB" b="0" i="0" dirty="0">
                <a:solidFill>
                  <a:schemeClr val="bg1"/>
                </a:solidFill>
                <a:effectLst/>
                <a:latin typeface="GDS Transport"/>
              </a:rPr>
              <a:t>	Telephone: 0300 303 8162 (option 1, then option 1)</a:t>
            </a:r>
          </a:p>
          <a:p>
            <a:pPr marL="0" indent="0" algn="l">
              <a:buNone/>
            </a:pPr>
            <a:r>
              <a:rPr lang="en-GB" b="0" i="0" dirty="0">
                <a:solidFill>
                  <a:schemeClr val="bg1"/>
                </a:solidFill>
                <a:effectLst/>
                <a:latin typeface="GDS Transport"/>
              </a:rPr>
              <a:t>	Out of hours for health professionals requesting urgent 	advice: 0300 303 8162 (option 1)</a:t>
            </a:r>
          </a:p>
          <a:p>
            <a:endParaRPr lang="en-GB" b="1" dirty="0">
              <a:solidFill>
                <a:schemeClr val="bg1"/>
              </a:solidFill>
            </a:endParaRPr>
          </a:p>
          <a:p>
            <a:pPr lvl="0"/>
            <a:endParaRPr lang="en-GB" dirty="0">
              <a:solidFill>
                <a:srgbClr val="FFC000"/>
              </a:solidFill>
            </a:endParaRPr>
          </a:p>
        </p:txBody>
      </p:sp>
    </p:spTree>
    <p:extLst>
      <p:ext uri="{BB962C8B-B14F-4D97-AF65-F5344CB8AC3E}">
        <p14:creationId xmlns:p14="http://schemas.microsoft.com/office/powerpoint/2010/main" val="18394127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806E4-4140-CD91-F1B6-BBAE3D7D69B4}"/>
              </a:ext>
            </a:extLst>
          </p:cNvPr>
          <p:cNvSpPr>
            <a:spLocks noGrp="1"/>
          </p:cNvSpPr>
          <p:nvPr>
            <p:ph type="title"/>
          </p:nvPr>
        </p:nvSpPr>
        <p:spPr>
          <a:xfrm>
            <a:off x="452012" y="514109"/>
            <a:ext cx="11285380" cy="775597"/>
          </a:xfrm>
        </p:spPr>
        <p:txBody>
          <a:bodyPr/>
          <a:lstStyle/>
          <a:p>
            <a:r>
              <a:rPr lang="en-GB" dirty="0"/>
              <a:t>PPE  - current guidance </a:t>
            </a:r>
            <a:br>
              <a:rPr lang="en-GB" dirty="0"/>
            </a:br>
            <a:endParaRPr lang="en-GB" sz="2000" dirty="0"/>
          </a:p>
        </p:txBody>
      </p:sp>
      <p:graphicFrame>
        <p:nvGraphicFramePr>
          <p:cNvPr id="6" name="Content Placeholder 5">
            <a:extLst>
              <a:ext uri="{FF2B5EF4-FFF2-40B4-BE49-F238E27FC236}">
                <a16:creationId xmlns:a16="http://schemas.microsoft.com/office/drawing/2014/main" id="{F86A5879-CBCB-2B08-A800-153F5D4D6B18}"/>
              </a:ext>
            </a:extLst>
          </p:cNvPr>
          <p:cNvGraphicFramePr>
            <a:graphicFrameLocks noGrp="1"/>
          </p:cNvGraphicFramePr>
          <p:nvPr>
            <p:ph sz="quarter" idx="13"/>
            <p:extLst>
              <p:ext uri="{D42A27DB-BD31-4B8C-83A1-F6EECF244321}">
                <p14:modId xmlns:p14="http://schemas.microsoft.com/office/powerpoint/2010/main" val="2306907281"/>
              </p:ext>
            </p:extLst>
          </p:nvPr>
        </p:nvGraphicFramePr>
        <p:xfrm>
          <a:off x="454024" y="1630707"/>
          <a:ext cx="10728095" cy="43402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539877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E2011-17FA-9194-E390-4F8CC359182A}"/>
              </a:ext>
            </a:extLst>
          </p:cNvPr>
          <p:cNvSpPr>
            <a:spLocks noGrp="1"/>
          </p:cNvSpPr>
          <p:nvPr>
            <p:ph type="title"/>
          </p:nvPr>
        </p:nvSpPr>
        <p:spPr>
          <a:xfrm>
            <a:off x="453309" y="363188"/>
            <a:ext cx="11285380" cy="2243691"/>
          </a:xfrm>
        </p:spPr>
        <p:txBody>
          <a:bodyPr/>
          <a:lstStyle/>
          <a:p>
            <a:r>
              <a:rPr lang="en-GB" dirty="0"/>
              <a:t>PPE for clinically suspected and confirmed             </a:t>
            </a:r>
            <a:r>
              <a:rPr lang="en-GB" b="1" dirty="0"/>
              <a:t>mpox clade II </a:t>
            </a:r>
            <a:br>
              <a:rPr lang="en-GB" dirty="0"/>
            </a:br>
            <a:br>
              <a:rPr lang="en-GB" sz="1800" b="1" i="0" dirty="0">
                <a:solidFill>
                  <a:srgbClr val="202A30"/>
                </a:solidFill>
                <a:effectLst/>
                <a:highlight>
                  <a:srgbClr val="FFFFFF"/>
                </a:highlight>
                <a:latin typeface="-apple-system"/>
              </a:rPr>
            </a:br>
            <a:br>
              <a:rPr lang="en-GB" b="1" i="0" dirty="0">
                <a:solidFill>
                  <a:srgbClr val="003087"/>
                </a:solidFill>
                <a:effectLst/>
                <a:highlight>
                  <a:srgbClr val="FFFFFF"/>
                </a:highlight>
                <a:latin typeface="-apple-system"/>
              </a:rPr>
            </a:br>
            <a:endParaRPr lang="en-GB" dirty="0"/>
          </a:p>
        </p:txBody>
      </p:sp>
      <p:graphicFrame>
        <p:nvGraphicFramePr>
          <p:cNvPr id="5" name="Table 4">
            <a:extLst>
              <a:ext uri="{FF2B5EF4-FFF2-40B4-BE49-F238E27FC236}">
                <a16:creationId xmlns:a16="http://schemas.microsoft.com/office/drawing/2014/main" id="{7D13B265-7DBE-CDE2-88EA-CCF0E75D47C6}"/>
              </a:ext>
            </a:extLst>
          </p:cNvPr>
          <p:cNvGraphicFramePr>
            <a:graphicFrameLocks noGrp="1"/>
          </p:cNvGraphicFramePr>
          <p:nvPr>
            <p:extLst>
              <p:ext uri="{D42A27DB-BD31-4B8C-83A1-F6EECF244321}">
                <p14:modId xmlns:p14="http://schemas.microsoft.com/office/powerpoint/2010/main" val="2732691832"/>
              </p:ext>
            </p:extLst>
          </p:nvPr>
        </p:nvGraphicFramePr>
        <p:xfrm>
          <a:off x="440676" y="1505972"/>
          <a:ext cx="5034708" cy="3759200"/>
        </p:xfrm>
        <a:graphic>
          <a:graphicData uri="http://schemas.openxmlformats.org/drawingml/2006/table">
            <a:tbl>
              <a:tblPr firstRow="1" bandRow="1">
                <a:tableStyleId>{5C22544A-7EE6-4342-B048-85BDC9FD1C3A}</a:tableStyleId>
              </a:tblPr>
              <a:tblGrid>
                <a:gridCol w="5034708">
                  <a:extLst>
                    <a:ext uri="{9D8B030D-6E8A-4147-A177-3AD203B41FA5}">
                      <a16:colId xmlns:a16="http://schemas.microsoft.com/office/drawing/2014/main" val="244930321"/>
                    </a:ext>
                  </a:extLst>
                </a:gridCol>
              </a:tblGrid>
              <a:tr h="0">
                <a:tc>
                  <a:txBody>
                    <a:bodyPr/>
                    <a:lstStyle/>
                    <a:p>
                      <a:r>
                        <a:rPr lang="en-GB" b="0" dirty="0"/>
                        <a:t>Any individual presenting with unexplained rash/symptoms suggesting clinically suspected mpox </a:t>
                      </a:r>
                    </a:p>
                  </a:txBody>
                  <a:tcPr/>
                </a:tc>
                <a:extLst>
                  <a:ext uri="{0D108BD9-81ED-4DB2-BD59-A6C34878D82A}">
                    <a16:rowId xmlns:a16="http://schemas.microsoft.com/office/drawing/2014/main" val="321840629"/>
                  </a:ext>
                </a:extLst>
              </a:tr>
              <a:tr h="370840">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i="0" kern="1200" dirty="0">
                          <a:solidFill>
                            <a:schemeClr val="dk1"/>
                          </a:solidFill>
                          <a:effectLst/>
                          <a:latin typeface="+mn-lt"/>
                          <a:ea typeface="+mn-ea"/>
                          <a:cs typeface="+mn-cs"/>
                        </a:rPr>
                        <a:t>Single pair of disposable gloves</a:t>
                      </a:r>
                      <a:endParaRPr lang="en-GB" sz="1800" b="0" kern="1200" dirty="0">
                        <a:solidFill>
                          <a:schemeClr val="tx1"/>
                        </a:solidFill>
                        <a:latin typeface="+mn-lt"/>
                        <a:ea typeface="+mn-ea"/>
                        <a:cs typeface="+mn-cs"/>
                      </a:endParaRPr>
                    </a:p>
                  </a:txBody>
                  <a:tcPr/>
                </a:tc>
                <a:extLst>
                  <a:ext uri="{0D108BD9-81ED-4DB2-BD59-A6C34878D82A}">
                    <a16:rowId xmlns:a16="http://schemas.microsoft.com/office/drawing/2014/main" val="909342746"/>
                  </a:ext>
                </a:extLst>
              </a:tr>
              <a:tr h="370840">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i="0" kern="1200" dirty="0">
                          <a:solidFill>
                            <a:schemeClr val="dk1"/>
                          </a:solidFill>
                          <a:effectLst/>
                          <a:latin typeface="+mn-lt"/>
                          <a:ea typeface="+mn-ea"/>
                          <a:cs typeface="+mn-cs"/>
                        </a:rPr>
                        <a:t>Disposable, fluid-resistant apron (or disposable, long-sleeved, fluid-resistant gown where extensive manual handling or unavoidable skin-to-skin contact is anticipated)</a:t>
                      </a:r>
                    </a:p>
                  </a:txBody>
                  <a:tcPr/>
                </a:tc>
                <a:extLst>
                  <a:ext uri="{0D108BD9-81ED-4DB2-BD59-A6C34878D82A}">
                    <a16:rowId xmlns:a16="http://schemas.microsoft.com/office/drawing/2014/main" val="1827475953"/>
                  </a:ext>
                </a:extLst>
              </a:tr>
              <a:tr h="370840">
                <a:tc>
                  <a:txBody>
                    <a:bodyPr/>
                    <a:lstStyle/>
                    <a:p>
                      <a:pPr marL="285750" indent="-285750" fontAlgn="base">
                        <a:buFont typeface="Arial" panose="020B0604020202020204" pitchFamily="34" charset="0"/>
                        <a:buChar char="•"/>
                      </a:pPr>
                      <a:r>
                        <a:rPr lang="en-GB" sz="1800" b="0" i="0" kern="1200" dirty="0">
                          <a:solidFill>
                            <a:schemeClr val="dk1"/>
                          </a:solidFill>
                          <a:effectLst/>
                          <a:latin typeface="+mn-lt"/>
                          <a:ea typeface="+mn-ea"/>
                          <a:cs typeface="+mn-cs"/>
                        </a:rPr>
                        <a:t>FRSM (type IIR)</a:t>
                      </a:r>
                    </a:p>
                  </a:txBody>
                  <a:tcPr/>
                </a:tc>
                <a:extLst>
                  <a:ext uri="{0D108BD9-81ED-4DB2-BD59-A6C34878D82A}">
                    <a16:rowId xmlns:a16="http://schemas.microsoft.com/office/drawing/2014/main" val="1266565802"/>
                  </a:ext>
                </a:extLst>
              </a:tr>
              <a:tr h="370840">
                <a:tc>
                  <a:txBody>
                    <a:bodyPr/>
                    <a:lstStyle/>
                    <a:p>
                      <a:pPr marL="285750" indent="-285750" fontAlgn="base">
                        <a:buFont typeface="Arial" panose="020B0604020202020204" pitchFamily="34" charset="0"/>
                        <a:buChar char="•"/>
                      </a:pPr>
                      <a:r>
                        <a:rPr lang="en-GB" sz="1800" b="0" i="0" kern="1200" dirty="0">
                          <a:solidFill>
                            <a:schemeClr val="dk1"/>
                          </a:solidFill>
                          <a:effectLst/>
                          <a:latin typeface="+mn-lt"/>
                          <a:ea typeface="+mn-ea"/>
                          <a:cs typeface="+mn-cs"/>
                        </a:rPr>
                        <a:t>Eye/face protection (if there is a risk of spraying/splashing)</a:t>
                      </a:r>
                    </a:p>
                  </a:txBody>
                  <a:tcPr/>
                </a:tc>
                <a:extLst>
                  <a:ext uri="{0D108BD9-81ED-4DB2-BD59-A6C34878D82A}">
                    <a16:rowId xmlns:a16="http://schemas.microsoft.com/office/drawing/2014/main" val="1883793017"/>
                  </a:ext>
                </a:extLst>
              </a:tr>
            </a:tbl>
          </a:graphicData>
        </a:graphic>
      </p:graphicFrame>
      <p:graphicFrame>
        <p:nvGraphicFramePr>
          <p:cNvPr id="7" name="Table 6">
            <a:extLst>
              <a:ext uri="{FF2B5EF4-FFF2-40B4-BE49-F238E27FC236}">
                <a16:creationId xmlns:a16="http://schemas.microsoft.com/office/drawing/2014/main" id="{0E0DA696-23E7-43CC-2A6D-BC2081D403A0}"/>
              </a:ext>
            </a:extLst>
          </p:cNvPr>
          <p:cNvGraphicFramePr>
            <a:graphicFrameLocks noGrp="1"/>
          </p:cNvGraphicFramePr>
          <p:nvPr>
            <p:extLst>
              <p:ext uri="{D42A27DB-BD31-4B8C-83A1-F6EECF244321}">
                <p14:modId xmlns:p14="http://schemas.microsoft.com/office/powerpoint/2010/main" val="2565349288"/>
              </p:ext>
            </p:extLst>
          </p:nvPr>
        </p:nvGraphicFramePr>
        <p:xfrm>
          <a:off x="5916057" y="1505972"/>
          <a:ext cx="4638102" cy="3253176"/>
        </p:xfrm>
        <a:graphic>
          <a:graphicData uri="http://schemas.openxmlformats.org/drawingml/2006/table">
            <a:tbl>
              <a:tblPr firstRow="1" bandRow="1">
                <a:tableStyleId>{21E4AEA4-8DFA-4A89-87EB-49C32662AFE0}</a:tableStyleId>
              </a:tblPr>
              <a:tblGrid>
                <a:gridCol w="4638102">
                  <a:extLst>
                    <a:ext uri="{9D8B030D-6E8A-4147-A177-3AD203B41FA5}">
                      <a16:colId xmlns:a16="http://schemas.microsoft.com/office/drawing/2014/main" val="1779657237"/>
                    </a:ext>
                  </a:extLst>
                </a:gridCol>
              </a:tblGrid>
              <a:tr h="522057">
                <a:tc>
                  <a:txBody>
                    <a:bodyPr/>
                    <a:lstStyle/>
                    <a:p>
                      <a:r>
                        <a:rPr lang="en-GB" sz="1800" b="0" i="0" kern="1200" dirty="0">
                          <a:solidFill>
                            <a:schemeClr val="lt1"/>
                          </a:solidFill>
                          <a:effectLst/>
                          <a:latin typeface="+mn-lt"/>
                          <a:ea typeface="+mn-ea"/>
                          <a:cs typeface="+mn-cs"/>
                        </a:rPr>
                        <a:t>If the individual has respiratory symptoms or extensive lesions/deteriorating condition a higher level of PPE is required.</a:t>
                      </a:r>
                      <a:endParaRPr lang="en-GB" dirty="0"/>
                    </a:p>
                  </a:txBody>
                  <a:tcPr/>
                </a:tc>
                <a:extLst>
                  <a:ext uri="{0D108BD9-81ED-4DB2-BD59-A6C34878D82A}">
                    <a16:rowId xmlns:a16="http://schemas.microsoft.com/office/drawing/2014/main" val="927340692"/>
                  </a:ext>
                </a:extLst>
              </a:tr>
              <a:tr h="52930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i="0" kern="1200" dirty="0">
                          <a:solidFill>
                            <a:schemeClr val="dk1"/>
                          </a:solidFill>
                          <a:effectLst/>
                          <a:latin typeface="+mn-lt"/>
                          <a:ea typeface="+mn-ea"/>
                          <a:cs typeface="+mn-cs"/>
                        </a:rPr>
                        <a:t>Single pair of disposable gloves</a:t>
                      </a:r>
                    </a:p>
                  </a:txBody>
                  <a:tcPr/>
                </a:tc>
                <a:extLst>
                  <a:ext uri="{0D108BD9-81ED-4DB2-BD59-A6C34878D82A}">
                    <a16:rowId xmlns:a16="http://schemas.microsoft.com/office/drawing/2014/main" val="3611753841"/>
                  </a:ext>
                </a:extLst>
              </a:tr>
              <a:tr h="52930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i="0" kern="1200" dirty="0">
                          <a:solidFill>
                            <a:schemeClr val="dk1"/>
                          </a:solidFill>
                          <a:effectLst/>
                          <a:latin typeface="+mn-lt"/>
                          <a:ea typeface="+mn-ea"/>
                          <a:cs typeface="+mn-cs"/>
                        </a:rPr>
                        <a:t>Disposable, long-sleeved, fluid-resistant gown</a:t>
                      </a:r>
                    </a:p>
                  </a:txBody>
                  <a:tcPr/>
                </a:tc>
                <a:extLst>
                  <a:ext uri="{0D108BD9-81ED-4DB2-BD59-A6C34878D82A}">
                    <a16:rowId xmlns:a16="http://schemas.microsoft.com/office/drawing/2014/main" val="3769373709"/>
                  </a:ext>
                </a:extLst>
              </a:tr>
              <a:tr h="52930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i="0" kern="1200" dirty="0">
                          <a:solidFill>
                            <a:schemeClr val="dk1"/>
                          </a:solidFill>
                          <a:effectLst/>
                          <a:latin typeface="+mn-lt"/>
                          <a:ea typeface="+mn-ea"/>
                          <a:cs typeface="+mn-cs"/>
                        </a:rPr>
                        <a:t>Eye/face protection (full face visor)</a:t>
                      </a:r>
                    </a:p>
                  </a:txBody>
                  <a:tcPr/>
                </a:tc>
                <a:extLst>
                  <a:ext uri="{0D108BD9-81ED-4DB2-BD59-A6C34878D82A}">
                    <a16:rowId xmlns:a16="http://schemas.microsoft.com/office/drawing/2014/main" val="3207280485"/>
                  </a:ext>
                </a:extLst>
              </a:tr>
              <a:tr h="529308">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i="0" kern="1200" dirty="0">
                          <a:solidFill>
                            <a:schemeClr val="dk1"/>
                          </a:solidFill>
                          <a:effectLst/>
                          <a:latin typeface="+mn-lt"/>
                          <a:ea typeface="+mn-ea"/>
                          <a:cs typeface="+mn-cs"/>
                        </a:rPr>
                        <a:t>FFP3 respirator (fit-tested and fit-checked)</a:t>
                      </a:r>
                    </a:p>
                  </a:txBody>
                  <a:tcPr/>
                </a:tc>
                <a:extLst>
                  <a:ext uri="{0D108BD9-81ED-4DB2-BD59-A6C34878D82A}">
                    <a16:rowId xmlns:a16="http://schemas.microsoft.com/office/drawing/2014/main" val="544195182"/>
                  </a:ext>
                </a:extLst>
              </a:tr>
            </a:tbl>
          </a:graphicData>
        </a:graphic>
      </p:graphicFrame>
      <p:sp>
        <p:nvSpPr>
          <p:cNvPr id="3" name="TextBox 2">
            <a:extLst>
              <a:ext uri="{FF2B5EF4-FFF2-40B4-BE49-F238E27FC236}">
                <a16:creationId xmlns:a16="http://schemas.microsoft.com/office/drawing/2014/main" id="{3F7071F1-CBDE-DA34-C837-F495F510DBEC}"/>
              </a:ext>
            </a:extLst>
          </p:cNvPr>
          <p:cNvSpPr txBox="1"/>
          <p:nvPr/>
        </p:nvSpPr>
        <p:spPr>
          <a:xfrm>
            <a:off x="800340" y="5492454"/>
            <a:ext cx="9070773" cy="369332"/>
          </a:xfrm>
          <a:prstGeom prst="rect">
            <a:avLst/>
          </a:prstGeom>
          <a:solidFill>
            <a:schemeClr val="accent2"/>
          </a:solidFill>
          <a:ln w="25400">
            <a:solidFill>
              <a:schemeClr val="accent2"/>
            </a:solidFill>
          </a:ln>
        </p:spPr>
        <p:txBody>
          <a:bodyPr wrap="square" rtlCol="0">
            <a:spAutoFit/>
          </a:bodyPr>
          <a:lstStyle/>
          <a:p>
            <a:r>
              <a:rPr lang="en-GB" b="0" i="0" dirty="0">
                <a:solidFill>
                  <a:schemeClr val="bg1"/>
                </a:solidFill>
                <a:effectLst/>
                <a:latin typeface="-apple-system"/>
              </a:rPr>
              <a:t>Guidance for safe donning and doffing of airborne PPE is available in </a:t>
            </a:r>
            <a:r>
              <a:rPr lang="en-GB" b="0" i="0" u="sng" dirty="0">
                <a:solidFill>
                  <a:schemeClr val="bg1"/>
                </a:solidFill>
                <a:effectLst/>
                <a:latin typeface="-apple-system"/>
                <a:hlinkClick r:id="rId2">
                  <a:extLst>
                    <a:ext uri="{A12FA001-AC4F-418D-AE19-62706E023703}">
                      <ahyp:hlinkClr xmlns:ahyp="http://schemas.microsoft.com/office/drawing/2018/hyperlinkcolor" val="tx"/>
                    </a:ext>
                  </a:extLst>
                </a:hlinkClick>
              </a:rPr>
              <a:t>appendix 6 of the NIPCM</a:t>
            </a:r>
            <a:r>
              <a:rPr lang="en-GB" b="0" i="0" dirty="0">
                <a:solidFill>
                  <a:schemeClr val="bg1"/>
                </a:solidFill>
                <a:effectLst/>
                <a:latin typeface="-apple-system"/>
              </a:rPr>
              <a:t>.</a:t>
            </a:r>
            <a:endParaRPr lang="en-GB" dirty="0">
              <a:solidFill>
                <a:schemeClr val="bg1"/>
              </a:solidFill>
            </a:endParaRPr>
          </a:p>
        </p:txBody>
      </p:sp>
    </p:spTree>
    <p:extLst>
      <p:ext uri="{BB962C8B-B14F-4D97-AF65-F5344CB8AC3E}">
        <p14:creationId xmlns:p14="http://schemas.microsoft.com/office/powerpoint/2010/main" val="4230405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E2011-17FA-9194-E390-4F8CC359182A}"/>
              </a:ext>
            </a:extLst>
          </p:cNvPr>
          <p:cNvSpPr>
            <a:spLocks noGrp="1"/>
          </p:cNvSpPr>
          <p:nvPr>
            <p:ph type="title"/>
          </p:nvPr>
        </p:nvSpPr>
        <p:spPr>
          <a:xfrm>
            <a:off x="453309" y="363188"/>
            <a:ext cx="11285380" cy="2243691"/>
          </a:xfrm>
        </p:spPr>
        <p:txBody>
          <a:bodyPr/>
          <a:lstStyle/>
          <a:p>
            <a:r>
              <a:rPr lang="en-GB" dirty="0"/>
              <a:t>PPE for clinically suspected and confirmed             </a:t>
            </a:r>
            <a:r>
              <a:rPr lang="en-GB" b="1" dirty="0"/>
              <a:t>mpox clade I in primary care </a:t>
            </a:r>
            <a:br>
              <a:rPr lang="en-GB" dirty="0"/>
            </a:br>
            <a:br>
              <a:rPr lang="en-GB" sz="1800" b="1" i="0" dirty="0">
                <a:solidFill>
                  <a:srgbClr val="202A30"/>
                </a:solidFill>
                <a:effectLst/>
                <a:highlight>
                  <a:srgbClr val="FFFFFF"/>
                </a:highlight>
                <a:latin typeface="-apple-system"/>
              </a:rPr>
            </a:br>
            <a:br>
              <a:rPr lang="en-GB" b="1" i="0" dirty="0">
                <a:solidFill>
                  <a:srgbClr val="003087"/>
                </a:solidFill>
                <a:effectLst/>
                <a:highlight>
                  <a:srgbClr val="FFFFFF"/>
                </a:highlight>
                <a:latin typeface="-apple-system"/>
              </a:rPr>
            </a:br>
            <a:endParaRPr lang="en-GB" dirty="0"/>
          </a:p>
        </p:txBody>
      </p:sp>
      <p:sp>
        <p:nvSpPr>
          <p:cNvPr id="6" name="TextBox 5">
            <a:extLst>
              <a:ext uri="{FF2B5EF4-FFF2-40B4-BE49-F238E27FC236}">
                <a16:creationId xmlns:a16="http://schemas.microsoft.com/office/drawing/2014/main" id="{571F6FF3-1313-612D-81F3-13CA23166B03}"/>
              </a:ext>
            </a:extLst>
          </p:cNvPr>
          <p:cNvSpPr txBox="1"/>
          <p:nvPr/>
        </p:nvSpPr>
        <p:spPr>
          <a:xfrm>
            <a:off x="6751721" y="1483494"/>
            <a:ext cx="4266799" cy="3170099"/>
          </a:xfrm>
          <a:prstGeom prst="rect">
            <a:avLst/>
          </a:prstGeom>
          <a:solidFill>
            <a:schemeClr val="accent1"/>
          </a:solidFill>
        </p:spPr>
        <p:txBody>
          <a:bodyPr wrap="square" rtlCol="0">
            <a:spAutoFit/>
          </a:bodyPr>
          <a:lstStyle/>
          <a:p>
            <a:r>
              <a:rPr lang="en-GB" sz="2000" dirty="0">
                <a:solidFill>
                  <a:schemeClr val="bg1"/>
                </a:solidFill>
              </a:rPr>
              <a:t>As per:</a:t>
            </a:r>
          </a:p>
          <a:p>
            <a:r>
              <a:rPr lang="en-GB" sz="2000" dirty="0">
                <a:solidFill>
                  <a:schemeClr val="bg1"/>
                </a:solidFill>
                <a:hlinkClick r:id="rId3">
                  <a:extLst>
                    <a:ext uri="{A12FA001-AC4F-418D-AE19-62706E023703}">
                      <ahyp:hlinkClr xmlns:ahyp="http://schemas.microsoft.com/office/drawing/2018/hyperlinkcolor" val="tx"/>
                    </a:ext>
                  </a:extLst>
                </a:hlinkClick>
              </a:rPr>
              <a:t>‘Infection prevention and control measures for clinically suspected and confirmed cases of mpox in healthcare settings’ </a:t>
            </a:r>
            <a:r>
              <a:rPr lang="en-GB" sz="2000" dirty="0">
                <a:solidFill>
                  <a:schemeClr val="bg1"/>
                </a:solidFill>
              </a:rPr>
              <a:t> </a:t>
            </a:r>
          </a:p>
          <a:p>
            <a:r>
              <a:rPr lang="en-GB" sz="2000" dirty="0">
                <a:solidFill>
                  <a:schemeClr val="bg1"/>
                </a:solidFill>
              </a:rPr>
              <a:t>and </a:t>
            </a:r>
          </a:p>
          <a:p>
            <a:r>
              <a:rPr lang="en-GB" sz="2000" dirty="0">
                <a:solidFill>
                  <a:schemeClr val="bg1"/>
                </a:solidFill>
                <a:hlinkClick r:id="rId4">
                  <a:extLst>
                    <a:ext uri="{A12FA001-AC4F-418D-AE19-62706E023703}">
                      <ahyp:hlinkClr xmlns:ahyp="http://schemas.microsoft.com/office/drawing/2018/hyperlinkcolor" val="tx"/>
                    </a:ext>
                  </a:extLst>
                </a:hlinkClick>
              </a:rPr>
              <a:t>Appendix 5b of the National Infection Prevention and Control Manual</a:t>
            </a:r>
            <a:r>
              <a:rPr lang="en-GB" sz="2000" dirty="0">
                <a:solidFill>
                  <a:schemeClr val="bg1"/>
                </a:solidFill>
              </a:rPr>
              <a:t> </a:t>
            </a:r>
          </a:p>
          <a:p>
            <a:endParaRPr lang="en-GB" sz="2000" dirty="0">
              <a:solidFill>
                <a:schemeClr val="bg1"/>
              </a:solidFill>
            </a:endParaRPr>
          </a:p>
        </p:txBody>
      </p:sp>
      <p:graphicFrame>
        <p:nvGraphicFramePr>
          <p:cNvPr id="7" name="Table 6">
            <a:extLst>
              <a:ext uri="{FF2B5EF4-FFF2-40B4-BE49-F238E27FC236}">
                <a16:creationId xmlns:a16="http://schemas.microsoft.com/office/drawing/2014/main" id="{0E0DA696-23E7-43CC-2A6D-BC2081D403A0}"/>
              </a:ext>
            </a:extLst>
          </p:cNvPr>
          <p:cNvGraphicFramePr>
            <a:graphicFrameLocks noGrp="1"/>
          </p:cNvGraphicFramePr>
          <p:nvPr>
            <p:extLst>
              <p:ext uri="{D42A27DB-BD31-4B8C-83A1-F6EECF244321}">
                <p14:modId xmlns:p14="http://schemas.microsoft.com/office/powerpoint/2010/main" val="179723692"/>
              </p:ext>
            </p:extLst>
          </p:nvPr>
        </p:nvGraphicFramePr>
        <p:xfrm>
          <a:off x="689930" y="1485033"/>
          <a:ext cx="5825170" cy="3544167"/>
        </p:xfrm>
        <a:graphic>
          <a:graphicData uri="http://schemas.openxmlformats.org/drawingml/2006/table">
            <a:tbl>
              <a:tblPr firstRow="1" bandRow="1">
                <a:tableStyleId>{21E4AEA4-8DFA-4A89-87EB-49C32662AFE0}</a:tableStyleId>
              </a:tblPr>
              <a:tblGrid>
                <a:gridCol w="5825170">
                  <a:extLst>
                    <a:ext uri="{9D8B030D-6E8A-4147-A177-3AD203B41FA5}">
                      <a16:colId xmlns:a16="http://schemas.microsoft.com/office/drawing/2014/main" val="1779657237"/>
                    </a:ext>
                  </a:extLst>
                </a:gridCol>
              </a:tblGrid>
              <a:tr h="622646">
                <a:tc>
                  <a:txBody>
                    <a:bodyPr/>
                    <a:lstStyle/>
                    <a:p>
                      <a:r>
                        <a:rPr lang="en-GB" dirty="0"/>
                        <a:t>Airborne PPE </a:t>
                      </a:r>
                    </a:p>
                  </a:txBody>
                  <a:tcPr/>
                </a:tc>
                <a:extLst>
                  <a:ext uri="{0D108BD9-81ED-4DB2-BD59-A6C34878D82A}">
                    <a16:rowId xmlns:a16="http://schemas.microsoft.com/office/drawing/2014/main" val="927340692"/>
                  </a:ext>
                </a:extLst>
              </a:tr>
              <a:tr h="631294">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i="0" kern="1200" dirty="0">
                          <a:solidFill>
                            <a:schemeClr val="dk1"/>
                          </a:solidFill>
                          <a:effectLst/>
                          <a:latin typeface="+mn-lt"/>
                          <a:ea typeface="+mn-ea"/>
                          <a:cs typeface="+mn-cs"/>
                        </a:rPr>
                        <a:t>Single pair of disposable gloves</a:t>
                      </a:r>
                    </a:p>
                  </a:txBody>
                  <a:tcPr/>
                </a:tc>
                <a:extLst>
                  <a:ext uri="{0D108BD9-81ED-4DB2-BD59-A6C34878D82A}">
                    <a16:rowId xmlns:a16="http://schemas.microsoft.com/office/drawing/2014/main" val="3611753841"/>
                  </a:ext>
                </a:extLst>
              </a:tr>
              <a:tr h="763409">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i="0" kern="1200" dirty="0">
                          <a:solidFill>
                            <a:schemeClr val="dk1"/>
                          </a:solidFill>
                          <a:effectLst/>
                          <a:latin typeface="+mn-lt"/>
                          <a:ea typeface="+mn-ea"/>
                          <a:cs typeface="+mn-cs"/>
                        </a:rPr>
                        <a:t>Disposable, long-sleeved, fluid-resistant gown</a:t>
                      </a:r>
                    </a:p>
                  </a:txBody>
                  <a:tcPr/>
                </a:tc>
                <a:extLst>
                  <a:ext uri="{0D108BD9-81ED-4DB2-BD59-A6C34878D82A}">
                    <a16:rowId xmlns:a16="http://schemas.microsoft.com/office/drawing/2014/main" val="3769373709"/>
                  </a:ext>
                </a:extLst>
              </a:tr>
              <a:tr h="763409">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i="0" kern="1200" dirty="0">
                          <a:solidFill>
                            <a:schemeClr val="dk1"/>
                          </a:solidFill>
                          <a:effectLst/>
                          <a:latin typeface="+mn-lt"/>
                          <a:ea typeface="+mn-ea"/>
                          <a:cs typeface="+mn-cs"/>
                        </a:rPr>
                        <a:t>Eye/face protection (full face visor)</a:t>
                      </a:r>
                    </a:p>
                  </a:txBody>
                  <a:tcPr/>
                </a:tc>
                <a:extLst>
                  <a:ext uri="{0D108BD9-81ED-4DB2-BD59-A6C34878D82A}">
                    <a16:rowId xmlns:a16="http://schemas.microsoft.com/office/drawing/2014/main" val="3207280485"/>
                  </a:ext>
                </a:extLst>
              </a:tr>
              <a:tr h="763409">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i="0" kern="1200" dirty="0">
                          <a:solidFill>
                            <a:schemeClr val="dk1"/>
                          </a:solidFill>
                          <a:effectLst/>
                          <a:latin typeface="+mn-lt"/>
                          <a:ea typeface="+mn-ea"/>
                          <a:cs typeface="+mn-cs"/>
                        </a:rPr>
                        <a:t>FFP3 respirator (fit-tested and fit-checked)</a:t>
                      </a:r>
                    </a:p>
                  </a:txBody>
                  <a:tcPr/>
                </a:tc>
                <a:extLst>
                  <a:ext uri="{0D108BD9-81ED-4DB2-BD59-A6C34878D82A}">
                    <a16:rowId xmlns:a16="http://schemas.microsoft.com/office/drawing/2014/main" val="544195182"/>
                  </a:ext>
                </a:extLst>
              </a:tr>
            </a:tbl>
          </a:graphicData>
        </a:graphic>
      </p:graphicFrame>
      <p:sp>
        <p:nvSpPr>
          <p:cNvPr id="3" name="TextBox 2">
            <a:extLst>
              <a:ext uri="{FF2B5EF4-FFF2-40B4-BE49-F238E27FC236}">
                <a16:creationId xmlns:a16="http://schemas.microsoft.com/office/drawing/2014/main" id="{C7EEA039-8EE9-33F9-0FE0-D82DC6B1BA87}"/>
              </a:ext>
            </a:extLst>
          </p:cNvPr>
          <p:cNvSpPr txBox="1"/>
          <p:nvPr/>
        </p:nvSpPr>
        <p:spPr>
          <a:xfrm>
            <a:off x="689931" y="5294483"/>
            <a:ext cx="10328590" cy="1200329"/>
          </a:xfrm>
          <a:prstGeom prst="rect">
            <a:avLst/>
          </a:prstGeom>
          <a:solidFill>
            <a:srgbClr val="283A96"/>
          </a:solidFill>
        </p:spPr>
        <p:txBody>
          <a:bodyPr wrap="square" rtlCol="0">
            <a:spAutoFit/>
          </a:bodyPr>
          <a:lstStyle/>
          <a:p>
            <a:pPr algn="l" fontAlgn="base"/>
            <a:r>
              <a:rPr lang="en-GB" b="1" i="0" dirty="0">
                <a:solidFill>
                  <a:schemeClr val="bg1"/>
                </a:solidFill>
                <a:effectLst/>
                <a:latin typeface="-apple-system"/>
              </a:rPr>
              <a:t>To note:</a:t>
            </a:r>
          </a:p>
          <a:p>
            <a:pPr algn="l" fontAlgn="base"/>
            <a:r>
              <a:rPr lang="en-GB" dirty="0">
                <a:solidFill>
                  <a:schemeClr val="bg1"/>
                </a:solidFill>
                <a:latin typeface="-apple-system"/>
              </a:rPr>
              <a:t>The requirements for suitable and adequate PPE in the ambulance service may differ due to the settings and conditions in which they operate.</a:t>
            </a:r>
          </a:p>
          <a:p>
            <a:r>
              <a:rPr lang="en-GB" dirty="0">
                <a:solidFill>
                  <a:schemeClr val="bg1"/>
                </a:solidFill>
                <a:latin typeface="-apple-system"/>
              </a:rPr>
              <a:t>i.e. Paramedics may be wearing different PPE to primary care for transfer. </a:t>
            </a:r>
          </a:p>
        </p:txBody>
      </p:sp>
    </p:spTree>
    <p:extLst>
      <p:ext uri="{BB962C8B-B14F-4D97-AF65-F5344CB8AC3E}">
        <p14:creationId xmlns:p14="http://schemas.microsoft.com/office/powerpoint/2010/main" val="4124148927"/>
      </p:ext>
    </p:extLst>
  </p:cSld>
  <p:clrMapOvr>
    <a:masterClrMapping/>
  </p:clrMapOvr>
  <p:extLst>
    <p:ext uri="{6950BFC3-D8DA-4A85-94F7-54DA5524770B}">
      <p188:commentRel xmlns:p188="http://schemas.microsoft.com/office/powerpoint/2018/8/main" r:id="rId2"/>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205BE-691B-4556-E214-62D35861ECE7}"/>
              </a:ext>
            </a:extLst>
          </p:cNvPr>
          <p:cNvSpPr>
            <a:spLocks noGrp="1"/>
          </p:cNvSpPr>
          <p:nvPr>
            <p:ph type="title"/>
          </p:nvPr>
        </p:nvSpPr>
        <p:spPr/>
        <p:txBody>
          <a:bodyPr/>
          <a:lstStyle/>
          <a:p>
            <a:r>
              <a:rPr lang="en-GB" dirty="0"/>
              <a:t>Environmental decontamination </a:t>
            </a:r>
          </a:p>
        </p:txBody>
      </p:sp>
      <p:graphicFrame>
        <p:nvGraphicFramePr>
          <p:cNvPr id="9" name="Diagram 8">
            <a:extLst>
              <a:ext uri="{FF2B5EF4-FFF2-40B4-BE49-F238E27FC236}">
                <a16:creationId xmlns:a16="http://schemas.microsoft.com/office/drawing/2014/main" id="{23578DBA-FCFD-7571-DCCF-B1CA3BB22F45}"/>
              </a:ext>
            </a:extLst>
          </p:cNvPr>
          <p:cNvGraphicFramePr/>
          <p:nvPr>
            <p:extLst>
              <p:ext uri="{D42A27DB-BD31-4B8C-83A1-F6EECF244321}">
                <p14:modId xmlns:p14="http://schemas.microsoft.com/office/powerpoint/2010/main" val="1971356554"/>
              </p:ext>
            </p:extLst>
          </p:nvPr>
        </p:nvGraphicFramePr>
        <p:xfrm>
          <a:off x="577772" y="978790"/>
          <a:ext cx="9939467" cy="55158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2BDEC385-C84D-292E-F670-43BB757F1851}"/>
              </a:ext>
            </a:extLst>
          </p:cNvPr>
          <p:cNvSpPr txBox="1"/>
          <p:nvPr/>
        </p:nvSpPr>
        <p:spPr>
          <a:xfrm>
            <a:off x="1166835" y="2949099"/>
            <a:ext cx="9350404" cy="923330"/>
          </a:xfrm>
          <a:prstGeom prst="rect">
            <a:avLst/>
          </a:prstGeom>
          <a:solidFill>
            <a:schemeClr val="accent1"/>
          </a:solidFill>
        </p:spPr>
        <p:txBody>
          <a:bodyPr wrap="square" rtlCol="0">
            <a:spAutoFit/>
          </a:bodyPr>
          <a:lstStyle/>
          <a:p>
            <a:r>
              <a:rPr lang="en-GB" b="0" i="0" dirty="0">
                <a:solidFill>
                  <a:schemeClr val="bg1"/>
                </a:solidFill>
                <a:effectLst/>
                <a:latin typeface="-apple-system"/>
              </a:rPr>
              <a:t>Staff responsible for decontamination of healthcare environments where clinically suspected or confirmed mpox cases are managed must be properly trained in the correct use of all products and the necessary personal protective equipment</a:t>
            </a:r>
            <a:endParaRPr lang="en-GB" dirty="0">
              <a:solidFill>
                <a:schemeClr val="bg1"/>
              </a:solidFill>
            </a:endParaRPr>
          </a:p>
        </p:txBody>
      </p:sp>
    </p:spTree>
    <p:extLst>
      <p:ext uri="{BB962C8B-B14F-4D97-AF65-F5344CB8AC3E}">
        <p14:creationId xmlns:p14="http://schemas.microsoft.com/office/powerpoint/2010/main" val="3364469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012AC-0346-EC76-6F00-C6A5D5C83BEE}"/>
              </a:ext>
            </a:extLst>
          </p:cNvPr>
          <p:cNvSpPr>
            <a:spLocks noGrp="1"/>
          </p:cNvSpPr>
          <p:nvPr>
            <p:ph type="title"/>
          </p:nvPr>
        </p:nvSpPr>
        <p:spPr/>
        <p:txBody>
          <a:bodyPr/>
          <a:lstStyle/>
          <a:p>
            <a:r>
              <a:rPr lang="en-GB" dirty="0"/>
              <a:t>Checklist to consider </a:t>
            </a:r>
          </a:p>
        </p:txBody>
      </p:sp>
      <p:sp>
        <p:nvSpPr>
          <p:cNvPr id="3" name="Content Placeholder 2">
            <a:extLst>
              <a:ext uri="{FF2B5EF4-FFF2-40B4-BE49-F238E27FC236}">
                <a16:creationId xmlns:a16="http://schemas.microsoft.com/office/drawing/2014/main" id="{0D133F59-5C3D-78B4-FF42-EEE747F13BAE}"/>
              </a:ext>
            </a:extLst>
          </p:cNvPr>
          <p:cNvSpPr>
            <a:spLocks noGrp="1"/>
          </p:cNvSpPr>
          <p:nvPr>
            <p:ph sz="quarter" idx="13"/>
          </p:nvPr>
        </p:nvSpPr>
        <p:spPr>
          <a:xfrm>
            <a:off x="454608" y="1259541"/>
            <a:ext cx="10540226" cy="4338918"/>
          </a:xfrm>
        </p:spPr>
        <p:txBody>
          <a:bodyPr/>
          <a:lstStyle/>
          <a:p>
            <a:pPr>
              <a:buFont typeface="Wingdings" panose="05000000000000000000" pitchFamily="2" charset="2"/>
              <a:buChar char="q"/>
            </a:pPr>
            <a:r>
              <a:rPr lang="en-GB" dirty="0"/>
              <a:t>Staff aware of operational case definition</a:t>
            </a:r>
          </a:p>
          <a:p>
            <a:pPr>
              <a:buFont typeface="Wingdings" panose="05000000000000000000" pitchFamily="2" charset="2"/>
              <a:buChar char="q"/>
            </a:pPr>
            <a:r>
              <a:rPr lang="en-GB" dirty="0"/>
              <a:t>Identified area to isolate the patient </a:t>
            </a:r>
          </a:p>
          <a:p>
            <a:pPr>
              <a:buFont typeface="Wingdings" panose="05000000000000000000" pitchFamily="2" charset="2"/>
              <a:buChar char="q"/>
            </a:pPr>
            <a:r>
              <a:rPr lang="en-GB" dirty="0"/>
              <a:t>Staff have access to/are trained to use correct PPE </a:t>
            </a:r>
          </a:p>
          <a:p>
            <a:pPr>
              <a:buFont typeface="Wingdings" panose="05000000000000000000" pitchFamily="2" charset="2"/>
              <a:buChar char="q"/>
            </a:pPr>
            <a:r>
              <a:rPr lang="en-GB" dirty="0"/>
              <a:t>Staff are aware of who to contact from IFS/ HPT   </a:t>
            </a:r>
          </a:p>
          <a:p>
            <a:pPr>
              <a:buFont typeface="Wingdings" panose="05000000000000000000" pitchFamily="2" charset="2"/>
              <a:buChar char="q"/>
            </a:pPr>
            <a:r>
              <a:rPr lang="en-GB" dirty="0"/>
              <a:t>Assess patient’s ability to self-transfer to hospital if needed.</a:t>
            </a:r>
          </a:p>
          <a:p>
            <a:pPr>
              <a:buFont typeface="Wingdings" panose="05000000000000000000" pitchFamily="2" charset="2"/>
              <a:buChar char="q"/>
            </a:pPr>
            <a:r>
              <a:rPr lang="en-GB" dirty="0"/>
              <a:t>Clear and advance communication with receiving department  </a:t>
            </a:r>
          </a:p>
          <a:p>
            <a:pPr>
              <a:buFont typeface="Wingdings" panose="05000000000000000000" pitchFamily="2" charset="2"/>
              <a:buChar char="q"/>
            </a:pPr>
            <a:r>
              <a:rPr lang="en-GB" dirty="0"/>
              <a:t>Environmental decontamination and waste management </a:t>
            </a:r>
          </a:p>
        </p:txBody>
      </p:sp>
    </p:spTree>
    <p:extLst>
      <p:ext uri="{BB962C8B-B14F-4D97-AF65-F5344CB8AC3E}">
        <p14:creationId xmlns:p14="http://schemas.microsoft.com/office/powerpoint/2010/main" val="2068624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C0BCC-38C5-9BE2-5A6C-74BD0810ECA8}"/>
              </a:ext>
            </a:extLst>
          </p:cNvPr>
          <p:cNvSpPr>
            <a:spLocks noGrp="1"/>
          </p:cNvSpPr>
          <p:nvPr>
            <p:ph type="title"/>
          </p:nvPr>
        </p:nvSpPr>
        <p:spPr/>
        <p:txBody>
          <a:bodyPr/>
          <a:lstStyle/>
          <a:p>
            <a:r>
              <a:rPr lang="en-GB" dirty="0"/>
              <a:t>Aims and objectives </a:t>
            </a:r>
          </a:p>
        </p:txBody>
      </p:sp>
      <p:sp>
        <p:nvSpPr>
          <p:cNvPr id="3" name="Content Placeholder 2">
            <a:extLst>
              <a:ext uri="{FF2B5EF4-FFF2-40B4-BE49-F238E27FC236}">
                <a16:creationId xmlns:a16="http://schemas.microsoft.com/office/drawing/2014/main" id="{9541072C-ECE3-90FD-3D73-CA40E1A61F93}"/>
              </a:ext>
            </a:extLst>
          </p:cNvPr>
          <p:cNvSpPr>
            <a:spLocks noGrp="1"/>
          </p:cNvSpPr>
          <p:nvPr>
            <p:ph sz="quarter" idx="13"/>
          </p:nvPr>
        </p:nvSpPr>
        <p:spPr/>
        <p:txBody>
          <a:bodyPr/>
          <a:lstStyle/>
          <a:p>
            <a:r>
              <a:rPr lang="en-GB" dirty="0"/>
              <a:t>Background</a:t>
            </a:r>
          </a:p>
          <a:p>
            <a:r>
              <a:rPr lang="en-GB" dirty="0"/>
              <a:t>Clinical features </a:t>
            </a:r>
          </a:p>
          <a:p>
            <a:r>
              <a:rPr lang="en-GB" dirty="0"/>
              <a:t>Operational case definition</a:t>
            </a:r>
          </a:p>
          <a:p>
            <a:r>
              <a:rPr lang="en-GB" dirty="0"/>
              <a:t>Public health considerations </a:t>
            </a:r>
          </a:p>
          <a:p>
            <a:r>
              <a:rPr lang="en-GB" dirty="0"/>
              <a:t>Management guidance </a:t>
            </a:r>
          </a:p>
          <a:p>
            <a:r>
              <a:rPr lang="en-GB" dirty="0"/>
              <a:t>PPE guidance </a:t>
            </a:r>
          </a:p>
          <a:p>
            <a:r>
              <a:rPr lang="en-GB" dirty="0"/>
              <a:t>Environmental decontamination</a:t>
            </a:r>
          </a:p>
          <a:p>
            <a:r>
              <a:rPr lang="en-GB" dirty="0"/>
              <a:t>Checklist  </a:t>
            </a:r>
          </a:p>
        </p:txBody>
      </p:sp>
      <p:pic>
        <p:nvPicPr>
          <p:cNvPr id="6" name="Picture 5">
            <a:extLst>
              <a:ext uri="{FF2B5EF4-FFF2-40B4-BE49-F238E27FC236}">
                <a16:creationId xmlns:a16="http://schemas.microsoft.com/office/drawing/2014/main" id="{3EF889ED-6999-1659-6571-1A3C7ED94DD8}"/>
              </a:ext>
            </a:extLst>
          </p:cNvPr>
          <p:cNvPicPr>
            <a:picLocks noChangeAspect="1"/>
          </p:cNvPicPr>
          <p:nvPr/>
        </p:nvPicPr>
        <p:blipFill>
          <a:blip r:embed="rId2"/>
          <a:stretch>
            <a:fillRect/>
          </a:stretch>
        </p:blipFill>
        <p:spPr>
          <a:xfrm>
            <a:off x="6360982" y="1409444"/>
            <a:ext cx="5129612" cy="4417615"/>
          </a:xfrm>
          <a:prstGeom prst="rect">
            <a:avLst/>
          </a:prstGeom>
        </p:spPr>
      </p:pic>
    </p:spTree>
    <p:extLst>
      <p:ext uri="{BB962C8B-B14F-4D97-AF65-F5344CB8AC3E}">
        <p14:creationId xmlns:p14="http://schemas.microsoft.com/office/powerpoint/2010/main" val="36911835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42DF1-E0A7-FE89-B575-C3D8A7735B49}"/>
              </a:ext>
            </a:extLst>
          </p:cNvPr>
          <p:cNvSpPr>
            <a:spLocks noGrp="1"/>
          </p:cNvSpPr>
          <p:nvPr>
            <p:ph type="title"/>
          </p:nvPr>
        </p:nvSpPr>
        <p:spPr/>
        <p:txBody>
          <a:bodyPr/>
          <a:lstStyle/>
          <a:p>
            <a:r>
              <a:rPr lang="en-GB" dirty="0"/>
              <a:t>Current published guidance </a:t>
            </a:r>
          </a:p>
        </p:txBody>
      </p:sp>
      <p:sp>
        <p:nvSpPr>
          <p:cNvPr id="3" name="Content Placeholder 2">
            <a:extLst>
              <a:ext uri="{FF2B5EF4-FFF2-40B4-BE49-F238E27FC236}">
                <a16:creationId xmlns:a16="http://schemas.microsoft.com/office/drawing/2014/main" id="{4453C296-5A75-DAB0-96A5-3AB1ADA07721}"/>
              </a:ext>
            </a:extLst>
          </p:cNvPr>
          <p:cNvSpPr>
            <a:spLocks noGrp="1"/>
          </p:cNvSpPr>
          <p:nvPr>
            <p:ph sz="quarter" idx="13"/>
          </p:nvPr>
        </p:nvSpPr>
        <p:spPr>
          <a:xfrm>
            <a:off x="454608" y="1488141"/>
            <a:ext cx="10571458" cy="4338918"/>
          </a:xfrm>
        </p:spPr>
        <p:txBody>
          <a:bodyPr/>
          <a:lstStyle/>
          <a:p>
            <a:r>
              <a:rPr lang="en-GB" dirty="0">
                <a:hlinkClick r:id="rId2"/>
              </a:rPr>
              <a:t>NHS England » NHS response to outbreak of Clade I mpox in Eastern and Central Africa</a:t>
            </a:r>
            <a:endParaRPr lang="en-GB" dirty="0">
              <a:hlinkClick r:id="rId3"/>
            </a:endParaRPr>
          </a:p>
          <a:p>
            <a:r>
              <a:rPr lang="en-GB" dirty="0">
                <a:hlinkClick r:id="rId3"/>
              </a:rPr>
              <a:t>Infection prevention and control measures for clinically suspected and confirmed cases of mpox in healthcare settings</a:t>
            </a:r>
            <a:endParaRPr lang="en-GB" dirty="0"/>
          </a:p>
          <a:p>
            <a:r>
              <a:rPr lang="en-GB" dirty="0">
                <a:hlinkClick r:id="rId4"/>
              </a:rPr>
              <a:t>Mpox patient pathway action cards (england.nhs.uk) last updated 25.10.24</a:t>
            </a:r>
            <a:endParaRPr lang="en-GB" dirty="0"/>
          </a:p>
          <a:p>
            <a:r>
              <a:rPr lang="en-GB" dirty="0">
                <a:hlinkClick r:id="rId5"/>
              </a:rPr>
              <a:t>Rare and Imported Pathogens Laboratory (RIPL) Specimen referral guidelines and service user manual</a:t>
            </a:r>
            <a:r>
              <a:rPr lang="en-GB" dirty="0"/>
              <a:t> </a:t>
            </a:r>
          </a:p>
          <a:p>
            <a:r>
              <a:rPr lang="en-GB" dirty="0">
                <a:hlinkClick r:id="rId6"/>
              </a:rPr>
              <a:t>Appendix 6: Donning and doffing respiratory personal protective equipment (PPE)</a:t>
            </a:r>
            <a:r>
              <a:rPr lang="en-GB" dirty="0"/>
              <a:t> </a:t>
            </a:r>
          </a:p>
        </p:txBody>
      </p:sp>
    </p:spTree>
    <p:extLst>
      <p:ext uri="{BB962C8B-B14F-4D97-AF65-F5344CB8AC3E}">
        <p14:creationId xmlns:p14="http://schemas.microsoft.com/office/powerpoint/2010/main" val="31650331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AC55F5A-D1C4-E69B-685E-D47A6136AED0}"/>
              </a:ext>
            </a:extLst>
          </p:cNvPr>
          <p:cNvSpPr>
            <a:spLocks noGrp="1"/>
          </p:cNvSpPr>
          <p:nvPr>
            <p:ph sz="quarter" idx="14"/>
          </p:nvPr>
        </p:nvSpPr>
        <p:spPr>
          <a:xfrm>
            <a:off x="717714" y="2816537"/>
            <a:ext cx="4118692" cy="778580"/>
          </a:xfrm>
        </p:spPr>
        <p:txBody>
          <a:bodyPr/>
          <a:lstStyle/>
          <a:p>
            <a:pPr marL="0" indent="0">
              <a:buNone/>
            </a:pPr>
            <a:r>
              <a:rPr lang="en-GB" sz="3600" dirty="0">
                <a:solidFill>
                  <a:schemeClr val="accent1"/>
                </a:solidFill>
              </a:rPr>
              <a:t>Any questions? </a:t>
            </a:r>
          </a:p>
        </p:txBody>
      </p:sp>
    </p:spTree>
    <p:extLst>
      <p:ext uri="{BB962C8B-B14F-4D97-AF65-F5344CB8AC3E}">
        <p14:creationId xmlns:p14="http://schemas.microsoft.com/office/powerpoint/2010/main" val="11787269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78441-C213-3252-818D-FC1BE3CD30B0}"/>
              </a:ext>
            </a:extLst>
          </p:cNvPr>
          <p:cNvSpPr>
            <a:spLocks noGrp="1"/>
          </p:cNvSpPr>
          <p:nvPr>
            <p:ph type="title"/>
          </p:nvPr>
        </p:nvSpPr>
        <p:spPr/>
        <p:txBody>
          <a:bodyPr/>
          <a:lstStyle/>
          <a:p>
            <a:r>
              <a:rPr lang="en-GB" dirty="0"/>
              <a:t>Background </a:t>
            </a:r>
          </a:p>
        </p:txBody>
      </p:sp>
      <p:graphicFrame>
        <p:nvGraphicFramePr>
          <p:cNvPr id="5" name="Diagram 4">
            <a:extLst>
              <a:ext uri="{FF2B5EF4-FFF2-40B4-BE49-F238E27FC236}">
                <a16:creationId xmlns:a16="http://schemas.microsoft.com/office/drawing/2014/main" id="{8EDC36B3-8980-F036-3C6B-B5CE648FC595}"/>
              </a:ext>
            </a:extLst>
          </p:cNvPr>
          <p:cNvGraphicFramePr/>
          <p:nvPr>
            <p:extLst>
              <p:ext uri="{D42A27DB-BD31-4B8C-83A1-F6EECF244321}">
                <p14:modId xmlns:p14="http://schemas.microsoft.com/office/powerpoint/2010/main" val="944708307"/>
              </p:ext>
            </p:extLst>
          </p:nvPr>
        </p:nvGraphicFramePr>
        <p:xfrm>
          <a:off x="621840" y="940003"/>
          <a:ext cx="10802651"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599465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4BCC2-23DE-E65A-B326-373E9A7AA655}"/>
              </a:ext>
            </a:extLst>
          </p:cNvPr>
          <p:cNvSpPr>
            <a:spLocks noGrp="1"/>
          </p:cNvSpPr>
          <p:nvPr>
            <p:ph type="title"/>
          </p:nvPr>
        </p:nvSpPr>
        <p:spPr/>
        <p:txBody>
          <a:bodyPr/>
          <a:lstStyle/>
          <a:p>
            <a:r>
              <a:rPr lang="en-GB" dirty="0"/>
              <a:t>Background</a:t>
            </a:r>
          </a:p>
        </p:txBody>
      </p:sp>
      <p:graphicFrame>
        <p:nvGraphicFramePr>
          <p:cNvPr id="5" name="Diagram 4">
            <a:extLst>
              <a:ext uri="{FF2B5EF4-FFF2-40B4-BE49-F238E27FC236}">
                <a16:creationId xmlns:a16="http://schemas.microsoft.com/office/drawing/2014/main" id="{C4B07704-A123-3F4D-7FDE-A8FAD0C1D54E}"/>
              </a:ext>
            </a:extLst>
          </p:cNvPr>
          <p:cNvGraphicFramePr/>
          <p:nvPr>
            <p:extLst>
              <p:ext uri="{D42A27DB-BD31-4B8C-83A1-F6EECF244321}">
                <p14:modId xmlns:p14="http://schemas.microsoft.com/office/powerpoint/2010/main" val="399365231"/>
              </p:ext>
            </p:extLst>
          </p:nvPr>
        </p:nvGraphicFramePr>
        <p:xfrm>
          <a:off x="375139" y="1066801"/>
          <a:ext cx="10093570" cy="34501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Table 6">
            <a:extLst>
              <a:ext uri="{FF2B5EF4-FFF2-40B4-BE49-F238E27FC236}">
                <a16:creationId xmlns:a16="http://schemas.microsoft.com/office/drawing/2014/main" id="{24BDA759-0555-B1A9-41E8-4FAA53ACFA5A}"/>
              </a:ext>
            </a:extLst>
          </p:cNvPr>
          <p:cNvGraphicFramePr>
            <a:graphicFrameLocks noGrp="1"/>
          </p:cNvGraphicFramePr>
          <p:nvPr>
            <p:extLst>
              <p:ext uri="{D42A27DB-BD31-4B8C-83A1-F6EECF244321}">
                <p14:modId xmlns:p14="http://schemas.microsoft.com/office/powerpoint/2010/main" val="2758365951"/>
              </p:ext>
            </p:extLst>
          </p:nvPr>
        </p:nvGraphicFramePr>
        <p:xfrm>
          <a:off x="375139" y="4648299"/>
          <a:ext cx="10093570" cy="1867173"/>
        </p:xfrm>
        <a:graphic>
          <a:graphicData uri="http://schemas.openxmlformats.org/drawingml/2006/table">
            <a:tbl>
              <a:tblPr firstRow="1" bandRow="1">
                <a:tableStyleId>{5C22544A-7EE6-4342-B048-85BDC9FD1C3A}</a:tableStyleId>
              </a:tblPr>
              <a:tblGrid>
                <a:gridCol w="5028531">
                  <a:extLst>
                    <a:ext uri="{9D8B030D-6E8A-4147-A177-3AD203B41FA5}">
                      <a16:colId xmlns:a16="http://schemas.microsoft.com/office/drawing/2014/main" val="1641601374"/>
                    </a:ext>
                  </a:extLst>
                </a:gridCol>
                <a:gridCol w="5065039">
                  <a:extLst>
                    <a:ext uri="{9D8B030D-6E8A-4147-A177-3AD203B41FA5}">
                      <a16:colId xmlns:a16="http://schemas.microsoft.com/office/drawing/2014/main" val="1382367173"/>
                    </a:ext>
                  </a:extLst>
                </a:gridCol>
              </a:tblGrid>
              <a:tr h="316087">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Definition of HCID </a:t>
                      </a:r>
                    </a:p>
                  </a:txBody>
                  <a:tcPr/>
                </a:tc>
                <a:tc hMerge="1">
                  <a:txBody>
                    <a:bodyPr/>
                    <a:lstStyle/>
                    <a:p>
                      <a:endParaRPr lang="en-GB" dirty="0"/>
                    </a:p>
                  </a:txBody>
                  <a:tcPr/>
                </a:tc>
                <a:extLst>
                  <a:ext uri="{0D108BD9-81ED-4DB2-BD59-A6C34878D82A}">
                    <a16:rowId xmlns:a16="http://schemas.microsoft.com/office/drawing/2014/main" val="3453921651"/>
                  </a:ext>
                </a:extLst>
              </a:tr>
              <a:tr h="1501413">
                <a:tc>
                  <a:txBody>
                    <a:bodyPr/>
                    <a:lstStyle/>
                    <a:p>
                      <a:pPr algn="l">
                        <a:buFont typeface="Arial" panose="020B0604020202020204" pitchFamily="34" charset="0"/>
                        <a:buChar char="•"/>
                      </a:pPr>
                      <a:r>
                        <a:rPr lang="en-GB" sz="1600" kern="1200" dirty="0">
                          <a:solidFill>
                            <a:srgbClr val="231F20">
                              <a:hueOff val="0"/>
                              <a:satOff val="0"/>
                              <a:lumOff val="0"/>
                              <a:alphaOff val="0"/>
                            </a:srgbClr>
                          </a:solidFill>
                          <a:latin typeface="Arial" panose="020B0604020202020204"/>
                          <a:ea typeface="+mn-ea"/>
                          <a:cs typeface="+mn-cs"/>
                        </a:rPr>
                        <a:t>Acute infectious disease</a:t>
                      </a:r>
                    </a:p>
                    <a:p>
                      <a:pPr algn="l">
                        <a:buFont typeface="Arial" panose="020B0604020202020204" pitchFamily="34" charset="0"/>
                        <a:buChar char="•"/>
                      </a:pPr>
                      <a:r>
                        <a:rPr lang="en-GB" sz="1600" kern="1200" dirty="0">
                          <a:solidFill>
                            <a:srgbClr val="231F20">
                              <a:hueOff val="0"/>
                              <a:satOff val="0"/>
                              <a:lumOff val="0"/>
                              <a:alphaOff val="0"/>
                            </a:srgbClr>
                          </a:solidFill>
                          <a:latin typeface="Arial" panose="020B0604020202020204"/>
                          <a:ea typeface="+mn-ea"/>
                          <a:cs typeface="+mn-cs"/>
                        </a:rPr>
                        <a:t>Typically has a high case-fatality rate</a:t>
                      </a:r>
                    </a:p>
                    <a:p>
                      <a:pPr algn="l">
                        <a:buFont typeface="Arial" panose="020B0604020202020204" pitchFamily="34" charset="0"/>
                        <a:buChar char="•"/>
                      </a:pPr>
                      <a:r>
                        <a:rPr lang="en-GB" sz="1600" kern="1200" dirty="0">
                          <a:solidFill>
                            <a:srgbClr val="231F20">
                              <a:hueOff val="0"/>
                              <a:satOff val="0"/>
                              <a:lumOff val="0"/>
                              <a:alphaOff val="0"/>
                            </a:srgbClr>
                          </a:solidFill>
                          <a:latin typeface="Arial" panose="020B0604020202020204"/>
                          <a:ea typeface="+mn-ea"/>
                          <a:cs typeface="+mn-cs"/>
                        </a:rPr>
                        <a:t>May not have effective prophylaxis or treatment</a:t>
                      </a:r>
                    </a:p>
                    <a:p>
                      <a:pPr algn="l">
                        <a:buFont typeface="Arial" panose="020B0604020202020204" pitchFamily="34" charset="0"/>
                        <a:buChar char="•"/>
                      </a:pPr>
                      <a:r>
                        <a:rPr lang="en-GB" sz="1600" kern="1200" dirty="0">
                          <a:solidFill>
                            <a:srgbClr val="231F20">
                              <a:hueOff val="0"/>
                              <a:satOff val="0"/>
                              <a:lumOff val="0"/>
                              <a:alphaOff val="0"/>
                            </a:srgbClr>
                          </a:solidFill>
                          <a:latin typeface="Arial" panose="020B0604020202020204"/>
                          <a:ea typeface="+mn-ea"/>
                          <a:cs typeface="+mn-cs"/>
                        </a:rPr>
                        <a:t>Often difficult to recognise and detect rapidly</a:t>
                      </a:r>
                    </a:p>
                    <a:p>
                      <a:endParaRPr lang="en-GB" sz="1600" kern="1200" dirty="0">
                        <a:solidFill>
                          <a:srgbClr val="231F20">
                            <a:hueOff val="0"/>
                            <a:satOff val="0"/>
                            <a:lumOff val="0"/>
                            <a:alphaOff val="0"/>
                          </a:srgbClr>
                        </a:solidFill>
                        <a:latin typeface="Arial" panose="020B0604020202020204"/>
                        <a:ea typeface="+mn-ea"/>
                        <a:cs typeface="+mn-cs"/>
                      </a:endParaRPr>
                    </a:p>
                  </a:txBody>
                  <a:tcPr/>
                </a:tc>
                <a:tc>
                  <a:txBody>
                    <a:bodyPr/>
                    <a:lstStyle/>
                    <a:p>
                      <a:pPr algn="l">
                        <a:buFont typeface="Arial" panose="020B0604020202020204" pitchFamily="34" charset="0"/>
                        <a:buChar char="•"/>
                      </a:pPr>
                      <a:r>
                        <a:rPr lang="en-GB" sz="1600" kern="1200" dirty="0">
                          <a:solidFill>
                            <a:srgbClr val="231F20">
                              <a:hueOff val="0"/>
                              <a:satOff val="0"/>
                              <a:lumOff val="0"/>
                              <a:alphaOff val="0"/>
                            </a:srgbClr>
                          </a:solidFill>
                          <a:latin typeface="Arial" panose="020B0604020202020204"/>
                          <a:ea typeface="+mn-ea"/>
                          <a:cs typeface="+mn-cs"/>
                        </a:rPr>
                        <a:t>Ability to spread in the community and within healthcare settings</a:t>
                      </a:r>
                    </a:p>
                    <a:p>
                      <a:pPr algn="l">
                        <a:buFont typeface="Arial" panose="020B0604020202020204" pitchFamily="34" charset="0"/>
                        <a:buChar char="•"/>
                      </a:pPr>
                      <a:r>
                        <a:rPr lang="en-GB" sz="1600" kern="1200" dirty="0">
                          <a:solidFill>
                            <a:srgbClr val="231F20">
                              <a:hueOff val="0"/>
                              <a:satOff val="0"/>
                              <a:lumOff val="0"/>
                              <a:alphaOff val="0"/>
                            </a:srgbClr>
                          </a:solidFill>
                          <a:latin typeface="Arial" panose="020B0604020202020204"/>
                          <a:ea typeface="+mn-ea"/>
                          <a:cs typeface="+mn-cs"/>
                        </a:rPr>
                        <a:t>Requires an enhanced individual, population and system response to ensure it is managed effectively, efficiently and safely</a:t>
                      </a:r>
                    </a:p>
                  </a:txBody>
                  <a:tcPr/>
                </a:tc>
                <a:extLst>
                  <a:ext uri="{0D108BD9-81ED-4DB2-BD59-A6C34878D82A}">
                    <a16:rowId xmlns:a16="http://schemas.microsoft.com/office/drawing/2014/main" val="2152099878"/>
                  </a:ext>
                </a:extLst>
              </a:tr>
            </a:tbl>
          </a:graphicData>
        </a:graphic>
      </p:graphicFrame>
      <p:sp>
        <p:nvSpPr>
          <p:cNvPr id="8" name="TextBox 7">
            <a:extLst>
              <a:ext uri="{FF2B5EF4-FFF2-40B4-BE49-F238E27FC236}">
                <a16:creationId xmlns:a16="http://schemas.microsoft.com/office/drawing/2014/main" id="{F34AFC1D-939E-7893-07CA-02C6B203E4AF}"/>
              </a:ext>
            </a:extLst>
          </p:cNvPr>
          <p:cNvSpPr txBox="1"/>
          <p:nvPr/>
        </p:nvSpPr>
        <p:spPr>
          <a:xfrm>
            <a:off x="2654321" y="2413337"/>
            <a:ext cx="4896228" cy="1015663"/>
          </a:xfrm>
          <a:prstGeom prst="rect">
            <a:avLst/>
          </a:prstGeom>
          <a:solidFill>
            <a:schemeClr val="accent1"/>
          </a:solidFill>
          <a:ln w="38100">
            <a:solidFill>
              <a:schemeClr val="accent1"/>
            </a:solidFill>
          </a:ln>
        </p:spPr>
        <p:txBody>
          <a:bodyPr wrap="square" rtlCol="0">
            <a:spAutoFit/>
          </a:bodyPr>
          <a:lstStyle/>
          <a:p>
            <a:pPr algn="ctr"/>
            <a:r>
              <a:rPr lang="en-US" sz="2000" b="1" dirty="0">
                <a:solidFill>
                  <a:schemeClr val="bg1"/>
                </a:solidFill>
              </a:rPr>
              <a:t>Emerging situation that is changing very rapidly. </a:t>
            </a:r>
            <a:endParaRPr lang="en-GB" sz="2000" dirty="0">
              <a:solidFill>
                <a:schemeClr val="bg1"/>
              </a:solidFill>
            </a:endParaRPr>
          </a:p>
          <a:p>
            <a:pPr algn="ctr"/>
            <a:r>
              <a:rPr lang="en-GB" sz="2000" b="1" dirty="0">
                <a:solidFill>
                  <a:schemeClr val="bg1"/>
                </a:solidFill>
              </a:rPr>
              <a:t>Classifications may change. </a:t>
            </a:r>
            <a:endParaRPr lang="en-US" sz="2000" b="1" dirty="0">
              <a:solidFill>
                <a:schemeClr val="bg1"/>
              </a:solidFill>
            </a:endParaRPr>
          </a:p>
        </p:txBody>
      </p:sp>
    </p:spTree>
    <p:extLst>
      <p:ext uri="{BB962C8B-B14F-4D97-AF65-F5344CB8AC3E}">
        <p14:creationId xmlns:p14="http://schemas.microsoft.com/office/powerpoint/2010/main" val="1607363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98A48-9FE5-C688-3A6A-36FF46E2DF3D}"/>
              </a:ext>
            </a:extLst>
          </p:cNvPr>
          <p:cNvSpPr>
            <a:spLocks noGrp="1"/>
          </p:cNvSpPr>
          <p:nvPr>
            <p:ph type="title"/>
          </p:nvPr>
        </p:nvSpPr>
        <p:spPr/>
        <p:txBody>
          <a:bodyPr/>
          <a:lstStyle/>
          <a:p>
            <a:r>
              <a:rPr lang="en-GB" dirty="0"/>
              <a:t>Clinical features  - transmission </a:t>
            </a:r>
          </a:p>
        </p:txBody>
      </p:sp>
      <p:graphicFrame>
        <p:nvGraphicFramePr>
          <p:cNvPr id="7" name="Content Placeholder 6">
            <a:extLst>
              <a:ext uri="{FF2B5EF4-FFF2-40B4-BE49-F238E27FC236}">
                <a16:creationId xmlns:a16="http://schemas.microsoft.com/office/drawing/2014/main" id="{6E12C854-5EB2-F915-B5AB-8FCC181F76B0}"/>
              </a:ext>
            </a:extLst>
          </p:cNvPr>
          <p:cNvGraphicFramePr>
            <a:graphicFrameLocks noGrp="1"/>
          </p:cNvGraphicFramePr>
          <p:nvPr>
            <p:ph sz="quarter" idx="13"/>
            <p:extLst>
              <p:ext uri="{D42A27DB-BD31-4B8C-83A1-F6EECF244321}">
                <p14:modId xmlns:p14="http://schemas.microsoft.com/office/powerpoint/2010/main" val="3210106800"/>
              </p:ext>
            </p:extLst>
          </p:nvPr>
        </p:nvGraphicFramePr>
        <p:xfrm>
          <a:off x="453309" y="1258887"/>
          <a:ext cx="11003516" cy="43402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33693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3FE32-4031-71D7-C364-6017C1D9A114}"/>
              </a:ext>
            </a:extLst>
          </p:cNvPr>
          <p:cNvSpPr>
            <a:spLocks noGrp="1"/>
          </p:cNvSpPr>
          <p:nvPr>
            <p:ph type="title"/>
          </p:nvPr>
        </p:nvSpPr>
        <p:spPr/>
        <p:txBody>
          <a:bodyPr/>
          <a:lstStyle/>
          <a:p>
            <a:r>
              <a:rPr lang="en-GB" dirty="0"/>
              <a:t>Clinical features – symptoms  </a:t>
            </a:r>
          </a:p>
        </p:txBody>
      </p:sp>
      <p:graphicFrame>
        <p:nvGraphicFramePr>
          <p:cNvPr id="7" name="Content Placeholder 6">
            <a:extLst>
              <a:ext uri="{FF2B5EF4-FFF2-40B4-BE49-F238E27FC236}">
                <a16:creationId xmlns:a16="http://schemas.microsoft.com/office/drawing/2014/main" id="{F3CEF210-522B-E96C-8B2E-067739C9EA12}"/>
              </a:ext>
            </a:extLst>
          </p:cNvPr>
          <p:cNvGraphicFramePr>
            <a:graphicFrameLocks noGrp="1"/>
          </p:cNvGraphicFramePr>
          <p:nvPr>
            <p:ph sz="quarter" idx="14"/>
            <p:extLst>
              <p:ext uri="{D42A27DB-BD31-4B8C-83A1-F6EECF244321}">
                <p14:modId xmlns:p14="http://schemas.microsoft.com/office/powerpoint/2010/main" val="1088206143"/>
              </p:ext>
            </p:extLst>
          </p:nvPr>
        </p:nvGraphicFramePr>
        <p:xfrm>
          <a:off x="405719" y="1323752"/>
          <a:ext cx="5328477" cy="4121885"/>
        </p:xfrm>
        <a:graphic>
          <a:graphicData uri="http://schemas.openxmlformats.org/drawingml/2006/table">
            <a:tbl>
              <a:tblPr firstRow="1" bandRow="1">
                <a:tableStyleId>{5C22544A-7EE6-4342-B048-85BDC9FD1C3A}</a:tableStyleId>
              </a:tblPr>
              <a:tblGrid>
                <a:gridCol w="5328477">
                  <a:extLst>
                    <a:ext uri="{9D8B030D-6E8A-4147-A177-3AD203B41FA5}">
                      <a16:colId xmlns:a16="http://schemas.microsoft.com/office/drawing/2014/main" val="3632683893"/>
                    </a:ext>
                  </a:extLst>
                </a:gridCol>
              </a:tblGrid>
              <a:tr h="370840">
                <a:tc>
                  <a:txBody>
                    <a:bodyPr/>
                    <a:lstStyle/>
                    <a:p>
                      <a:pPr marL="0" algn="l" defTabSz="914400" rtl="0" eaLnBrk="1" latinLnBrk="0" hangingPunct="1"/>
                      <a:r>
                        <a:rPr lang="en-GB" sz="1800" b="0" kern="1200" dirty="0">
                          <a:solidFill>
                            <a:schemeClr val="bg1"/>
                          </a:solidFill>
                          <a:latin typeface="+mn-lt"/>
                          <a:ea typeface="+mn-ea"/>
                          <a:cs typeface="+mn-cs"/>
                        </a:rPr>
                        <a:t>The illness begins with:</a:t>
                      </a:r>
                    </a:p>
                  </a:txBody>
                  <a:tcPr/>
                </a:tc>
                <a:extLst>
                  <a:ext uri="{0D108BD9-81ED-4DB2-BD59-A6C34878D82A}">
                    <a16:rowId xmlns:a16="http://schemas.microsoft.com/office/drawing/2014/main" val="2098717614"/>
                  </a:ext>
                </a:extLst>
              </a:tr>
              <a:tr h="38100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kern="1200" noProof="0" dirty="0">
                          <a:solidFill>
                            <a:schemeClr val="tx1"/>
                          </a:solidFill>
                          <a:latin typeface="+mn-lt"/>
                          <a:ea typeface="+mn-ea"/>
                          <a:cs typeface="+mn-cs"/>
                        </a:rPr>
                        <a:t>Fever</a:t>
                      </a:r>
                    </a:p>
                  </a:txBody>
                  <a:tcPr/>
                </a:tc>
                <a:extLst>
                  <a:ext uri="{0D108BD9-81ED-4DB2-BD59-A6C34878D82A}">
                    <a16:rowId xmlns:a16="http://schemas.microsoft.com/office/drawing/2014/main" val="308239768"/>
                  </a:ext>
                </a:extLst>
              </a:tr>
              <a:tr h="44727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kern="1200" noProof="0" dirty="0">
                          <a:solidFill>
                            <a:schemeClr val="tx1"/>
                          </a:solidFill>
                          <a:latin typeface="+mn-lt"/>
                          <a:ea typeface="+mn-ea"/>
                          <a:cs typeface="+mn-cs"/>
                        </a:rPr>
                        <a:t>Headache</a:t>
                      </a:r>
                    </a:p>
                  </a:txBody>
                  <a:tcPr/>
                </a:tc>
                <a:extLst>
                  <a:ext uri="{0D108BD9-81ED-4DB2-BD59-A6C34878D82A}">
                    <a16:rowId xmlns:a16="http://schemas.microsoft.com/office/drawing/2014/main" val="641763804"/>
                  </a:ext>
                </a:extLst>
              </a:tr>
              <a:tr h="384488">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kern="1200" noProof="0" dirty="0">
                          <a:solidFill>
                            <a:schemeClr val="tx1"/>
                          </a:solidFill>
                          <a:latin typeface="+mn-lt"/>
                          <a:ea typeface="+mn-ea"/>
                          <a:cs typeface="+mn-cs"/>
                        </a:rPr>
                        <a:t>Muscle aches</a:t>
                      </a:r>
                    </a:p>
                  </a:txBody>
                  <a:tcPr/>
                </a:tc>
                <a:extLst>
                  <a:ext uri="{0D108BD9-81ED-4DB2-BD59-A6C34878D82A}">
                    <a16:rowId xmlns:a16="http://schemas.microsoft.com/office/drawing/2014/main" val="1445301431"/>
                  </a:ext>
                </a:extLst>
              </a:tr>
              <a:tr h="362455">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kern="1200" noProof="0" dirty="0">
                          <a:solidFill>
                            <a:schemeClr val="tx1"/>
                          </a:solidFill>
                          <a:latin typeface="+mn-lt"/>
                          <a:ea typeface="+mn-ea"/>
                          <a:cs typeface="+mn-cs"/>
                        </a:rPr>
                        <a:t>Backache</a:t>
                      </a:r>
                    </a:p>
                  </a:txBody>
                  <a:tcPr/>
                </a:tc>
                <a:extLst>
                  <a:ext uri="{0D108BD9-81ED-4DB2-BD59-A6C34878D82A}">
                    <a16:rowId xmlns:a16="http://schemas.microsoft.com/office/drawing/2014/main" val="4054409851"/>
                  </a:ext>
                </a:extLst>
              </a:tr>
              <a:tr h="418641">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kern="1200" noProof="0" dirty="0">
                          <a:solidFill>
                            <a:schemeClr val="tx1"/>
                          </a:solidFill>
                          <a:latin typeface="+mn-lt"/>
                          <a:ea typeface="+mn-ea"/>
                          <a:cs typeface="+mn-cs"/>
                        </a:rPr>
                        <a:t>Swollen lymph nodes</a:t>
                      </a:r>
                    </a:p>
                  </a:txBody>
                  <a:tcPr/>
                </a:tc>
                <a:extLst>
                  <a:ext uri="{0D108BD9-81ED-4DB2-BD59-A6C34878D82A}">
                    <a16:rowId xmlns:a16="http://schemas.microsoft.com/office/drawing/2014/main" val="2769548773"/>
                  </a:ext>
                </a:extLst>
              </a:tr>
              <a:tr h="29718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kern="1200" noProof="0" dirty="0">
                          <a:solidFill>
                            <a:schemeClr val="tx1"/>
                          </a:solidFill>
                          <a:latin typeface="+mn-lt"/>
                          <a:ea typeface="+mn-ea"/>
                          <a:cs typeface="+mn-cs"/>
                        </a:rPr>
                        <a:t>Chills</a:t>
                      </a:r>
                    </a:p>
                  </a:txBody>
                  <a:tcPr/>
                </a:tc>
                <a:extLst>
                  <a:ext uri="{0D108BD9-81ED-4DB2-BD59-A6C34878D82A}">
                    <a16:rowId xmlns:a16="http://schemas.microsoft.com/office/drawing/2014/main" val="1944756971"/>
                  </a:ext>
                </a:extLst>
              </a:tr>
              <a:tr h="382286">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kern="1200" noProof="0" dirty="0">
                          <a:solidFill>
                            <a:schemeClr val="tx1"/>
                          </a:solidFill>
                          <a:latin typeface="+mn-lt"/>
                          <a:ea typeface="+mn-ea"/>
                          <a:cs typeface="+mn-cs"/>
                        </a:rPr>
                        <a:t>Exhaustion </a:t>
                      </a:r>
                    </a:p>
                  </a:txBody>
                  <a:tcPr/>
                </a:tc>
                <a:extLst>
                  <a:ext uri="{0D108BD9-81ED-4DB2-BD59-A6C34878D82A}">
                    <a16:rowId xmlns:a16="http://schemas.microsoft.com/office/drawing/2014/main" val="753124650"/>
                  </a:ext>
                </a:extLst>
              </a:tr>
              <a:tr h="35254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kern="1200" noProof="0" dirty="0">
                          <a:solidFill>
                            <a:schemeClr val="tx1"/>
                          </a:solidFill>
                          <a:latin typeface="+mn-lt"/>
                          <a:ea typeface="+mn-ea"/>
                          <a:cs typeface="+mn-cs"/>
                        </a:rPr>
                        <a:t>Joint pain</a:t>
                      </a:r>
                    </a:p>
                  </a:txBody>
                  <a:tcPr/>
                </a:tc>
                <a:extLst>
                  <a:ext uri="{0D108BD9-81ED-4DB2-BD59-A6C34878D82A}">
                    <a16:rowId xmlns:a16="http://schemas.microsoft.com/office/drawing/2014/main" val="1152318152"/>
                  </a:ext>
                </a:extLst>
              </a:tr>
              <a:tr h="29718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kern="1200" dirty="0">
                          <a:solidFill>
                            <a:schemeClr val="tx1"/>
                          </a:solidFill>
                          <a:latin typeface="+mn-lt"/>
                          <a:ea typeface="+mn-ea"/>
                          <a:cs typeface="+mn-cs"/>
                        </a:rPr>
                        <a:t>(not all people who have mpox experience all these symptoms)</a:t>
                      </a:r>
                    </a:p>
                  </a:txBody>
                  <a:tcPr/>
                </a:tc>
                <a:extLst>
                  <a:ext uri="{0D108BD9-81ED-4DB2-BD59-A6C34878D82A}">
                    <a16:rowId xmlns:a16="http://schemas.microsoft.com/office/drawing/2014/main" val="865175558"/>
                  </a:ext>
                </a:extLst>
              </a:tr>
            </a:tbl>
          </a:graphicData>
        </a:graphic>
      </p:graphicFrame>
      <p:pic>
        <p:nvPicPr>
          <p:cNvPr id="6" name="Picture 5">
            <a:extLst>
              <a:ext uri="{FF2B5EF4-FFF2-40B4-BE49-F238E27FC236}">
                <a16:creationId xmlns:a16="http://schemas.microsoft.com/office/drawing/2014/main" id="{1BCFF263-C5EC-5862-AAD0-45D3E2898864}"/>
              </a:ext>
            </a:extLst>
          </p:cNvPr>
          <p:cNvPicPr>
            <a:picLocks noChangeAspect="1"/>
          </p:cNvPicPr>
          <p:nvPr/>
        </p:nvPicPr>
        <p:blipFill>
          <a:blip r:embed="rId2"/>
          <a:stretch>
            <a:fillRect/>
          </a:stretch>
        </p:blipFill>
        <p:spPr>
          <a:xfrm>
            <a:off x="5888221" y="2308430"/>
            <a:ext cx="5075600" cy="3896512"/>
          </a:xfrm>
          <a:prstGeom prst="rect">
            <a:avLst/>
          </a:prstGeom>
        </p:spPr>
      </p:pic>
      <p:sp>
        <p:nvSpPr>
          <p:cNvPr id="8" name="TextBox 7">
            <a:extLst>
              <a:ext uri="{FF2B5EF4-FFF2-40B4-BE49-F238E27FC236}">
                <a16:creationId xmlns:a16="http://schemas.microsoft.com/office/drawing/2014/main" id="{C4A0F96C-EF46-29AC-1324-C56CF272055F}"/>
              </a:ext>
            </a:extLst>
          </p:cNvPr>
          <p:cNvSpPr txBox="1"/>
          <p:nvPr/>
        </p:nvSpPr>
        <p:spPr>
          <a:xfrm>
            <a:off x="5923309" y="1328396"/>
            <a:ext cx="4954011" cy="954207"/>
          </a:xfrm>
          <a:prstGeom prst="rect">
            <a:avLst/>
          </a:prstGeom>
          <a:solidFill>
            <a:schemeClr val="accent1"/>
          </a:solidFill>
        </p:spPr>
        <p:txBody>
          <a:bodyPr wrap="square" rtlCol="0">
            <a:spAutoFit/>
          </a:bodyPr>
          <a:lstStyle/>
          <a:p>
            <a:r>
              <a:rPr lang="en-GB" dirty="0">
                <a:solidFill>
                  <a:schemeClr val="bg1"/>
                </a:solidFill>
              </a:rPr>
              <a:t>Within 1-5 days of fever,  rash develops. Often beginning on the face and then spreading to other parts of the body </a:t>
            </a:r>
          </a:p>
        </p:txBody>
      </p:sp>
      <p:sp>
        <p:nvSpPr>
          <p:cNvPr id="9" name="TextBox 8">
            <a:extLst>
              <a:ext uri="{FF2B5EF4-FFF2-40B4-BE49-F238E27FC236}">
                <a16:creationId xmlns:a16="http://schemas.microsoft.com/office/drawing/2014/main" id="{DA659F6C-6812-B685-7F85-378430DAEFC1}"/>
              </a:ext>
            </a:extLst>
          </p:cNvPr>
          <p:cNvSpPr txBox="1"/>
          <p:nvPr/>
        </p:nvSpPr>
        <p:spPr>
          <a:xfrm>
            <a:off x="398374" y="6230768"/>
            <a:ext cx="10478946" cy="646331"/>
          </a:xfrm>
          <a:prstGeom prst="rect">
            <a:avLst/>
          </a:prstGeom>
          <a:solidFill>
            <a:schemeClr val="accent1"/>
          </a:solidFill>
        </p:spPr>
        <p:txBody>
          <a:bodyPr wrap="square" rtlCol="0">
            <a:spAutoFit/>
          </a:bodyPr>
          <a:lstStyle/>
          <a:p>
            <a:r>
              <a:rPr lang="en-GB" dirty="0">
                <a:solidFill>
                  <a:schemeClr val="bg1"/>
                </a:solidFill>
              </a:rPr>
              <a:t>An individual is contagious until all the scabs have fallen off and there is intact skins underneath. The scabs may also contain infectious virus material. </a:t>
            </a:r>
          </a:p>
        </p:txBody>
      </p:sp>
    </p:spTree>
    <p:extLst>
      <p:ext uri="{BB962C8B-B14F-4D97-AF65-F5344CB8AC3E}">
        <p14:creationId xmlns:p14="http://schemas.microsoft.com/office/powerpoint/2010/main" val="16698262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F68E9-A1C0-7386-EEA5-FF52501D447D}"/>
              </a:ext>
            </a:extLst>
          </p:cNvPr>
          <p:cNvSpPr>
            <a:spLocks noGrp="1"/>
          </p:cNvSpPr>
          <p:nvPr>
            <p:ph type="title"/>
          </p:nvPr>
        </p:nvSpPr>
        <p:spPr/>
        <p:txBody>
          <a:bodyPr/>
          <a:lstStyle/>
          <a:p>
            <a:r>
              <a:rPr lang="en-US" dirty="0"/>
              <a:t>When to suspect mpox </a:t>
            </a:r>
            <a:endParaRPr lang="en-GB" dirty="0"/>
          </a:p>
        </p:txBody>
      </p:sp>
      <p:sp>
        <p:nvSpPr>
          <p:cNvPr id="3" name="Content Placeholder 2">
            <a:extLst>
              <a:ext uri="{FF2B5EF4-FFF2-40B4-BE49-F238E27FC236}">
                <a16:creationId xmlns:a16="http://schemas.microsoft.com/office/drawing/2014/main" id="{56488AD3-0625-FF64-77E7-BA39525E5D22}"/>
              </a:ext>
            </a:extLst>
          </p:cNvPr>
          <p:cNvSpPr>
            <a:spLocks noGrp="1"/>
          </p:cNvSpPr>
          <p:nvPr>
            <p:ph sz="quarter" idx="13"/>
          </p:nvPr>
        </p:nvSpPr>
        <p:spPr>
          <a:xfrm>
            <a:off x="654023" y="1259541"/>
            <a:ext cx="10883952" cy="4338918"/>
          </a:xfrm>
        </p:spPr>
        <p:txBody>
          <a:bodyPr/>
          <a:lstStyle/>
          <a:p>
            <a:pPr marL="0" indent="0" algn="l">
              <a:buNone/>
            </a:pPr>
            <a:r>
              <a:rPr lang="en-GB" sz="1800" b="1" i="0" dirty="0">
                <a:solidFill>
                  <a:srgbClr val="0B0C0C"/>
                </a:solidFill>
                <a:effectLst/>
                <a:latin typeface="GDS Transport"/>
              </a:rPr>
              <a:t>Consider mpox where a case presents with:</a:t>
            </a:r>
          </a:p>
          <a:p>
            <a:pPr marL="0" indent="0" algn="l">
              <a:buNone/>
            </a:pPr>
            <a:r>
              <a:rPr lang="en-GB" sz="1800" b="0" i="0" dirty="0">
                <a:solidFill>
                  <a:srgbClr val="0B0C0C"/>
                </a:solidFill>
                <a:effectLst/>
                <a:latin typeface="GDS Transport"/>
              </a:rPr>
              <a:t>1. a prodrome (fever, chills, headache, exhaustion, myalgia, arthralgia, backache, lymphadenopathy), and where there is known prior contact with a confirmed or suspected case of mpox in the 21 days before symptom onset</a:t>
            </a:r>
          </a:p>
          <a:p>
            <a:pPr marL="0" indent="0" algn="l">
              <a:buNone/>
            </a:pPr>
            <a:r>
              <a:rPr lang="en-GB" sz="1800" b="1" i="0" dirty="0">
                <a:solidFill>
                  <a:srgbClr val="0B0C0C"/>
                </a:solidFill>
                <a:effectLst/>
                <a:latin typeface="GDS Transport"/>
              </a:rPr>
              <a:t>Or:</a:t>
            </a:r>
          </a:p>
          <a:p>
            <a:pPr marL="0" indent="0" algn="l">
              <a:buNone/>
            </a:pPr>
            <a:r>
              <a:rPr lang="en-GB" sz="1800" b="0" i="0" dirty="0">
                <a:solidFill>
                  <a:srgbClr val="0B0C0C"/>
                </a:solidFill>
                <a:effectLst/>
                <a:latin typeface="GDS Transport"/>
              </a:rPr>
              <a:t>2. an mpox-compatible rash anywhere on the skin (face, limbs, extremities, torso), mucosae (including oral, genital, anal), or symptoms of proctitis, and at least one of the following in the 21 days before symptom onset:</a:t>
            </a:r>
          </a:p>
          <a:p>
            <a:pPr lvl="1"/>
            <a:r>
              <a:rPr lang="en-GB" sz="1400" b="0" i="0" dirty="0">
                <a:solidFill>
                  <a:srgbClr val="0B0C0C"/>
                </a:solidFill>
                <a:effectLst/>
                <a:latin typeface="GDS Transport"/>
              </a:rPr>
              <a:t>recent new sexual partner</a:t>
            </a:r>
          </a:p>
          <a:p>
            <a:pPr lvl="1"/>
            <a:r>
              <a:rPr lang="en-GB" sz="1400" b="0" i="0" dirty="0">
                <a:solidFill>
                  <a:srgbClr val="0B0C0C"/>
                </a:solidFill>
                <a:effectLst/>
                <a:latin typeface="GDS Transport"/>
              </a:rPr>
              <a:t>contact with known or suspected case of mpox</a:t>
            </a:r>
          </a:p>
          <a:p>
            <a:pPr lvl="1"/>
            <a:r>
              <a:rPr lang="en-GB" sz="1400" b="0" i="0" dirty="0">
                <a:solidFill>
                  <a:srgbClr val="0B0C0C"/>
                </a:solidFill>
                <a:effectLst/>
                <a:latin typeface="GDS Transport"/>
              </a:rPr>
              <a:t>a travel history to a </a:t>
            </a:r>
            <a:r>
              <a:rPr lang="en-GB" sz="1400" b="0" i="0" dirty="0">
                <a:solidFill>
                  <a:srgbClr val="1D70B8"/>
                </a:solidFill>
                <a:effectLst/>
                <a:latin typeface="GDS Transport"/>
                <a:hlinkClick r:id="rId2"/>
              </a:rPr>
              <a:t>country where mpox is currently common</a:t>
            </a:r>
            <a:endParaRPr lang="en-GB" sz="1400" b="0" i="0" dirty="0">
              <a:solidFill>
                <a:srgbClr val="0B0C0C"/>
              </a:solidFill>
              <a:effectLst/>
              <a:latin typeface="GDS Transport"/>
            </a:endParaRPr>
          </a:p>
          <a:p>
            <a:pPr lvl="1"/>
            <a:r>
              <a:rPr lang="en-GB" sz="1400" b="0" i="0" dirty="0">
                <a:solidFill>
                  <a:srgbClr val="0B0C0C"/>
                </a:solidFill>
                <a:effectLst/>
                <a:latin typeface="GDS Transport"/>
              </a:rPr>
              <a:t>link to an infected animal or meat</a:t>
            </a:r>
          </a:p>
          <a:p>
            <a:pPr algn="l"/>
            <a:r>
              <a:rPr lang="en-GB" sz="1800" b="0" i="0" dirty="0">
                <a:solidFill>
                  <a:srgbClr val="0B0C0C"/>
                </a:solidFill>
                <a:effectLst/>
                <a:latin typeface="GDS Transport"/>
              </a:rPr>
              <a:t>If the rash is highly clinically suggestive of mpox, but you cannot identify a risk factor, discuss with local infection services whether to consider mpox testing alongside the more common differential diagnosis.</a:t>
            </a:r>
          </a:p>
          <a:p>
            <a:pPr algn="l"/>
            <a:r>
              <a:rPr lang="en-GB" sz="1800" b="0" i="0" dirty="0">
                <a:solidFill>
                  <a:srgbClr val="0B0C0C"/>
                </a:solidFill>
                <a:effectLst/>
                <a:latin typeface="GDS Transport"/>
              </a:rPr>
              <a:t>Consider common infections such as chickenpox or shingles, herpes simplex virus, and enterovirus in the differential diagnosis; these circulate widely and are more common than mpox; exclude as appropriate.</a:t>
            </a:r>
          </a:p>
          <a:p>
            <a:endParaRPr lang="en-GB" sz="1800" dirty="0"/>
          </a:p>
        </p:txBody>
      </p:sp>
    </p:spTree>
    <p:extLst>
      <p:ext uri="{BB962C8B-B14F-4D97-AF65-F5344CB8AC3E}">
        <p14:creationId xmlns:p14="http://schemas.microsoft.com/office/powerpoint/2010/main" val="32693860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D7C2579-34D4-F6CD-FE91-1AA8E6B4AB06}"/>
              </a:ext>
            </a:extLst>
          </p:cNvPr>
          <p:cNvSpPr>
            <a:spLocks noGrp="1"/>
          </p:cNvSpPr>
          <p:nvPr>
            <p:ph type="title"/>
          </p:nvPr>
        </p:nvSpPr>
        <p:spPr>
          <a:xfrm>
            <a:off x="453309" y="363188"/>
            <a:ext cx="7977459" cy="997196"/>
          </a:xfrm>
        </p:spPr>
        <p:txBody>
          <a:bodyPr/>
          <a:lstStyle/>
          <a:p>
            <a:r>
              <a:rPr lang="en-GB" dirty="0"/>
              <a:t>When to consider clade 1 mpox: HCID operational case definition </a:t>
            </a:r>
          </a:p>
        </p:txBody>
      </p:sp>
      <p:graphicFrame>
        <p:nvGraphicFramePr>
          <p:cNvPr id="2" name="Content Placeholder 1">
            <a:extLst>
              <a:ext uri="{FF2B5EF4-FFF2-40B4-BE49-F238E27FC236}">
                <a16:creationId xmlns:a16="http://schemas.microsoft.com/office/drawing/2014/main" id="{5A116CDB-DDE4-5F11-D29C-A04E04DC0A5F}"/>
              </a:ext>
            </a:extLst>
          </p:cNvPr>
          <p:cNvGraphicFramePr>
            <a:graphicFrameLocks noGrp="1"/>
          </p:cNvGraphicFramePr>
          <p:nvPr>
            <p:ph sz="quarter" idx="13"/>
            <p:extLst>
              <p:ext uri="{D42A27DB-BD31-4B8C-83A1-F6EECF244321}">
                <p14:modId xmlns:p14="http://schemas.microsoft.com/office/powerpoint/2010/main" val="1185279140"/>
              </p:ext>
            </p:extLst>
          </p:nvPr>
        </p:nvGraphicFramePr>
        <p:xfrm>
          <a:off x="454024" y="1487488"/>
          <a:ext cx="10719943" cy="4547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D2B5EB64-1FD4-98DD-DF99-A1CA21D85B02}"/>
              </a:ext>
            </a:extLst>
          </p:cNvPr>
          <p:cNvSpPr txBox="1"/>
          <p:nvPr/>
        </p:nvSpPr>
        <p:spPr>
          <a:xfrm>
            <a:off x="853730" y="3761264"/>
            <a:ext cx="10223653" cy="1815882"/>
          </a:xfrm>
          <a:prstGeom prst="rect">
            <a:avLst/>
          </a:prstGeom>
          <a:solidFill>
            <a:schemeClr val="accent1"/>
          </a:solidFill>
        </p:spPr>
        <p:txBody>
          <a:bodyPr wrap="square" rtlCol="0">
            <a:spAutoFit/>
          </a:bodyPr>
          <a:lstStyle/>
          <a:p>
            <a:r>
              <a:rPr lang="en-GB" sz="2800" b="0" i="0" dirty="0">
                <a:solidFill>
                  <a:schemeClr val="bg1"/>
                </a:solidFill>
                <a:effectLst/>
                <a:latin typeface="-apple-system"/>
              </a:rPr>
              <a:t>Given the evolving situation and rapid spread of Clade I in the African Region, ensure that your systems are regularly updated by checking the gov.uk </a:t>
            </a:r>
            <a:r>
              <a:rPr lang="en-GB" sz="2800" b="0" i="0" u="sng" dirty="0">
                <a:solidFill>
                  <a:schemeClr val="bg1"/>
                </a:solidFill>
                <a:effectLst/>
                <a:latin typeface="-apple-system"/>
                <a:hlinkClick r:id="rId7">
                  <a:extLst>
                    <a:ext uri="{A12FA001-AC4F-418D-AE19-62706E023703}">
                      <ahyp:hlinkClr xmlns:ahyp="http://schemas.microsoft.com/office/drawing/2018/hyperlinkcolor" val="tx"/>
                    </a:ext>
                  </a:extLst>
                </a:hlinkClick>
              </a:rPr>
              <a:t>UKHSA mpox webpages</a:t>
            </a:r>
            <a:r>
              <a:rPr lang="en-GB" sz="2800" b="0" i="0" dirty="0">
                <a:solidFill>
                  <a:schemeClr val="bg1"/>
                </a:solidFill>
                <a:effectLst/>
                <a:latin typeface="-apple-system"/>
              </a:rPr>
              <a:t> for any changes in the list of countries at risk or with confirmed cases.</a:t>
            </a:r>
            <a:endParaRPr lang="en-GB" sz="2800" dirty="0">
              <a:solidFill>
                <a:schemeClr val="bg1"/>
              </a:solidFill>
            </a:endParaRPr>
          </a:p>
        </p:txBody>
      </p:sp>
      <p:sp>
        <p:nvSpPr>
          <p:cNvPr id="4" name="TextBox 3">
            <a:extLst>
              <a:ext uri="{FF2B5EF4-FFF2-40B4-BE49-F238E27FC236}">
                <a16:creationId xmlns:a16="http://schemas.microsoft.com/office/drawing/2014/main" id="{2C6D7AC5-ABFD-7518-2082-AD6AE7955A08}"/>
              </a:ext>
            </a:extLst>
          </p:cNvPr>
          <p:cNvSpPr txBox="1"/>
          <p:nvPr/>
        </p:nvSpPr>
        <p:spPr>
          <a:xfrm>
            <a:off x="2997235" y="1855856"/>
            <a:ext cx="5200171" cy="1569660"/>
          </a:xfrm>
          <a:prstGeom prst="rect">
            <a:avLst/>
          </a:prstGeom>
          <a:solidFill>
            <a:schemeClr val="accent1"/>
          </a:solidFill>
        </p:spPr>
        <p:txBody>
          <a:bodyPr wrap="square" rtlCol="0">
            <a:spAutoFit/>
          </a:bodyPr>
          <a:lstStyle/>
          <a:p>
            <a:r>
              <a:rPr lang="en-GB" sz="4800" dirty="0">
                <a:solidFill>
                  <a:schemeClr val="bg1"/>
                </a:solidFill>
              </a:rPr>
              <a:t>Travel History and time period is key </a:t>
            </a:r>
          </a:p>
        </p:txBody>
      </p:sp>
    </p:spTree>
    <p:extLst>
      <p:ext uri="{BB962C8B-B14F-4D97-AF65-F5344CB8AC3E}">
        <p14:creationId xmlns:p14="http://schemas.microsoft.com/office/powerpoint/2010/main" val="3578821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552DB-66D7-F032-9E78-92030BB897A1}"/>
              </a:ext>
            </a:extLst>
          </p:cNvPr>
          <p:cNvSpPr>
            <a:spLocks noGrp="1"/>
          </p:cNvSpPr>
          <p:nvPr>
            <p:ph type="title"/>
          </p:nvPr>
        </p:nvSpPr>
        <p:spPr/>
        <p:txBody>
          <a:bodyPr/>
          <a:lstStyle/>
          <a:p>
            <a:r>
              <a:rPr lang="en-GB" dirty="0"/>
              <a:t>Notification and public health considerations</a:t>
            </a:r>
          </a:p>
        </p:txBody>
      </p:sp>
      <p:graphicFrame>
        <p:nvGraphicFramePr>
          <p:cNvPr id="5" name="Diagram 4">
            <a:extLst>
              <a:ext uri="{FF2B5EF4-FFF2-40B4-BE49-F238E27FC236}">
                <a16:creationId xmlns:a16="http://schemas.microsoft.com/office/drawing/2014/main" id="{95D95D29-E507-6F07-A28C-F573F1A74BCF}"/>
              </a:ext>
            </a:extLst>
          </p:cNvPr>
          <p:cNvGraphicFramePr/>
          <p:nvPr>
            <p:extLst>
              <p:ext uri="{D42A27DB-BD31-4B8C-83A1-F6EECF244321}">
                <p14:modId xmlns:p14="http://schemas.microsoft.com/office/powerpoint/2010/main" val="582631969"/>
              </p:ext>
            </p:extLst>
          </p:nvPr>
        </p:nvGraphicFramePr>
        <p:xfrm>
          <a:off x="330506" y="1029510"/>
          <a:ext cx="10157552" cy="52765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a:extLst>
              <a:ext uri="{FF2B5EF4-FFF2-40B4-BE49-F238E27FC236}">
                <a16:creationId xmlns:a16="http://schemas.microsoft.com/office/drawing/2014/main" id="{7077CD4E-AC66-0F5F-5902-8F9673825499}"/>
              </a:ext>
            </a:extLst>
          </p:cNvPr>
          <p:cNvSpPr txBox="1"/>
          <p:nvPr/>
        </p:nvSpPr>
        <p:spPr>
          <a:xfrm>
            <a:off x="2038120" y="2531309"/>
            <a:ext cx="6742323" cy="1384995"/>
          </a:xfrm>
          <a:prstGeom prst="rect">
            <a:avLst/>
          </a:prstGeom>
          <a:solidFill>
            <a:schemeClr val="accent2"/>
          </a:solidFill>
        </p:spPr>
        <p:txBody>
          <a:bodyPr wrap="square" rtlCol="0">
            <a:spAutoFit/>
          </a:bodyPr>
          <a:lstStyle/>
          <a:p>
            <a:pPr algn="ctr"/>
            <a:r>
              <a:rPr lang="en-GB" sz="2800" dirty="0">
                <a:solidFill>
                  <a:schemeClr val="bg1"/>
                </a:solidFill>
              </a:rPr>
              <a:t>At present, public health action only starts when a positive mpox PCR is received. </a:t>
            </a:r>
          </a:p>
        </p:txBody>
      </p:sp>
    </p:spTree>
    <p:extLst>
      <p:ext uri="{BB962C8B-B14F-4D97-AF65-F5344CB8AC3E}">
        <p14:creationId xmlns:p14="http://schemas.microsoft.com/office/powerpoint/2010/main" val="3690165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theme/theme1.xml><?xml version="1.0" encoding="utf-8"?>
<a:theme xmlns:a="http://schemas.openxmlformats.org/drawingml/2006/main" name="Covers">
  <a:themeElements>
    <a:clrScheme name="BSW ICB">
      <a:dk1>
        <a:srgbClr val="231F20"/>
      </a:dk1>
      <a:lt1>
        <a:srgbClr val="FFFFFF"/>
      </a:lt1>
      <a:dk2>
        <a:srgbClr val="768692"/>
      </a:dk2>
      <a:lt2>
        <a:srgbClr val="8DA3C2"/>
      </a:lt2>
      <a:accent1>
        <a:srgbClr val="283A96"/>
      </a:accent1>
      <a:accent2>
        <a:srgbClr val="BE0079"/>
      </a:accent2>
      <a:accent3>
        <a:srgbClr val="00A399"/>
      </a:accent3>
      <a:accent4>
        <a:srgbClr val="931638"/>
      </a:accent4>
      <a:accent5>
        <a:srgbClr val="E28C05"/>
      </a:accent5>
      <a:accent6>
        <a:srgbClr val="FFD632"/>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
  <a:themeElements>
    <a:clrScheme name="BSW ICB">
      <a:dk1>
        <a:srgbClr val="231F20"/>
      </a:dk1>
      <a:lt1>
        <a:srgbClr val="FFFFFF"/>
      </a:lt1>
      <a:dk2>
        <a:srgbClr val="768692"/>
      </a:dk2>
      <a:lt2>
        <a:srgbClr val="8DA3C2"/>
      </a:lt2>
      <a:accent1>
        <a:srgbClr val="283A96"/>
      </a:accent1>
      <a:accent2>
        <a:srgbClr val="BE0079"/>
      </a:accent2>
      <a:accent3>
        <a:srgbClr val="00A399"/>
      </a:accent3>
      <a:accent4>
        <a:srgbClr val="931638"/>
      </a:accent4>
      <a:accent5>
        <a:srgbClr val="E28C05"/>
      </a:accent5>
      <a:accent6>
        <a:srgbClr val="FFD632"/>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No Logo">
  <a:themeElements>
    <a:clrScheme name="BSW ICB">
      <a:dk1>
        <a:srgbClr val="231F20"/>
      </a:dk1>
      <a:lt1>
        <a:srgbClr val="FFFFFF"/>
      </a:lt1>
      <a:dk2>
        <a:srgbClr val="768692"/>
      </a:dk2>
      <a:lt2>
        <a:srgbClr val="8DA3C2"/>
      </a:lt2>
      <a:accent1>
        <a:srgbClr val="283A96"/>
      </a:accent1>
      <a:accent2>
        <a:srgbClr val="BE0079"/>
      </a:accent2>
      <a:accent3>
        <a:srgbClr val="00A399"/>
      </a:accent3>
      <a:accent4>
        <a:srgbClr val="931638"/>
      </a:accent4>
      <a:accent5>
        <a:srgbClr val="E28C05"/>
      </a:accent5>
      <a:accent6>
        <a:srgbClr val="FFD632"/>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Footer Only">
  <a:themeElements>
    <a:clrScheme name="BSW ICB">
      <a:dk1>
        <a:srgbClr val="231F20"/>
      </a:dk1>
      <a:lt1>
        <a:srgbClr val="FFFFFF"/>
      </a:lt1>
      <a:dk2>
        <a:srgbClr val="768692"/>
      </a:dk2>
      <a:lt2>
        <a:srgbClr val="8DA3C2"/>
      </a:lt2>
      <a:accent1>
        <a:srgbClr val="283A96"/>
      </a:accent1>
      <a:accent2>
        <a:srgbClr val="BE0079"/>
      </a:accent2>
      <a:accent3>
        <a:srgbClr val="00A399"/>
      </a:accent3>
      <a:accent4>
        <a:srgbClr val="931638"/>
      </a:accent4>
      <a:accent5>
        <a:srgbClr val="E28C05"/>
      </a:accent5>
      <a:accent6>
        <a:srgbClr val="FFD632"/>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Footer Only - No Dots">
  <a:themeElements>
    <a:clrScheme name="BSW ICB">
      <a:dk1>
        <a:srgbClr val="231F20"/>
      </a:dk1>
      <a:lt1>
        <a:srgbClr val="FFFFFF"/>
      </a:lt1>
      <a:dk2>
        <a:srgbClr val="768692"/>
      </a:dk2>
      <a:lt2>
        <a:srgbClr val="8DA3C2"/>
      </a:lt2>
      <a:accent1>
        <a:srgbClr val="283A96"/>
      </a:accent1>
      <a:accent2>
        <a:srgbClr val="BE0079"/>
      </a:accent2>
      <a:accent3>
        <a:srgbClr val="00A399"/>
      </a:accent3>
      <a:accent4>
        <a:srgbClr val="931638"/>
      </a:accent4>
      <a:accent5>
        <a:srgbClr val="E28C05"/>
      </a:accent5>
      <a:accent6>
        <a:srgbClr val="FFD632"/>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4413</TotalTime>
  <Words>2373</Words>
  <Application>Microsoft Office PowerPoint</Application>
  <PresentationFormat>Widescreen</PresentationFormat>
  <Paragraphs>201</Paragraphs>
  <Slides>21</Slides>
  <Notes>0</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21</vt:i4>
      </vt:variant>
    </vt:vector>
  </HeadingPairs>
  <TitlesOfParts>
    <vt:vector size="30" baseType="lpstr">
      <vt:lpstr>-apple-system</vt:lpstr>
      <vt:lpstr>Arial</vt:lpstr>
      <vt:lpstr>GDS Transport</vt:lpstr>
      <vt:lpstr>Wingdings</vt:lpstr>
      <vt:lpstr>Covers</vt:lpstr>
      <vt:lpstr>Content</vt:lpstr>
      <vt:lpstr>No Logo</vt:lpstr>
      <vt:lpstr>Footer Only</vt:lpstr>
      <vt:lpstr>Footer Only - No Dots</vt:lpstr>
      <vt:lpstr>PowerPoint Presentation</vt:lpstr>
      <vt:lpstr>Aims and objectives </vt:lpstr>
      <vt:lpstr>Background </vt:lpstr>
      <vt:lpstr>Background</vt:lpstr>
      <vt:lpstr>Clinical features  - transmission </vt:lpstr>
      <vt:lpstr>Clinical features – symptoms  </vt:lpstr>
      <vt:lpstr>When to suspect mpox </vt:lpstr>
      <vt:lpstr>When to consider clade 1 mpox: HCID operational case definition </vt:lpstr>
      <vt:lpstr>Notification and public health considerations</vt:lpstr>
      <vt:lpstr>Risk assessment – hierarchy of controls </vt:lpstr>
      <vt:lpstr>Current management guidance</vt:lpstr>
      <vt:lpstr>NHS England Action Cards for Primary Care</vt:lpstr>
      <vt:lpstr>NHS England Action Cards for Primary Care</vt:lpstr>
      <vt:lpstr>Remember….</vt:lpstr>
      <vt:lpstr>PPE  - current guidance  </vt:lpstr>
      <vt:lpstr>PPE for clinically suspected and confirmed             mpox clade II    </vt:lpstr>
      <vt:lpstr>PPE for clinically suspected and confirmed             mpox clade I in primary care    </vt:lpstr>
      <vt:lpstr>Environmental decontamination </vt:lpstr>
      <vt:lpstr>Checklist to consider </vt:lpstr>
      <vt:lpstr>Current published guidance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Solomon</dc:creator>
  <cp:lastModifiedBy>Laura Sanders</cp:lastModifiedBy>
  <cp:revision>59</cp:revision>
  <dcterms:created xsi:type="dcterms:W3CDTF">2022-06-07T11:56:18Z</dcterms:created>
  <dcterms:modified xsi:type="dcterms:W3CDTF">2024-12-04T09:43:47Z</dcterms:modified>
</cp:coreProperties>
</file>